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95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2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304520"/>
            <a:ext cx="907092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304520"/>
            <a:ext cx="442656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304520"/>
            <a:ext cx="442656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8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8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1997280" y="1769040"/>
            <a:ext cx="6084000" cy="485424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1997280" y="1769040"/>
            <a:ext cx="6084000" cy="485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920" cy="48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8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8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304520"/>
            <a:ext cx="442656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8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920" cy="48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304520"/>
            <a:ext cx="442656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907092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304520"/>
            <a:ext cx="907092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304520"/>
            <a:ext cx="442656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304520"/>
            <a:ext cx="442656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8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8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1997280" y="1769040"/>
            <a:ext cx="6084000" cy="485424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1997280" y="1769040"/>
            <a:ext cx="6084000" cy="485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920" cy="48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8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8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8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304520"/>
            <a:ext cx="442656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8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320" y="4304520"/>
            <a:ext cx="442656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907092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304520"/>
            <a:ext cx="907092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320" y="4304520"/>
            <a:ext cx="442656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304520"/>
            <a:ext cx="442656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8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8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1997280" y="1769040"/>
            <a:ext cx="6084000" cy="485424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1997280" y="1769040"/>
            <a:ext cx="6084000" cy="485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8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304520"/>
            <a:ext cx="442656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8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304520"/>
            <a:ext cx="442656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9070920" cy="231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8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8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88000" y="1728000"/>
            <a:ext cx="8926920" cy="178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TIS13534P KOMUNIKASI DAN KEAMANAN DATA</a:t>
            </a:r>
            <a:endParaRPr lang="en-US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032360" y="3854520"/>
            <a:ext cx="5182920" cy="96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Minggu 2 - Remoting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Remote GUI</a:t>
            </a:r>
          </a:p>
        </p:txBody>
      </p:sp>
      <p:sp>
        <p:nvSpPr>
          <p:cNvPr id="139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Remote jenis ini dapat mengendalikan penuh komputer target secara grafis.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Contoh: VNC Viewer, RDP</a:t>
            </a:r>
          </a:p>
        </p:txBody>
      </p:sp>
      <p:pic>
        <p:nvPicPr>
          <p:cNvPr id="140" name="Picture 139"/>
          <p:cNvPicPr/>
          <p:nvPr/>
        </p:nvPicPr>
        <p:blipFill>
          <a:blip r:embed="rId2"/>
          <a:stretch/>
        </p:blipFill>
        <p:spPr>
          <a:xfrm>
            <a:off x="893880" y="3435480"/>
            <a:ext cx="7335360" cy="412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Remote CLI</a:t>
            </a:r>
          </a:p>
        </p:txBody>
      </p:sp>
      <p:sp>
        <p:nvSpPr>
          <p:cNvPr id="142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Remote ini hanya menampilkan teks saja, namun bisa mengendalikan komputer target jika pengguna paham perintah dasarnya.</a:t>
            </a:r>
          </a:p>
          <a:p>
            <a:pPr marL="864000" lvl="1" indent="-32364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SSH, Telnet</a:t>
            </a:r>
          </a:p>
        </p:txBody>
      </p:sp>
      <p:pic>
        <p:nvPicPr>
          <p:cNvPr id="143" name="Picture 142"/>
          <p:cNvPicPr/>
          <p:nvPr/>
        </p:nvPicPr>
        <p:blipFill>
          <a:blip r:embed="rId2"/>
          <a:stretch/>
        </p:blipFill>
        <p:spPr>
          <a:xfrm>
            <a:off x="44280" y="3993480"/>
            <a:ext cx="10000080" cy="356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Remote Non-UI</a:t>
            </a:r>
          </a:p>
        </p:txBody>
      </p:sp>
      <p:sp>
        <p:nvSpPr>
          <p:cNvPr id="145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Remote ini hanya terbatas kepada aplikasi di dalam sistem. Namun bisa dikendalikan dari platform apapun termasuk web, smartphone.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ARIA2c Daemon (File dan Torrent Downloader)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Transmission-Daemon (Torrent Downloader)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MariaDB/MySQL Daemon (Database)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Docker Daemon (Image Virtualization)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301320"/>
            <a:ext cx="9070920" cy="5848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Protokol dan Aplikasi Remote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VNC dan RDP</a:t>
            </a:r>
          </a:p>
        </p:txBody>
      </p:sp>
      <p:sp>
        <p:nvSpPr>
          <p:cNvPr id="148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aplikasi ini dikhususkan untuk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desktop remote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komputer target.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Kita bisa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mengakses pointer, keyboard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langsung dari komputer kita sendiri.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Biasanya digunakan untuk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Pengguna Pemula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yang belum paham CLI, atau memerlukan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akses grafis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ketika membuka sebuah file.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Memerlukan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aplikasi Server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(kecuali RDP)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Komputer target adalah boleh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Headless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VNC</a:t>
            </a:r>
          </a:p>
        </p:txBody>
      </p:sp>
      <p:sp>
        <p:nvSpPr>
          <p:cNvPr id="150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Virtual Network Computing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adalah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sebuah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berbagi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desktop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secara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grafis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dengan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menggunakan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teknologi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Remote Frame Buffer protocol (RFB)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untuk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mengendalikan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komputer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lain. </a:t>
            </a: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mengirimkan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sinyal-sinyal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keyboard dan mouse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dari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satu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komputer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komputer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lain, dan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memberikan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umpan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balik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berupa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tampilan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layar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melalu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jaringan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VNC ini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mandiri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dan banyak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aplikasi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klien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dan server. Satu server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sangat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memungkinkan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untuk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akses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oleh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beberapa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klien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dalam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satu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waktu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RDP</a:t>
            </a:r>
          </a:p>
        </p:txBody>
      </p:sp>
      <p:sp>
        <p:nvSpPr>
          <p:cNvPr id="152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Remote Desktop Protocol</a:t>
            </a:r>
            <a:r>
              <a:rPr lang="en-US" sz="2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adalah</a:t>
            </a:r>
            <a:r>
              <a:rPr lang="en-US" sz="2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sebuah</a:t>
            </a:r>
            <a:r>
              <a:rPr lang="en-US" sz="2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protokol</a:t>
            </a:r>
            <a:r>
              <a:rPr lang="en-US" sz="2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yang </a:t>
            </a:r>
            <a:r>
              <a:rPr lang="en-US" sz="2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dikembangkan</a:t>
            </a:r>
            <a:r>
              <a:rPr lang="en-US" sz="2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dan  </a:t>
            </a:r>
            <a:r>
              <a:rPr lang="en-US" sz="2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dipatenkan</a:t>
            </a:r>
            <a:r>
              <a:rPr lang="en-US" sz="2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oleh Microsoft</a:t>
            </a:r>
            <a:r>
              <a:rPr lang="en-US" sz="2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yang di mana user dengan </a:t>
            </a:r>
            <a:r>
              <a:rPr lang="en-US" sz="2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tampilan</a:t>
            </a:r>
            <a:r>
              <a:rPr lang="en-US" sz="2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grafis</a:t>
            </a:r>
            <a:r>
              <a:rPr lang="en-US" sz="2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terhubung</a:t>
            </a:r>
            <a:r>
              <a:rPr lang="en-US" sz="2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ke </a:t>
            </a:r>
            <a:r>
              <a:rPr lang="en-US" sz="2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komputer</a:t>
            </a:r>
            <a:r>
              <a:rPr lang="en-US" sz="2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lain </a:t>
            </a:r>
            <a:r>
              <a:rPr lang="en-US" sz="2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melalui</a:t>
            </a:r>
            <a:r>
              <a:rPr lang="en-US" sz="2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sebuah</a:t>
            </a:r>
            <a:r>
              <a:rPr lang="en-US" sz="2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jaringan</a:t>
            </a:r>
            <a:r>
              <a:rPr lang="en-US" sz="2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Klien</a:t>
            </a:r>
            <a:r>
              <a:rPr lang="en-US" sz="2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RDP </a:t>
            </a:r>
            <a:r>
              <a:rPr lang="en-US" sz="2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sudah</a:t>
            </a:r>
            <a:r>
              <a:rPr lang="en-US" sz="2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ada</a:t>
            </a:r>
            <a:r>
              <a:rPr lang="en-US" sz="2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 </a:t>
            </a:r>
            <a:r>
              <a:rPr lang="en-US" sz="2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sebagian</a:t>
            </a:r>
            <a:r>
              <a:rPr lang="en-US" sz="2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besar</a:t>
            </a:r>
            <a:r>
              <a:rPr lang="en-US" sz="2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</a:t>
            </a:r>
            <a:r>
              <a:rPr lang="en-US" sz="2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Operasi</a:t>
            </a:r>
            <a:r>
              <a:rPr lang="en-US" sz="2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Windows, Linux, UNIX, MacOS, iOS, Android, dan SO </a:t>
            </a:r>
            <a:r>
              <a:rPr lang="en-US" sz="2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lainnya</a:t>
            </a:r>
            <a:r>
              <a:rPr lang="en-US" sz="2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Server RDP sendiri </a:t>
            </a:r>
            <a:r>
              <a:rPr lang="en-US" sz="2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sudah</a:t>
            </a:r>
            <a:r>
              <a:rPr lang="en-US" sz="2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terpasang</a:t>
            </a:r>
            <a:r>
              <a:rPr lang="en-US" sz="2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secara</a:t>
            </a:r>
            <a:r>
              <a:rPr lang="en-US" sz="2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otomatis</a:t>
            </a:r>
            <a:r>
              <a:rPr lang="en-US" sz="2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 </a:t>
            </a:r>
            <a:r>
              <a:rPr lang="en-US" sz="2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dalam</a:t>
            </a:r>
            <a:r>
              <a:rPr lang="en-US" sz="2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Windows, </a:t>
            </a:r>
            <a:r>
              <a:rPr lang="en-US" sz="2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namun</a:t>
            </a:r>
            <a:r>
              <a:rPr lang="en-US" sz="2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memerlukan</a:t>
            </a:r>
            <a:r>
              <a:rPr lang="en-US" sz="2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sedikit</a:t>
            </a:r>
            <a:r>
              <a:rPr lang="en-US" sz="2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konfigurasi</a:t>
            </a:r>
            <a:r>
              <a:rPr lang="en-US" sz="2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keamanan</a:t>
            </a:r>
            <a:r>
              <a:rPr lang="en-US" sz="2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A897-3324-4FAB-8283-95E9045C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Perbandingan</a:t>
            </a:r>
            <a:endParaRPr kumimoji="1" lang="ja-JP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580BC6-37D2-4EAA-88E0-B2AF769D5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45410"/>
              </p:ext>
            </p:extLst>
          </p:nvPr>
        </p:nvGraphicFramePr>
        <p:xfrm>
          <a:off x="-854" y="2158355"/>
          <a:ext cx="10080627" cy="4385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209">
                  <a:extLst>
                    <a:ext uri="{9D8B030D-6E8A-4147-A177-3AD203B41FA5}">
                      <a16:colId xmlns:a16="http://schemas.microsoft.com/office/drawing/2014/main" val="3882068968"/>
                    </a:ext>
                  </a:extLst>
                </a:gridCol>
                <a:gridCol w="3360209">
                  <a:extLst>
                    <a:ext uri="{9D8B030D-6E8A-4147-A177-3AD203B41FA5}">
                      <a16:colId xmlns:a16="http://schemas.microsoft.com/office/drawing/2014/main" val="1296752985"/>
                    </a:ext>
                  </a:extLst>
                </a:gridCol>
                <a:gridCol w="3360209">
                  <a:extLst>
                    <a:ext uri="{9D8B030D-6E8A-4147-A177-3AD203B41FA5}">
                      <a16:colId xmlns:a16="http://schemas.microsoft.com/office/drawing/2014/main" val="1298854587"/>
                    </a:ext>
                  </a:extLst>
                </a:gridCol>
              </a:tblGrid>
              <a:tr h="1314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err="1"/>
                        <a:t>Konteks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VNC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RDP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890336"/>
                  </a:ext>
                </a:extLst>
              </a:tr>
              <a:tr h="941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Feedback Audio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err="1"/>
                        <a:t>Pengguna</a:t>
                      </a:r>
                      <a:r>
                        <a:rPr kumimoji="1" lang="en-US" altLang="ja-JP" sz="2400" dirty="0"/>
                        <a:t> </a:t>
                      </a:r>
                      <a:r>
                        <a:rPr kumimoji="1" lang="en-US" altLang="ja-JP" sz="2400" dirty="0" err="1"/>
                        <a:t>tidak</a:t>
                      </a:r>
                      <a:r>
                        <a:rPr kumimoji="1" lang="en-US" altLang="ja-JP" sz="2400" dirty="0"/>
                        <a:t> </a:t>
                      </a:r>
                      <a:r>
                        <a:rPr kumimoji="1" lang="en-US" altLang="ja-JP" sz="2400" dirty="0" err="1"/>
                        <a:t>mendapatkan</a:t>
                      </a:r>
                      <a:r>
                        <a:rPr kumimoji="1" lang="en-US" altLang="ja-JP" sz="2400" dirty="0"/>
                        <a:t> feedback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err="1"/>
                        <a:t>Pengguna</a:t>
                      </a:r>
                      <a:r>
                        <a:rPr kumimoji="1" lang="en-US" altLang="ja-JP" sz="2400" dirty="0"/>
                        <a:t> </a:t>
                      </a:r>
                      <a:r>
                        <a:rPr kumimoji="1" lang="en-US" altLang="ja-JP" sz="2400" dirty="0" err="1"/>
                        <a:t>mendapatkan</a:t>
                      </a:r>
                      <a:r>
                        <a:rPr kumimoji="1" lang="en-US" altLang="ja-JP" sz="2400" dirty="0"/>
                        <a:t> feedback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441763"/>
                  </a:ext>
                </a:extLst>
              </a:tr>
              <a:tr h="941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err="1"/>
                        <a:t>Ketersediaan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err="1"/>
                        <a:t>Independen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Semua OS Windows </a:t>
                      </a:r>
                      <a:r>
                        <a:rPr kumimoji="1" lang="en-US" altLang="ja-JP" sz="2400" dirty="0" err="1"/>
                        <a:t>sudah</a:t>
                      </a:r>
                      <a:r>
                        <a:rPr kumimoji="1" lang="en-US" altLang="ja-JP" sz="2400" dirty="0"/>
                        <a:t> </a:t>
                      </a:r>
                      <a:r>
                        <a:rPr kumimoji="1" lang="en-US" altLang="ja-JP" sz="2400" dirty="0" err="1"/>
                        <a:t>terpasang</a:t>
                      </a:r>
                      <a:r>
                        <a:rPr kumimoji="1" lang="en-US" altLang="ja-JP" sz="2400" dirty="0"/>
                        <a:t> </a:t>
                      </a:r>
                      <a:r>
                        <a:rPr kumimoji="1" lang="en-US" altLang="ja-JP" sz="2400" dirty="0" err="1"/>
                        <a:t>otomatis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073563"/>
                  </a:ext>
                </a:extLst>
              </a:tr>
              <a:tr h="941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err="1"/>
                        <a:t>Autentifikasi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Password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NT Users Login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285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85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Contoh</a:t>
            </a:r>
          </a:p>
        </p:txBody>
      </p:sp>
      <p:sp>
        <p:nvSpPr>
          <p:cNvPr id="154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TightVNC, VNC Viewer, Windows RDP</a:t>
            </a:r>
          </a:p>
        </p:txBody>
      </p:sp>
      <p:pic>
        <p:nvPicPr>
          <p:cNvPr id="156" name="Picture 155"/>
          <p:cNvPicPr/>
          <p:nvPr/>
        </p:nvPicPr>
        <p:blipFill>
          <a:blip r:embed="rId2"/>
          <a:stretch/>
        </p:blipFill>
        <p:spPr>
          <a:xfrm>
            <a:off x="663660" y="3603307"/>
            <a:ext cx="2742840" cy="2742840"/>
          </a:xfrm>
          <a:prstGeom prst="rect">
            <a:avLst/>
          </a:prstGeom>
          <a:ln>
            <a:noFill/>
          </a:ln>
        </p:spPr>
      </p:pic>
      <p:pic>
        <p:nvPicPr>
          <p:cNvPr id="157" name="Picture 156"/>
          <p:cNvPicPr/>
          <p:nvPr/>
        </p:nvPicPr>
        <p:blipFill>
          <a:blip r:embed="rId3"/>
          <a:stretch/>
        </p:blipFill>
        <p:spPr>
          <a:xfrm>
            <a:off x="3566160" y="2743200"/>
            <a:ext cx="5314320" cy="301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Protokol Lainnya</a:t>
            </a:r>
          </a:p>
        </p:txBody>
      </p:sp>
      <p:sp>
        <p:nvSpPr>
          <p:cNvPr id="159" name="TextShape 2"/>
          <p:cNvSpPr txBox="1"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Apple Remote Desktop Protocol (ARD)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milik Apple</a:t>
            </a: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NX technology (NoMachine NX)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Cross platform protocol</a:t>
            </a: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SPICE (Simple Protocol for Independent Computing Environments)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sistem remote display yang dibangun untuk lingkungan virtual oleh Red Hat</a:t>
            </a: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HP Remote Graphics Software (RGS)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protokol yang didesain dan dipatenkan oleh Hewlett-Packard</a:t>
            </a: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PC-over-IP (PCoIP)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protokol yang dikembangkan dan digunakan oleh VMware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291840"/>
            <a:ext cx="9070920" cy="2858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Sejarah Singkat</a:t>
            </a:r>
          </a:p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Jenis Remoting</a:t>
            </a:r>
          </a:p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a. Remote GUI</a:t>
            </a:r>
          </a:p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b. Remote CLI</a:t>
            </a:r>
          </a:p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c. Remote Non-UI</a:t>
            </a:r>
          </a:p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Protokol dan Aplikasi Remote</a:t>
            </a:r>
          </a:p>
        </p:txBody>
      </p:sp>
      <p:sp>
        <p:nvSpPr>
          <p:cNvPr id="111" name="TextShape 2"/>
          <p:cNvSpPr txBox="1"/>
          <p:nvPr/>
        </p:nvSpPr>
        <p:spPr>
          <a:xfrm>
            <a:off x="640080" y="914400"/>
            <a:ext cx="8961120" cy="1721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SSH dan Telnet</a:t>
            </a:r>
          </a:p>
        </p:txBody>
      </p:sp>
      <p:sp>
        <p:nvSpPr>
          <p:cNvPr id="161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aplikasi ini hanya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menampilkan teks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saja ketika menggunakan komputer target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Memerlukan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pengetahuan teknis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mengenai komputer target (Sistem Operasi)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Memerlukan aplikasi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Komputer target biasanya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Headless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Lebih cepat mengendalikan daripada Remote GUI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 Linux sudah memasukkan client SSH/Telnet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SSH</a:t>
            </a:r>
          </a:p>
        </p:txBody>
      </p:sp>
      <p:sp>
        <p:nvSpPr>
          <p:cNvPr id="163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20000"/>
          </a:bodyPr>
          <a:lstStyle/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SSH, atau Secure Shell, adalah sebuat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protokol jaringan kriptografi yang digunakan untuk menghubungkan ke sebuah server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(bisa komputer/web server/dedicated server) dan melakukan berbagai macam tugas.</a:t>
            </a: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Alasan mengapa SSH digunakan ialah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karena data yang ditransmisikan baik dari/ke server adalah terenkripsi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sehingga tidak bisa diganggu orang lain.</a:t>
            </a: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SSH sendiri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bisa melakukan tugas apapun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sesuai dengan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pengetahuan teknis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sang penggunanya. Contohnya: Pengguna dapat meng-upload maupun mengunduh file ke/dari server hanya dengan menggunakan SSH.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OpenSSH</a:t>
            </a:r>
          </a:p>
        </p:txBody>
      </p:sp>
      <p:sp>
        <p:nvSpPr>
          <p:cNvPr id="165" name="TextShape 2"/>
          <p:cNvSpPr txBox="1"/>
          <p:nvPr/>
        </p:nvSpPr>
        <p:spPr>
          <a:xfrm>
            <a:off x="504000" y="1769040"/>
            <a:ext cx="9070920" cy="501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just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Adalah salah satu set SSH gratis yang menyediakan enkripsi untuk remote login dan file transfer</a:t>
            </a:r>
          </a:p>
          <a:p>
            <a:pPr algn="just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Fitur:</a:t>
            </a:r>
          </a:p>
          <a:p>
            <a:pPr algn="just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	Gratis</a:t>
            </a:r>
          </a:p>
          <a:p>
            <a:pPr algn="just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	Enkripsi Kuat (AES, ChaCha20, RSA, ECDSA, Ed25519)</a:t>
            </a:r>
          </a:p>
          <a:p>
            <a:pPr algn="just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	X11 forwarding</a:t>
            </a:r>
          </a:p>
          <a:p>
            <a:pPr algn="just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	Autentifikasi Kuat</a:t>
            </a:r>
          </a:p>
          <a:p>
            <a:pPr algn="just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	Mendukung klien dan server SFTP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Telnet</a:t>
            </a:r>
          </a:p>
        </p:txBody>
      </p:sp>
      <p:sp>
        <p:nvSpPr>
          <p:cNvPr id="167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Telnet adalah sebuah protokol yang digunakan di dalam internet maupun area lokal untuk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menyediakan akses dua arah secara interaktif dalam bentuk teks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User disesuaikan dengan Telnet Control Information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dalam bentuk 8-bit koneksi data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yang dikirimkan melalui Transmission Control Protocol (TCP)</a:t>
            </a: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Telnet secara umum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sudah tersedia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 Sistem Operasi mana pun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Bagaimana SSH Bekerja?</a:t>
            </a:r>
          </a:p>
        </p:txBody>
      </p:sp>
      <p:sp>
        <p:nvSpPr>
          <p:cNvPr id="169" name="TextShape 2"/>
          <p:cNvSpPr txBox="1"/>
          <p:nvPr/>
        </p:nvSpPr>
        <p:spPr>
          <a:xfrm>
            <a:off x="457200" y="4258080"/>
            <a:ext cx="9070920" cy="2734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Dimulai dari klien mengawali koneksi dengan mengontak server</a:t>
            </a:r>
          </a:p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Jika berhasil, server mengirimkan kunci Public nya beserta negosiasi paramater dan membuka channel yang aman</a:t>
            </a:r>
          </a:p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User login ke server → Selesai</a:t>
            </a:r>
          </a:p>
        </p:txBody>
      </p:sp>
      <p:pic>
        <p:nvPicPr>
          <p:cNvPr id="170" name="Picture 169"/>
          <p:cNvPicPr/>
          <p:nvPr/>
        </p:nvPicPr>
        <p:blipFill>
          <a:blip r:embed="rId2"/>
          <a:stretch/>
        </p:blipFill>
        <p:spPr>
          <a:xfrm>
            <a:off x="583560" y="1490760"/>
            <a:ext cx="8762760" cy="259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Bagaimana Telnet Bekerja?</a:t>
            </a:r>
          </a:p>
        </p:txBody>
      </p:sp>
      <p:pic>
        <p:nvPicPr>
          <p:cNvPr id="172" name="Picture 171"/>
          <p:cNvPicPr/>
          <p:nvPr/>
        </p:nvPicPr>
        <p:blipFill>
          <a:blip r:embed="rId2"/>
          <a:stretch/>
        </p:blipFill>
        <p:spPr>
          <a:xfrm>
            <a:off x="504000" y="1463040"/>
            <a:ext cx="9280080" cy="5627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Contoh</a:t>
            </a:r>
          </a:p>
        </p:txBody>
      </p:sp>
      <p:pic>
        <p:nvPicPr>
          <p:cNvPr id="174" name="Picture 173"/>
          <p:cNvPicPr/>
          <p:nvPr/>
        </p:nvPicPr>
        <p:blipFill>
          <a:blip r:embed="rId2"/>
          <a:stretch/>
        </p:blipFill>
        <p:spPr>
          <a:xfrm>
            <a:off x="512280" y="1402920"/>
            <a:ext cx="8722800" cy="2894400"/>
          </a:xfrm>
          <a:prstGeom prst="rect">
            <a:avLst/>
          </a:prstGeom>
          <a:ln>
            <a:noFill/>
          </a:ln>
        </p:spPr>
      </p:pic>
      <p:pic>
        <p:nvPicPr>
          <p:cNvPr id="175" name="Picture 174"/>
          <p:cNvPicPr/>
          <p:nvPr/>
        </p:nvPicPr>
        <p:blipFill>
          <a:blip r:embed="rId3"/>
          <a:srcRect b="51643"/>
          <a:stretch/>
        </p:blipFill>
        <p:spPr>
          <a:xfrm>
            <a:off x="512280" y="4327920"/>
            <a:ext cx="8777880" cy="2895480"/>
          </a:xfrm>
          <a:prstGeom prst="rect">
            <a:avLst/>
          </a:prstGeom>
          <a:ln>
            <a:noFill/>
          </a:ln>
        </p:spPr>
      </p:pic>
      <p:sp>
        <p:nvSpPr>
          <p:cNvPr id="176" name="Line 2"/>
          <p:cNvSpPr/>
          <p:nvPr/>
        </p:nvSpPr>
        <p:spPr>
          <a:xfrm>
            <a:off x="4042800" y="1717920"/>
            <a:ext cx="2377440" cy="360"/>
          </a:xfrm>
          <a:prstGeom prst="line">
            <a:avLst/>
          </a:prstGeom>
          <a:ln w="76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Line 3"/>
          <p:cNvSpPr/>
          <p:nvPr/>
        </p:nvSpPr>
        <p:spPr>
          <a:xfrm>
            <a:off x="2286000" y="4644000"/>
            <a:ext cx="1097280" cy="360"/>
          </a:xfrm>
          <a:prstGeom prst="line">
            <a:avLst/>
          </a:prstGeom>
          <a:ln w="76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4000" y="82800"/>
            <a:ext cx="9070920" cy="101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Nonton Star Wars IV?</a:t>
            </a:r>
          </a:p>
        </p:txBody>
      </p:sp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0" y="1033920"/>
            <a:ext cx="10080000" cy="3720600"/>
          </a:xfrm>
          <a:prstGeom prst="rect">
            <a:avLst/>
          </a:prstGeom>
          <a:ln>
            <a:noFill/>
          </a:ln>
        </p:spPr>
      </p:pic>
      <p:pic>
        <p:nvPicPr>
          <p:cNvPr id="180" name="Picture 179"/>
          <p:cNvPicPr/>
          <p:nvPr/>
        </p:nvPicPr>
        <p:blipFill>
          <a:blip r:embed="rId3"/>
          <a:stretch/>
        </p:blipFill>
        <p:spPr>
          <a:xfrm>
            <a:off x="0" y="2705040"/>
            <a:ext cx="9600840" cy="485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Telnet VS SSH</a:t>
            </a:r>
          </a:p>
        </p:txBody>
      </p:sp>
      <p:graphicFrame>
        <p:nvGraphicFramePr>
          <p:cNvPr id="182" name="Table 2"/>
          <p:cNvGraphicFramePr/>
          <p:nvPr/>
        </p:nvGraphicFramePr>
        <p:xfrm>
          <a:off x="-12600" y="1503000"/>
          <a:ext cx="10080720" cy="6021451"/>
        </p:xfrm>
        <a:graphic>
          <a:graphicData uri="http://schemas.openxmlformats.org/drawingml/2006/table">
            <a:tbl>
              <a:tblPr/>
              <a:tblGrid>
                <a:gridCol w="335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6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Konteks</a:t>
                      </a:r>
                      <a:endParaRPr lang="en-US" sz="3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6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Telnet</a:t>
                      </a:r>
                      <a:endParaRPr lang="en-US" sz="3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6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SSH</a:t>
                      </a:r>
                      <a:endParaRPr lang="en-US" sz="3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Keamanan Koneksi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Tidak Aman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Aman dengan Enkripsi RSA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Digunakan di?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Jaringan Pribadi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 mana saja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Bandwidth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Sedikit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Banyak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Sistem Operasi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Windows, Linux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Semua SO Populer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Privasi Data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Data tidak mudah dibaca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Username dan Password rentan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Nomor Port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Kerentanan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Banyak Celah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Lebih banyak digunakan daripada Telnet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Yang Terjadi Saat Ini</a:t>
            </a:r>
          </a:p>
        </p:txBody>
      </p:sp>
      <p:sp>
        <p:nvSpPr>
          <p:cNvPr id="184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Dikarenakan Telnet rentan akan celah keamanannya, Telnet mulai ditinggalkan dan digantikan dengan SSH.</a:t>
            </a: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SSH memiliki banyak fitur yang tidak dimiliki oleh Telnet sepertil Pengiriman File</a:t>
            </a: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Koneksi Telnet tidak dienkripsi layaknya yang SSH lakukan sehingga data yang ditransmisikan rentan akan gangguan dari orang lain.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Sejarang Singkat Remoting</a:t>
            </a:r>
          </a:p>
        </p:txBody>
      </p:sp>
      <p:sp>
        <p:nvSpPr>
          <p:cNvPr id="115" name="CustomShape 4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	Adanya keinginan pengurangan biaya</a:t>
            </a:r>
          </a:p>
          <a:p>
            <a:pPr algn="just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	Teknologi Remoting dikenal sebagai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Time-Sharing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yang di mana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banyak pengguna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mengakses dalam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waktu bersamaan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Pertama kali dikenalkan pada tahun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1960an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namun kemampuan komputernya baru mampu pada tahun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1970an.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PuTTY</a:t>
            </a:r>
          </a:p>
        </p:txBody>
      </p:sp>
      <p:sp>
        <p:nvSpPr>
          <p:cNvPr id="186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Sebuah software gratis yang bisa digunakan untuk SSH dan Telnet.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Tersedia untuk platform Windows dan UNIX saja (UNIX dalam bentuk source code, Mac dan Linux sudah built-in)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Bisa digunakan untuk remote beberapa komputer sekaligus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Tersedia dalam bentuk portabel, installer dan source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Fitur-Fitur PuTTY</a:t>
            </a:r>
          </a:p>
        </p:txBody>
      </p:sp>
      <p:sp>
        <p:nvSpPr>
          <p:cNvPr id="188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PuTTY: aplikasi remote Telnet, SSH, dan RLogin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PSCP: aplikasi File Kopi yang aman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PSFTP: klien FTP yang aman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PuTTYtel: klien Telnet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Plink: CLI untuk Back End PuTTY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Pageant: agen autentifikasi aplikasi di atas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PuTTYgen: generator kunci RSA, DSA, ECDSA dan EdDSA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pterm: emulator terminal layaknya UNIX/Linux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Tampilan PuTTY</a:t>
            </a:r>
          </a:p>
        </p:txBody>
      </p:sp>
      <p:pic>
        <p:nvPicPr>
          <p:cNvPr id="190" name="Picture 189"/>
          <p:cNvPicPr/>
          <p:nvPr/>
        </p:nvPicPr>
        <p:blipFill>
          <a:blip r:embed="rId2"/>
          <a:stretch/>
        </p:blipFill>
        <p:spPr>
          <a:xfrm>
            <a:off x="365760" y="1371600"/>
            <a:ext cx="6126120" cy="5843880"/>
          </a:xfrm>
          <a:prstGeom prst="rect">
            <a:avLst/>
          </a:prstGeom>
          <a:ln>
            <a:noFill/>
          </a:ln>
        </p:spPr>
      </p:pic>
      <p:pic>
        <p:nvPicPr>
          <p:cNvPr id="191" name="Picture 190"/>
          <p:cNvPicPr/>
          <p:nvPr/>
        </p:nvPicPr>
        <p:blipFill>
          <a:blip r:embed="rId3"/>
          <a:srcRect b="37439"/>
          <a:stretch/>
        </p:blipFill>
        <p:spPr>
          <a:xfrm>
            <a:off x="1920240" y="3741120"/>
            <a:ext cx="8185320" cy="347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Remote MONitoring (RMON)</a:t>
            </a:r>
          </a:p>
        </p:txBody>
      </p:sp>
      <p:sp>
        <p:nvSpPr>
          <p:cNvPr id="193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RMON (Remote Network Monitoring) menyediakan informasi standar yang Administrator Jaringan bisa gunakan untuk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monitor, analisa dan troubleshoot sebuah kelompok LAN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RMON ini terletak di dalam perangkat Monitoring yang dinamakan sebagai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Probes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dan bertugas sebagai server pengumpul data</a:t>
            </a: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RMON menggunakan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 traffic flow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sehingga menimbulkan beban di perangkatnya.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133200"/>
            <a:ext cx="9070920" cy="110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Contoh GUI RMON</a:t>
            </a:r>
          </a:p>
        </p:txBody>
      </p:sp>
      <p:pic>
        <p:nvPicPr>
          <p:cNvPr id="195" name="Picture 194"/>
          <p:cNvPicPr/>
          <p:nvPr/>
        </p:nvPicPr>
        <p:blipFill>
          <a:blip r:embed="rId2"/>
          <a:stretch/>
        </p:blipFill>
        <p:spPr>
          <a:xfrm>
            <a:off x="9720" y="1277280"/>
            <a:ext cx="10055880" cy="625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TextShape 3"/>
          <p:cNvSpPr txBox="1"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Paket terkirim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Bytes terkirim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Paket gagal sampai (Dropped)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Statistik menurut Host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Dialog dua alamat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Kejadian (Kesalahan/Kegagalan)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 Pengguna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Lalu Lintas Pengguna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Website yang diakses</a:t>
            </a:r>
          </a:p>
        </p:txBody>
      </p:sp>
      <p:sp>
        <p:nvSpPr>
          <p:cNvPr id="199" name="TextShape 4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Informasi yang diakses RMON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Lokasi Probes RMON</a:t>
            </a:r>
          </a:p>
        </p:txBody>
      </p:sp>
      <p:pic>
        <p:nvPicPr>
          <p:cNvPr id="201" name="Picture 200"/>
          <p:cNvPicPr/>
          <p:nvPr/>
        </p:nvPicPr>
        <p:blipFill>
          <a:blip r:embed="rId2"/>
          <a:stretch/>
        </p:blipFill>
        <p:spPr>
          <a:xfrm>
            <a:off x="200520" y="1463040"/>
            <a:ext cx="4828680" cy="2114280"/>
          </a:xfrm>
          <a:prstGeom prst="rect">
            <a:avLst/>
          </a:prstGeom>
          <a:ln>
            <a:noFill/>
          </a:ln>
        </p:spPr>
      </p:pic>
      <p:pic>
        <p:nvPicPr>
          <p:cNvPr id="202" name="Picture 201"/>
          <p:cNvPicPr/>
          <p:nvPr/>
        </p:nvPicPr>
        <p:blipFill>
          <a:blip r:embed="rId3"/>
          <a:stretch/>
        </p:blipFill>
        <p:spPr>
          <a:xfrm>
            <a:off x="274320" y="3785760"/>
            <a:ext cx="4695480" cy="2523600"/>
          </a:xfrm>
          <a:prstGeom prst="rect">
            <a:avLst/>
          </a:prstGeom>
          <a:ln>
            <a:noFill/>
          </a:ln>
        </p:spPr>
      </p:pic>
      <p:pic>
        <p:nvPicPr>
          <p:cNvPr id="203" name="Picture 202"/>
          <p:cNvPicPr/>
          <p:nvPr/>
        </p:nvPicPr>
        <p:blipFill>
          <a:blip r:embed="rId4"/>
          <a:stretch/>
        </p:blipFill>
        <p:spPr>
          <a:xfrm>
            <a:off x="5118480" y="2011680"/>
            <a:ext cx="4962240" cy="3695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RAdmin</a:t>
            </a:r>
          </a:p>
        </p:txBody>
      </p:sp>
      <p:sp>
        <p:nvSpPr>
          <p:cNvPr id="205" name="TextShape 2"/>
          <p:cNvSpPr txBox="1"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Perangkat lunak yang dapat mengakses komputer secara remote dari tempat yang berbeda, File Transfer, Text dan Voice Chat dengan banyak pengguna, Shutdown jarak jauh, dan Telnet.</a:t>
            </a: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Radmin mengintegrasikan Windows Security, enkripsi data dengan 256 bit AES data, NTLM/Kerberos, algoritma Diffie-Hellman 2048 bit dan Active Directory support. Sehingga keamanan terjamin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Kelebihan &amp; Kekurangan RAdmin</a:t>
            </a:r>
          </a:p>
        </p:txBody>
      </p:sp>
      <p:sp>
        <p:nvSpPr>
          <p:cNvPr id="207" name="TextShape 2"/>
          <p:cNvSpPr txBox="1"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Kontrol Penuh Komputer (layaknya RDP/VNC)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Telnet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Matikan Jarak Jauh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 Transfer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Chat dan Voice Chat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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Shareware (terbatas)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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Diperlukan lisensi untuk akses penuh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Tampilan RAdmin</a:t>
            </a:r>
          </a:p>
        </p:txBody>
      </p:sp>
      <p:pic>
        <p:nvPicPr>
          <p:cNvPr id="209" name="Picture 208"/>
          <p:cNvPicPr/>
          <p:nvPr/>
        </p:nvPicPr>
        <p:blipFill>
          <a:blip r:embed="rId2"/>
          <a:stretch/>
        </p:blipFill>
        <p:spPr>
          <a:xfrm>
            <a:off x="1011960" y="1455480"/>
            <a:ext cx="8497800" cy="604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Ilustrasi</a:t>
            </a:r>
          </a:p>
        </p:txBody>
      </p:sp>
      <p:pic>
        <p:nvPicPr>
          <p:cNvPr id="117" name="Picture 116"/>
          <p:cNvPicPr/>
          <p:nvPr/>
        </p:nvPicPr>
        <p:blipFill>
          <a:blip r:embed="rId2"/>
          <a:stretch/>
        </p:blipFill>
        <p:spPr>
          <a:xfrm>
            <a:off x="5943600" y="5389560"/>
            <a:ext cx="2561400" cy="1559520"/>
          </a:xfrm>
          <a:prstGeom prst="rect">
            <a:avLst/>
          </a:prstGeom>
          <a:ln>
            <a:noFill/>
          </a:ln>
        </p:spPr>
      </p:pic>
      <p:pic>
        <p:nvPicPr>
          <p:cNvPr id="118" name="Picture 117"/>
          <p:cNvPicPr/>
          <p:nvPr/>
        </p:nvPicPr>
        <p:blipFill>
          <a:blip r:embed="rId3"/>
          <a:stretch/>
        </p:blipFill>
        <p:spPr>
          <a:xfrm>
            <a:off x="6217920" y="1828800"/>
            <a:ext cx="2559960" cy="275580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6583680" y="4297680"/>
            <a:ext cx="17370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 Kantor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6766560" y="5120640"/>
            <a:ext cx="14626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 Rumah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4"/>
          <a:stretch/>
        </p:blipFill>
        <p:spPr>
          <a:xfrm>
            <a:off x="1554480" y="5113800"/>
            <a:ext cx="1371240" cy="1195200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4"/>
          <a:stretch/>
        </p:blipFill>
        <p:spPr>
          <a:xfrm>
            <a:off x="1645920" y="1364760"/>
            <a:ext cx="1371240" cy="1195200"/>
          </a:xfrm>
          <a:prstGeom prst="rect">
            <a:avLst/>
          </a:prstGeom>
          <a:ln>
            <a:noFill/>
          </a:ln>
        </p:spPr>
      </p:pic>
      <p:pic>
        <p:nvPicPr>
          <p:cNvPr id="123" name="Picture 122"/>
          <p:cNvPicPr/>
          <p:nvPr/>
        </p:nvPicPr>
        <p:blipFill>
          <a:blip r:embed="rId5"/>
          <a:srcRect l="16432" r="34600"/>
          <a:stretch/>
        </p:blipFill>
        <p:spPr>
          <a:xfrm>
            <a:off x="1896120" y="3108960"/>
            <a:ext cx="755280" cy="1523520"/>
          </a:xfrm>
          <a:prstGeom prst="rect">
            <a:avLst/>
          </a:prstGeom>
          <a:ln>
            <a:noFill/>
          </a:ln>
        </p:spPr>
      </p:pic>
      <p:sp>
        <p:nvSpPr>
          <p:cNvPr id="124" name="Line 4"/>
          <p:cNvSpPr/>
          <p:nvPr/>
        </p:nvSpPr>
        <p:spPr>
          <a:xfrm>
            <a:off x="2651400" y="3840480"/>
            <a:ext cx="3749400" cy="2194560"/>
          </a:xfrm>
          <a:prstGeom prst="line">
            <a:avLst/>
          </a:prstGeom>
          <a:ln w="57240" cap="rnd">
            <a:solidFill>
              <a:srgbClr val="00FF0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Line 5"/>
          <p:cNvSpPr/>
          <p:nvPr/>
        </p:nvSpPr>
        <p:spPr>
          <a:xfrm>
            <a:off x="3017160" y="1737360"/>
            <a:ext cx="3474720" cy="1463040"/>
          </a:xfrm>
          <a:prstGeom prst="line">
            <a:avLst/>
          </a:prstGeom>
          <a:ln w="57240" cap="rnd">
            <a:solidFill>
              <a:srgbClr val="00FF0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Line 6"/>
          <p:cNvSpPr/>
          <p:nvPr/>
        </p:nvSpPr>
        <p:spPr>
          <a:xfrm>
            <a:off x="2925720" y="5577840"/>
            <a:ext cx="3474720" cy="457200"/>
          </a:xfrm>
          <a:prstGeom prst="line">
            <a:avLst/>
          </a:prstGeom>
          <a:ln w="57240" cap="rnd">
            <a:solidFill>
              <a:srgbClr val="00FF0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Line 7"/>
          <p:cNvSpPr/>
          <p:nvPr/>
        </p:nvSpPr>
        <p:spPr>
          <a:xfrm>
            <a:off x="3017160" y="1737360"/>
            <a:ext cx="3383280" cy="4297680"/>
          </a:xfrm>
          <a:prstGeom prst="line">
            <a:avLst/>
          </a:prstGeom>
          <a:ln w="57240" cap="rnd">
            <a:solidFill>
              <a:srgbClr val="00FF0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B2F714-41CB-402B-B6A6-2BA2F922F696}"/>
              </a:ext>
            </a:extLst>
          </p:cNvPr>
          <p:cNvSpPr/>
          <p:nvPr/>
        </p:nvSpPr>
        <p:spPr>
          <a:xfrm>
            <a:off x="2639659" y="3318172"/>
            <a:ext cx="4801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Bersambung</a:t>
            </a:r>
            <a:r>
              <a:rPr lang="en-US" altLang="ja-JP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Alasan Remoting</a:t>
            </a:r>
          </a:p>
        </p:txBody>
      </p:sp>
      <p:sp>
        <p:nvSpPr>
          <p:cNvPr id="129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Harga Perangkat Keras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dan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Lunak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yang tidak murah. (Jaman sekarang sudah ada Software Gratis, sehingga Perangkat Keras menjadi alasan utama). Contoh: Server/MainFrame.</a:t>
            </a: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Lokasinya jauh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sampai antar benua. Contoh: Web Server/File Server(FTP)</a:t>
            </a: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Monitoring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banyak hardware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dalam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satu waktu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Kelebihan Remoting</a:t>
            </a:r>
          </a:p>
        </p:txBody>
      </p:sp>
      <p:sp>
        <p:nvSpPr>
          <p:cNvPr id="131" name="TextShape 2"/>
          <p:cNvSpPr txBox="1"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Bisa mengakses komputer di mana saja</a:t>
            </a: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Bisa bekerja dengan dua komputer sekaligus</a:t>
            </a: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Membantu teman jika ada masalah dengan komputernya</a:t>
            </a: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Memeriksa keadaan komputer atau bahkan perangkat lain jika terhubung (IoT)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Kekurangan Remoting</a:t>
            </a:r>
          </a:p>
        </p:txBody>
      </p:sp>
      <p:sp>
        <p:nvSpPr>
          <p:cNvPr id="133" name="TextShape 2"/>
          <p:cNvSpPr txBox="1"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Memerlukan bandwidth yang besar khususnya remoting GUI, file transfer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Yang jelas perlu koneksi, minimal LAN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Protokol tertentu tidak aman digunakan untuk mengirim data sensitif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Sistem Operasi tertentu tidak memiliki fitur Remoting tertentu sehingga diperlukan aplikasi pihak ketiga.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Resiko Remoting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Orang yang tidak bertanggung jawab bisa merubah data sesukanya.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Pengambil alihan hak ases pengguna lain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Beberapa data sensitif bisa dilihat orang lain jika tidak benar-benar diamankan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Perubahan data yang dikarenakan oleh 2 atau lebih user mengakses data secara bersamaan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Jenis Remoting</a:t>
            </a:r>
          </a:p>
        </p:txBody>
      </p:sp>
      <p:sp>
        <p:nvSpPr>
          <p:cNvPr id="137" name="CustomShape 2"/>
          <p:cNvSpPr/>
          <p:nvPr/>
        </p:nvSpPr>
        <p:spPr>
          <a:xfrm>
            <a:off x="504000" y="1769040"/>
            <a:ext cx="9070920" cy="52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Graphical User Interface/GUI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Jenis ini menampilkan desktop dari komputer target</a:t>
            </a: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Command Line Interface/CLI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Remote jenis ini tidak menampilkan apapun kecuali teks. Biasanya memiliki background hitam dan teks putih (bisa dikonfigurasi)</a:t>
            </a: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Tidak Punya Interface/Non-UI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Jenis ini hanya me-remote aplikasi target, sehingga memerlukan aplikasi khusus yang didesain untuk aplikasi target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1340</Words>
  <Application>Microsoft Office PowerPoint</Application>
  <PresentationFormat>Custom</PresentationFormat>
  <Paragraphs>199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DejaVu Sans</vt:lpstr>
      <vt:lpstr>StarSymbol</vt:lpstr>
      <vt:lpstr>Arial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Perbandingan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 Illustration</dc:title>
  <dc:subject/>
  <dc:creator/>
  <dc:description/>
  <cp:lastModifiedBy>ALAUDDIN MAULANA HIRZAN</cp:lastModifiedBy>
  <cp:revision>52</cp:revision>
  <dcterms:created xsi:type="dcterms:W3CDTF">2018-09-28T18:28:33Z</dcterms:created>
  <dcterms:modified xsi:type="dcterms:W3CDTF">2018-10-01T19:10:23Z</dcterms:modified>
  <dc:language>en-US</dc:language>
</cp:coreProperties>
</file>