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280" cy="503928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280" cy="95796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ja-JP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280" cy="957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ja-JP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ja-JP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ja-JP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280" cy="957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ja-JP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0079280" cy="503928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ja-JP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ja-JP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594240"/>
            <a:ext cx="9359280" cy="13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TIS13534P KOMUNIKASI DAN KEAMANAN DATA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5220000"/>
            <a:ext cx="935928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Minggu 3 - Kriptografi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Kriptografi Klasik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yang digunakan dijaman-jaman dahulu. Dari awal penggunaannya di kerajaan hingga Perang Dunia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Algoritma di era ini adalah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substitusi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yakni menukar karakter/huruf menjadi karakter lain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Dan juga ada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transposition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yakni mengubah plaintext dengan menggeser menjadi sebuah pola yang tetap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Caesar Cipher (Substitusi)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16" name="Table 2"/>
          <p:cNvGraphicFramePr/>
          <p:nvPr/>
        </p:nvGraphicFramePr>
        <p:xfrm>
          <a:off x="360000" y="1980000"/>
          <a:ext cx="9359280" cy="674280"/>
        </p:xfrm>
        <a:graphic>
          <a:graphicData uri="http://schemas.openxmlformats.org/drawingml/2006/table">
            <a:tbl>
              <a:tblPr/>
              <a:tblGrid>
                <a:gridCol w="935640"/>
                <a:gridCol w="935640"/>
                <a:gridCol w="935640"/>
                <a:gridCol w="935640"/>
                <a:gridCol w="935640"/>
                <a:gridCol w="935640"/>
                <a:gridCol w="935640"/>
                <a:gridCol w="935640"/>
                <a:gridCol w="935640"/>
                <a:gridCol w="938880"/>
              </a:tblGrid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Table 3"/>
          <p:cNvGraphicFramePr/>
          <p:nvPr/>
        </p:nvGraphicFramePr>
        <p:xfrm>
          <a:off x="292680" y="3798360"/>
          <a:ext cx="9359280" cy="674280"/>
        </p:xfrm>
        <a:graphic>
          <a:graphicData uri="http://schemas.openxmlformats.org/drawingml/2006/table">
            <a:tbl>
              <a:tblPr/>
              <a:tblGrid>
                <a:gridCol w="935640"/>
                <a:gridCol w="935640"/>
                <a:gridCol w="935640"/>
                <a:gridCol w="935640"/>
                <a:gridCol w="935640"/>
                <a:gridCol w="935640"/>
                <a:gridCol w="935640"/>
                <a:gridCol w="935640"/>
                <a:gridCol w="935640"/>
                <a:gridCol w="938880"/>
              </a:tblGrid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18" name="CustomShape 4"/>
          <p:cNvSpPr/>
          <p:nvPr/>
        </p:nvSpPr>
        <p:spPr>
          <a:xfrm>
            <a:off x="365760" y="2834640"/>
            <a:ext cx="923508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Baris pertama adalah Plaintext yang nantinya menjadi Ciphertext, Baris kedua harus digeser sehingga pesan dapat tersembunyi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274320" y="4754880"/>
            <a:ext cx="9326520" cy="17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Baris kedua telah digeser ke kiri sebanyak 3 kali, dan enkripsi bisa dimulai.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Contoh: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P: GIGI ADI -&gt; C: JLJL DGL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Cipher Transposition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Pola ini merubah pesan menjadi pola yang tetap (memotong kata sesuai ukuran kunci nya)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22" name="Table 3"/>
          <p:cNvGraphicFramePr/>
          <p:nvPr/>
        </p:nvGraphicFramePr>
        <p:xfrm>
          <a:off x="246600" y="2934360"/>
          <a:ext cx="5075280" cy="4319280"/>
        </p:xfrm>
        <a:graphic>
          <a:graphicData uri="http://schemas.openxmlformats.org/drawingml/2006/table">
            <a:tbl>
              <a:tblPr/>
              <a:tblGrid>
                <a:gridCol w="845640"/>
                <a:gridCol w="845640"/>
                <a:gridCol w="845640"/>
                <a:gridCol w="845640"/>
                <a:gridCol w="845640"/>
                <a:gridCol w="84744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4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23" name="CustomShape 4"/>
          <p:cNvSpPr/>
          <p:nvPr/>
        </p:nvSpPr>
        <p:spPr>
          <a:xfrm>
            <a:off x="5577840" y="3749040"/>
            <a:ext cx="420588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P: Aku Punya Uang Lima Puluh Ribu Saja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C: AYLL KAIUS UUMHA PAARJ UNPIA NGUB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Vigenere Cipher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Algoritma ini menggunakan sistem substitusi polyalphabetic.</a:t>
            </a:r>
            <a:endParaRPr b="0" lang="en-US" sz="4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Pesan Plaintext ditulis di baris pertama, sedangkan kunci terletak ditulis kolom pertama (kunci ditulis berulang jika panjang kunci &lt; plaintext)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Contoh Vigenere Cipher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27" name="Table 2"/>
          <p:cNvGraphicFramePr/>
          <p:nvPr/>
        </p:nvGraphicFramePr>
        <p:xfrm>
          <a:off x="360000" y="1980000"/>
          <a:ext cx="9149400" cy="2698200"/>
        </p:xfrm>
        <a:graphic>
          <a:graphicData uri="http://schemas.openxmlformats.org/drawingml/2006/table">
            <a:tbl>
              <a:tblPr/>
              <a:tblGrid>
                <a:gridCol w="1143720"/>
                <a:gridCol w="1143720"/>
                <a:gridCol w="1143720"/>
                <a:gridCol w="1143720"/>
                <a:gridCol w="1143720"/>
                <a:gridCol w="1143720"/>
                <a:gridCol w="1144080"/>
                <a:gridCol w="1143360"/>
              </a:tblGrid>
              <a:tr h="46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ce181e"/>
                          </a:solidFill>
                          <a:latin typeface="Arial"/>
                          <a:ea typeface="DejaVu Sans"/>
                        </a:rPr>
                        <a:t>M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Q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ce181e"/>
                          </a:solidFill>
                          <a:latin typeface="Arial"/>
                          <a:ea typeface="DejaVu Sans"/>
                        </a:rPr>
                        <a:t>K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ce181e"/>
                          </a:solidFill>
                          <a:latin typeface="Arial"/>
                          <a:ea typeface="DejaVu Sans"/>
                        </a:rPr>
                        <a:t>E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ce181e"/>
                          </a:solidFill>
                          <a:latin typeface="Arial"/>
                          <a:ea typeface="DejaVu Sans"/>
                        </a:rPr>
                        <a:t>Y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ce181e"/>
                          </a:solidFill>
                          <a:latin typeface="Arial"/>
                          <a:ea typeface="DejaVu Sans"/>
                        </a:rPr>
                        <a:t>W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Q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ce181e"/>
                          </a:solidFill>
                          <a:latin typeface="Arial"/>
                          <a:ea typeface="DejaVu Sans"/>
                        </a:rPr>
                        <a:t>R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08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ce181e"/>
                          </a:solidFill>
                          <a:latin typeface="Arial"/>
                          <a:ea typeface="DejaVu Sans"/>
                        </a:rPr>
                        <a:t>P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28" name="CustomShape 3"/>
          <p:cNvSpPr/>
          <p:nvPr/>
        </p:nvSpPr>
        <p:spPr>
          <a:xfrm>
            <a:off x="0" y="5852880"/>
            <a:ext cx="914364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P: Makan 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K: LIBUR LI (diulang karena panjangnya berbeda)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C: MKEYW RP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Playfair Cipher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Algoritma ini mengenkripsi plaintext dengan menghilangkan huruf yang berulang dan “J”.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Kunci dari kriptografi ini berbentuk bujur sangkar berukuran 5x5.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Jika plaintext yang sudah dibersihkan dari huruf berulang dan J, ditambah dengan huruf acak yang belum dipakai. Kemudian disusun layaknya Cipher Transposition.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Contoh PlayFair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4572000" y="3276720"/>
          <a:ext cx="4557240" cy="3516840"/>
        </p:xfrm>
        <a:graphic>
          <a:graphicData uri="http://schemas.openxmlformats.org/drawingml/2006/table">
            <a:tbl>
              <a:tblPr/>
              <a:tblGrid>
                <a:gridCol w="911520"/>
                <a:gridCol w="911520"/>
                <a:gridCol w="911520"/>
                <a:gridCol w="911520"/>
                <a:gridCol w="911520"/>
              </a:tblGrid>
              <a:tr h="703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03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3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3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Q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3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33" name="CustomShape 3"/>
          <p:cNvSpPr/>
          <p:nvPr/>
        </p:nvSpPr>
        <p:spPr>
          <a:xfrm>
            <a:off x="457200" y="1828800"/>
            <a:ext cx="923508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P: Kucing Kita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Proses 1 -&gt; KucingTa (Huruf Berulang dan J hilang)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Proses 2 -&gt; KucingTaBD EFGHLMOPQR STUVW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457200" y="3474720"/>
            <a:ext cx="3565800" cy="15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KGEMS UTFOT CAGPU IBHQV NDLRW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Kriptografi Modern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Sesuai dengan namanya, Kriptografi ini dibuat di masa modern.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Teknik yang digunakan adalah teknik baru atau campuran sehingga hasil enkripsi menjadi lebih susah dipecahkan.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Dipakai hingga saat ini di manapun, dan untuk tujuan apapun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Beroperasi dalam bentu bit biner:</a:t>
            </a:r>
            <a:endParaRPr b="0" lang="en-US" sz="3200" spc="-1" strike="noStrike"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1010111101101110011101110111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Mekanism Simple Enkripsi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Menggunakan Operator Logic (AND, OR, XOR)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A = 20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B = A XOR 5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 = B XOR 5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Proses dilakukan dengan penghitungan jumlah karakter plaintext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Lalu dilakukan looping sebanyak jumlah karakter tersebut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Waktu proses looping berjalan karakter dari plaintext akan di-XOR kan dengan jumlah karakter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Karakter berikutnya akan di-XOR kan dengan hasil sebelumnya. (Pengulangan)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Hasil dari operasi XOR inilah yang disebut dengan Ciphertext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Definisi Kriptografi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Kata ini bisa ditelusuri asal-usulnya yang di mana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kryptos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yang berarti “tersembunyi”, dan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graphein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yang artinya “tulisan”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Secara istilih berarti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pesan yang disembunyikan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sehingga orang lain yang tidak berkepentingan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tidak bisa membaca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bahkan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mengerti pesan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tersebut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Contoh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P: BULSARA, diubah menjadi hexadecimal menurut tabel ASCII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b &lt;---- 62h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u &lt;---- 75h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l &lt;---- 6Ch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s &lt;---- 73h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a &lt;---- 61h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r &lt;---- 72h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DejaVu Sans"/>
              </a:rPr>
              <a:t>a &lt;---- 61h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Proses Berlanjut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62 XOR  7 =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65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75 XOR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65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= </a:t>
            </a:r>
            <a:r>
              <a:rPr b="0" i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10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6C XOR </a:t>
            </a:r>
            <a:r>
              <a:rPr b="0" i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=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7C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73 XOR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7C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= </a:t>
            </a:r>
            <a:r>
              <a:rPr b="0" i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0F 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   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61 XOR </a:t>
            </a:r>
            <a:r>
              <a:rPr b="0" i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0F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=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6E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72 XOR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6E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= </a:t>
            </a:r>
            <a:r>
              <a:rPr b="0" i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1C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61 XOR </a:t>
            </a:r>
            <a:r>
              <a:rPr b="0" i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1C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= 7D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65 10 7C 0F 6E 1C 7D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  <a:ea typeface="DejaVu Sans"/>
              </a:rPr>
              <a:t>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e †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| </a:t>
            </a: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☼ n∟}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Proses Pengembalian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Menggunakan cara yang sama dan dimulai dengan jumlah karakter plaintext (7)</a:t>
            </a:r>
            <a:endParaRPr b="0" lang="en-US" sz="3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65 10 7C 0F 6E 1C 7D</a:t>
            </a:r>
            <a:r>
              <a:rPr b="0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b="0" lang="en-US" sz="3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65 XOR 7 = 62 -&gt; b </a:t>
            </a:r>
            <a:endParaRPr b="0" lang="en-US" sz="3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10 XOR 65 = 75 -&gt; u</a:t>
            </a:r>
            <a:endParaRPr b="0" lang="en-US" sz="3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7c  XOR 10 = 6c -&gt; l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Algoritma-Algoritma Lain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 (56-bit) -&gt; Simetris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3DES (168-bit, 112-bit atau 56-bit) -&gt; Simetris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AES (128-bit, 192-bit, 256-bit) -&gt; Simetris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RSA (512-bit, 1024-bit, 2048-bit, 4096-bit[?])</a:t>
            </a:r>
            <a:endParaRPr b="0" lang="en-US" sz="3200" spc="-1" strike="noStrike">
              <a:latin typeface="Arial"/>
            </a:endParaRPr>
          </a:p>
          <a:p>
            <a:pPr lvl="1" marL="8892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Asimetris -&gt; Public, dan Private Key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Blowfish (32–448-bit)</a:t>
            </a:r>
            <a:endParaRPr b="0" lang="en-US" sz="3200" spc="-1" strike="noStrike">
              <a:latin typeface="Arial"/>
            </a:endParaRPr>
          </a:p>
          <a:p>
            <a:pPr lvl="1" marL="8892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Dikembangkan menjadi TwoFish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ja-JP" sz="4400" spc="-1" strike="noStrike">
                <a:solidFill>
                  <a:srgbClr val="ffffff"/>
                </a:solidFill>
                <a:latin typeface="Arial"/>
                <a:ea typeface="DejaVu Sans"/>
              </a:rPr>
              <a:t>Block Cipher di Kriptografi Modern</a:t>
            </a:r>
            <a:endParaRPr b="0" lang="ja-JP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Blok Cipher adalah sebuah algoritma yang bekerja di sebuah blok bit yang berukuran tetap.</a:t>
            </a:r>
            <a:endParaRPr b="0" lang="ja-JP" sz="3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Mode operasi yang adai di blok cipher adalah</a:t>
            </a:r>
            <a:endParaRPr b="0" lang="ja-JP" sz="36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ja-JP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Electronic Codebook</a:t>
            </a:r>
            <a:r>
              <a:rPr b="0" lang="ja-JP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, yang di mana blok-blok bit dipecah sesuai ukurannya. Jika terdapat kekurangan di akhir blok akan di tambah dengan padding bit. Dan setiap blok akan di enkripsi maupun di dekripsi sendiri-sendiri</a:t>
            </a:r>
            <a:endParaRPr b="0" lang="ja-JP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Kriptanalisis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Sebuah cara untuk mendapatkan Plaintext, dan Kunci tanpa mengetahui algoritmanya.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Teknik analisis frekuensi</a:t>
            </a:r>
            <a:endParaRPr b="0" lang="en-US" sz="3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Cipherteks substitusi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Tidak bisa meyembunyikan hub statistik antara cipherteks dengan plainteks.</a:t>
            </a:r>
            <a:endParaRPr b="0" lang="en-US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Huruf yang paling sering muncul di plainteks akan sering muncul juga di cipherteks.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Contoh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  <a:ea typeface="DejaVu Sans"/>
              </a:rPr>
              <a:t>UZ QSO VUOHXMOPV GPOZPEVSG </a:t>
            </a:r>
            <a:endParaRPr b="0" lang="en-US" sz="44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  <a:ea typeface="DejaVu Sans"/>
              </a:rPr>
              <a:t>ZWSZ OPFPESX UDBMETSX AIZ </a:t>
            </a:r>
            <a:endParaRPr b="0" lang="en-US" sz="44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  <a:ea typeface="DejaVu Sans"/>
              </a:rPr>
              <a:t>VUEPHZ HMDZSHZO WSFP APPD TSVP </a:t>
            </a:r>
            <a:endParaRPr b="0" lang="en-US" sz="44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  <a:ea typeface="DejaVu Sans"/>
              </a:rPr>
              <a:t>QUZW YMXUZUHSX EPYEPOPDZSZUPO </a:t>
            </a:r>
            <a:endParaRPr b="0" lang="en-US" sz="44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  <a:ea typeface="DejaVu Sans"/>
              </a:rPr>
              <a:t>MB ZWP FUPZ HMDJ UD TMOHMQ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Proses Dekripsi #1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DejaVu Sans"/>
              </a:rPr>
              <a:t>P </a:t>
            </a:r>
            <a:r>
              <a:rPr b="0" lang="en-US" sz="4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DejaVu Sans"/>
              </a:rPr>
              <a:t> E</a:t>
            </a:r>
            <a:endParaRPr b="0" lang="en-US" sz="4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DejaVu Sans"/>
              </a:rPr>
              <a:t>Z </a:t>
            </a:r>
            <a:r>
              <a:rPr b="0" lang="en-US" sz="4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DejaVu Sans"/>
              </a:rPr>
              <a:t> 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Hasil Dugaan #1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UZ QSO VUOHXMOPV GPOZPEVSG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   </a:t>
            </a:r>
            <a:r>
              <a:rPr b="0" lang="en-US" sz="30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t                                e       e   t   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ZWSZ OPFPESX UDBMETSX AIZ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t       t    e   e          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VUEPHZ HMDZSHZO WSFP APPD TSVP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0" lang="en-US" sz="30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e    t           t       t             e    ee            e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QUZW YMXUZUHSX EPYEPOPDZSZUPO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</a:t>
            </a:r>
            <a:r>
              <a:rPr b="0" lang="en-US" sz="30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t                 t               e      e    e   t    t    e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MB ZWP FUPZ HMDJ UD TMOHMQ</a:t>
            </a:r>
            <a:endParaRPr b="0" lang="en-US" sz="3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0" lang="en-US" sz="3000" spc="-1" strike="noStrike">
                <a:solidFill>
                  <a:srgbClr val="c00000"/>
                </a:solidFill>
                <a:latin typeface="Times New Roman"/>
                <a:ea typeface="DejaVu Sans"/>
              </a:rPr>
              <a:t>t    e      e t                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Iterasi #2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DejaVu Sans"/>
              </a:rPr>
              <a:t>zwp</a:t>
            </a: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DejaVu Sans"/>
              </a:rPr>
              <a:t> dan </a:t>
            </a:r>
            <a:r>
              <a:rPr b="0" lang="en-US" sz="4000" spc="-1" strike="noStrike">
                <a:solidFill>
                  <a:srgbClr val="000000"/>
                </a:solidFill>
                <a:latin typeface="Verdana"/>
                <a:ea typeface="DejaVu Sans"/>
              </a:rPr>
              <a:t>zwsz</a:t>
            </a: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DejaVu Sans"/>
              </a:rPr>
              <a:t> dipetakan menjadi </a:t>
            </a:r>
            <a:r>
              <a:rPr b="0" lang="en-US" sz="3600" spc="-1" strike="noStrike">
                <a:solidFill>
                  <a:srgbClr val="c00000"/>
                </a:solidFill>
                <a:latin typeface="Verdana"/>
                <a:ea typeface="DejaVu Sans"/>
              </a:rPr>
              <a:t>t*e </a:t>
            </a: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DejaVu Sans"/>
              </a:rPr>
              <a:t>dan </a:t>
            </a:r>
            <a:r>
              <a:rPr b="0" lang="en-US" sz="3600" spc="-1" strike="noStrike">
                <a:solidFill>
                  <a:srgbClr val="c00000"/>
                </a:solidFill>
                <a:latin typeface="Verdana"/>
                <a:ea typeface="DejaVu Sans"/>
              </a:rPr>
              <a:t>t**t</a:t>
            </a:r>
            <a:endParaRPr b="0" lang="en-US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DejaVu Sans"/>
              </a:rPr>
              <a:t>Menduga w </a:t>
            </a:r>
            <a:r>
              <a:rPr b="0" lang="en-US" sz="36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DejaVu Sans"/>
              </a:rPr>
              <a:t> h dan s </a:t>
            </a:r>
            <a:r>
              <a:rPr b="0" lang="en-US" sz="36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3600" spc="-1" strike="noStrike">
                <a:solidFill>
                  <a:srgbClr val="000000"/>
                </a:solidFill>
                <a:latin typeface="Verdana"/>
                <a:ea typeface="DejaVu Sans"/>
              </a:rPr>
              <a:t> 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Istilah Umum di Kriptografi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Plaintext : Pesan yang belum disembunyikan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Ciphertext : Pesan yang sudah disembunyikan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Key : Kunci yang digunakan untuk menyembunyikan pesan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Encryption : Proses penyembunyian pesan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Decryption : Proses membuka pesan tersembunyi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Hasil Dugaan #2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UZ QSO VUOHXMOPV GPOZPEVSG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 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t     a                 e      e  te    a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ZWSZ OPFPESX UDBMETSX AIZ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that     e  e  a               a       t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VUEPHZ HMDZSHZO WSFP APPD TSVP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     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e   t        t a  t     ha  e  ee     a   e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QUZW YMXUZUHSX EPYEPOPDZSZUPO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    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th                a     e    e  e   ta t  e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MB ZWP FUPZ HMDJ UD TMOHMQ</a:t>
            </a:r>
            <a:endParaRPr b="0" lang="en-US" sz="3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     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t h e   e t                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Hasil Dekripsi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UZ QSO VUOHXMOPV GPOZPEVSG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IT WAS DISCLOSED YESTERDAY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ZWSZ OPFPESX UDBMETSX AIZ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THAT SEVERAL INFORMAL BUT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VUEPHZ HMDZSHZO WSFP APPD TSVP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DIRECT CONTACTS  HAVE BEEN MADE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QUZW YMXUZUHSX EPYEPOPDZSZUPO 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WITH  POLITICAL   REPRESENTATIES</a:t>
            </a:r>
            <a:endParaRPr b="0" lang="en-US" sz="3000" spc="-1" strike="noStrike">
              <a:latin typeface="Arial"/>
            </a:endParaRPr>
          </a:p>
          <a:p>
            <a:pPr marL="469800" indent="-469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MB ZWP FUPZ HMDJ UD TMOHMQ</a:t>
            </a:r>
            <a:endParaRPr b="0" lang="en-US" sz="3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c00000"/>
                </a:solidFill>
                <a:latin typeface="Verdana"/>
                <a:ea typeface="DejaVu Sans"/>
              </a:rPr>
              <a:t>OF THE  VIET CONG IN MOSCOW 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Steganografi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Suatu teknik penyembunyian Gambar, File, Pesan, Audio ke dalam file, video, audio lainnya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7" name="Picture 184" descr=""/>
          <p:cNvPicPr/>
          <p:nvPr/>
        </p:nvPicPr>
        <p:blipFill>
          <a:blip r:embed="rId1"/>
          <a:stretch/>
        </p:blipFill>
        <p:spPr>
          <a:xfrm>
            <a:off x="548640" y="3337920"/>
            <a:ext cx="9170640" cy="229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Bentuk Penyembunyian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Secara fisik: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Menggunakan tinta tak terlihat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Pesan Kode Morse dalam bola wol yang dirajut kedalam kain pakaian sang kurir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Pesan yang ditulis di amplop dan tertutupi stempel pos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Secara digital: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Menyembunyikan pesan di bit terendah dari gambar atau file suara yang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noisy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Bentuk Penyembunyian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Digital Text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Membuat teks memiliki warna yang sama dengan background word editor, e-mail, dan post forum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Menggunakan karakter Unicode yang terlihat sama dengan karakter standar ASCII, secara visual tidak ada perbedaan.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Social Steganography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Menyembunyikan pesan di judul, atau konteks dari video/gambar yang dibagikan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Kesalahan pengejaan nama atau kata yang populer di media, bisa mensugestikan makna lain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Contoh Stegano Digital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73" name="Picture 190" descr=""/>
          <p:cNvPicPr/>
          <p:nvPr/>
        </p:nvPicPr>
        <p:blipFill>
          <a:blip r:embed="rId1"/>
          <a:stretch/>
        </p:blipFill>
        <p:spPr>
          <a:xfrm>
            <a:off x="36000" y="1609920"/>
            <a:ext cx="5104800" cy="5104800"/>
          </a:xfrm>
          <a:prstGeom prst="rect">
            <a:avLst/>
          </a:prstGeom>
          <a:ln>
            <a:noFill/>
          </a:ln>
        </p:spPr>
      </p:pic>
      <p:pic>
        <p:nvPicPr>
          <p:cNvPr id="274" name="Picture 191" descr=""/>
          <p:cNvPicPr/>
          <p:nvPr/>
        </p:nvPicPr>
        <p:blipFill>
          <a:blip r:embed="rId2"/>
          <a:stretch/>
        </p:blipFill>
        <p:spPr>
          <a:xfrm>
            <a:off x="5172120" y="1792800"/>
            <a:ext cx="4830480" cy="483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301320"/>
            <a:ext cx="935928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Bersambung....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Sejarah Kriptografi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Awal 1900SM, Penduduk Mesir menuliskan hieroglyphs dengan tatanan yang tidak biasa. Diperkirakan untuk menyembunyikan pesan. (Whitman, 2005)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Orang-orang Romawi menemukan metode kriptografi yang dikenal sebagai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Caesar Shift Cipher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(menggunakan metode substitusi)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Orang-orang Yunani menggunakan batang kayu sebagai alat metode kriptografinya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Sejarah Kriptografi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saat itu tidak ada perkembangannya hingga Abad Pertengahan.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Leon Battista Alberti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adalah Bapak Kriptologi Barat dengan pengembangan kriptografi substitusi polyalphabetic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polyalphabetic mengalami perubahan dan yang paling sering dikenal adalah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Vigenere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Sejarah Kriptografi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kini telah diadopsi secara luas, menggunakan teknik yang berbeda-beda, bahkan kunci yang tidak 100% sama (asimetris)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Penggunaannya sendiri telah menyebarluas dari untuk kepentingan pribadi (penyimpanan data), komunikasi, bahkan hingga kenegaraan.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Jenis Kriptografi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Menurut Era</a:t>
            </a:r>
            <a:endParaRPr b="0" lang="en-US" sz="4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Klasik</a:t>
            </a:r>
            <a:endParaRPr b="0" lang="en-US" sz="4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Modern</a:t>
            </a:r>
            <a:endParaRPr b="0" lang="en-US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Menurut Kunci</a:t>
            </a:r>
            <a:endParaRPr b="0" lang="en-US" sz="4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Simetris</a:t>
            </a:r>
            <a:endParaRPr b="0" lang="en-US" sz="4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Asimetris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Kriptografi Simetris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005840" y="2103120"/>
            <a:ext cx="1279800" cy="1371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291840" y="2377440"/>
            <a:ext cx="3108600" cy="914040"/>
          </a:xfrm>
          <a:custGeom>
            <a:avLst/>
            <a:gdLst/>
            <a:ahLst/>
            <a:rect l="l" t="t" r="r" b="b"/>
            <a:pathLst>
              <a:path w="8638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8213" y="2541"/>
                </a:lnTo>
                <a:cubicBezTo>
                  <a:pt x="8425" y="2541"/>
                  <a:pt x="8637" y="2329"/>
                  <a:pt x="8637" y="2117"/>
                </a:cubicBezTo>
                <a:lnTo>
                  <a:pt x="8637" y="423"/>
                </a:lnTo>
                <a:cubicBezTo>
                  <a:pt x="8637" y="211"/>
                  <a:pt x="8425" y="0"/>
                  <a:pt x="8213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Enkripsi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7589520" y="2743200"/>
            <a:ext cx="1279800" cy="137124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4297680" y="3931920"/>
            <a:ext cx="1096920" cy="1005480"/>
          </a:xfrm>
          <a:prstGeom prst="rect">
            <a:avLst/>
          </a:prstGeom>
          <a:solidFill>
            <a:srgbClr val="00b05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6217920" y="5303520"/>
            <a:ext cx="3108600" cy="914040"/>
          </a:xfrm>
          <a:custGeom>
            <a:avLst/>
            <a:gdLst/>
            <a:ahLst/>
            <a:rect l="l" t="t" r="r" b="b"/>
            <a:pathLst>
              <a:path w="8638" h="2542">
                <a:moveTo>
                  <a:pt x="423" y="0"/>
                </a:moveTo>
                <a:cubicBezTo>
                  <a:pt x="211" y="0"/>
                  <a:pt x="0" y="211"/>
                  <a:pt x="0" y="423"/>
                </a:cubicBezTo>
                <a:lnTo>
                  <a:pt x="0" y="2117"/>
                </a:lnTo>
                <a:cubicBezTo>
                  <a:pt x="0" y="2329"/>
                  <a:pt x="211" y="2541"/>
                  <a:pt x="423" y="2541"/>
                </a:cubicBezTo>
                <a:lnTo>
                  <a:pt x="8213" y="2541"/>
                </a:lnTo>
                <a:cubicBezTo>
                  <a:pt x="8425" y="2541"/>
                  <a:pt x="8637" y="2329"/>
                  <a:pt x="8637" y="2117"/>
                </a:cubicBezTo>
                <a:lnTo>
                  <a:pt x="8637" y="423"/>
                </a:lnTo>
                <a:cubicBezTo>
                  <a:pt x="8637" y="211"/>
                  <a:pt x="8425" y="0"/>
                  <a:pt x="8213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Dekripsi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Line 7"/>
          <p:cNvSpPr/>
          <p:nvPr/>
        </p:nvSpPr>
        <p:spPr>
          <a:xfrm>
            <a:off x="2286000" y="2834640"/>
            <a:ext cx="1005840" cy="360"/>
          </a:xfrm>
          <a:prstGeom prst="line">
            <a:avLst/>
          </a:prstGeom>
          <a:ln w="3816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8"/>
          <p:cNvSpPr/>
          <p:nvPr/>
        </p:nvSpPr>
        <p:spPr>
          <a:xfrm>
            <a:off x="6400800" y="2834640"/>
            <a:ext cx="1188720" cy="360"/>
          </a:xfrm>
          <a:prstGeom prst="line">
            <a:avLst/>
          </a:prstGeom>
          <a:ln w="3816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9"/>
          <p:cNvSpPr/>
          <p:nvPr/>
        </p:nvSpPr>
        <p:spPr>
          <a:xfrm flipV="1">
            <a:off x="4846320" y="3291840"/>
            <a:ext cx="360" cy="640080"/>
          </a:xfrm>
          <a:prstGeom prst="line">
            <a:avLst/>
          </a:prstGeom>
          <a:ln w="3816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0"/>
          <p:cNvSpPr/>
          <p:nvPr/>
        </p:nvSpPr>
        <p:spPr>
          <a:xfrm>
            <a:off x="8229600" y="4114800"/>
            <a:ext cx="360" cy="1188720"/>
          </a:xfrm>
          <a:prstGeom prst="line">
            <a:avLst/>
          </a:prstGeom>
          <a:ln w="3816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1"/>
          <p:cNvSpPr/>
          <p:nvPr/>
        </p:nvSpPr>
        <p:spPr>
          <a:xfrm>
            <a:off x="5394960" y="4937760"/>
            <a:ext cx="914400" cy="365760"/>
          </a:xfrm>
          <a:prstGeom prst="line">
            <a:avLst/>
          </a:prstGeom>
          <a:ln w="3816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2"/>
          <p:cNvSpPr/>
          <p:nvPr/>
        </p:nvSpPr>
        <p:spPr>
          <a:xfrm flipH="1" flipV="1">
            <a:off x="1645920" y="5760720"/>
            <a:ext cx="4572000" cy="91440"/>
          </a:xfrm>
          <a:prstGeom prst="line">
            <a:avLst/>
          </a:prstGeom>
          <a:ln w="3816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3"/>
          <p:cNvSpPr/>
          <p:nvPr/>
        </p:nvSpPr>
        <p:spPr>
          <a:xfrm flipV="1">
            <a:off x="1645920" y="3566160"/>
            <a:ext cx="360" cy="2194560"/>
          </a:xfrm>
          <a:prstGeom prst="line">
            <a:avLst/>
          </a:prstGeom>
          <a:ln w="38160"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Kriptografi Asimetris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383280" y="1916640"/>
            <a:ext cx="1462680" cy="1645560"/>
          </a:xfrm>
          <a:prstGeom prst="foldedCorner">
            <a:avLst>
              <a:gd name="adj" fmla="val 2416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1" name="Group 3"/>
          <p:cNvGrpSpPr/>
          <p:nvPr/>
        </p:nvGrpSpPr>
        <p:grpSpPr>
          <a:xfrm>
            <a:off x="5029200" y="1825200"/>
            <a:ext cx="914040" cy="1737000"/>
            <a:chOff x="5029200" y="1825200"/>
            <a:chExt cx="914040" cy="1737000"/>
          </a:xfrm>
        </p:grpSpPr>
        <p:sp>
          <p:nvSpPr>
            <p:cNvPr id="192" name="CustomShape 4"/>
            <p:cNvSpPr/>
            <p:nvPr/>
          </p:nvSpPr>
          <p:spPr>
            <a:xfrm>
              <a:off x="5029200" y="1825200"/>
              <a:ext cx="731160" cy="73116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5"/>
            <p:cNvSpPr/>
            <p:nvPr/>
          </p:nvSpPr>
          <p:spPr>
            <a:xfrm>
              <a:off x="5176080" y="1972080"/>
              <a:ext cx="456840" cy="4568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6"/>
            <p:cNvSpPr/>
            <p:nvPr/>
          </p:nvSpPr>
          <p:spPr>
            <a:xfrm>
              <a:off x="5303520" y="2556720"/>
              <a:ext cx="91080" cy="10054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"/>
            <p:cNvSpPr/>
            <p:nvPr/>
          </p:nvSpPr>
          <p:spPr>
            <a:xfrm>
              <a:off x="5394960" y="2922480"/>
              <a:ext cx="365400" cy="910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8"/>
            <p:cNvSpPr/>
            <p:nvPr/>
          </p:nvSpPr>
          <p:spPr>
            <a:xfrm>
              <a:off x="5303520" y="3196800"/>
              <a:ext cx="639720" cy="910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9"/>
            <p:cNvSpPr/>
            <p:nvPr/>
          </p:nvSpPr>
          <p:spPr>
            <a:xfrm>
              <a:off x="5394960" y="3471120"/>
              <a:ext cx="456840" cy="910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Line 10"/>
          <p:cNvSpPr/>
          <p:nvPr/>
        </p:nvSpPr>
        <p:spPr>
          <a:xfrm>
            <a:off x="6217920" y="2739600"/>
            <a:ext cx="173736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1"/>
          <p:cNvSpPr/>
          <p:nvPr/>
        </p:nvSpPr>
        <p:spPr>
          <a:xfrm>
            <a:off x="8412480" y="1916640"/>
            <a:ext cx="1188360" cy="1737000"/>
          </a:xfrm>
          <a:prstGeom prst="foldedCorner">
            <a:avLst>
              <a:gd name="adj" fmla="val 12500"/>
            </a:avLst>
          </a:prstGeom>
          <a:solidFill>
            <a:srgbClr val="7ffe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2"/>
          <p:cNvSpPr/>
          <p:nvPr/>
        </p:nvSpPr>
        <p:spPr>
          <a:xfrm>
            <a:off x="5212080" y="3749040"/>
            <a:ext cx="155412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Public Key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1" name="CustomShape 13"/>
          <p:cNvSpPr/>
          <p:nvPr/>
        </p:nvSpPr>
        <p:spPr>
          <a:xfrm>
            <a:off x="3383280" y="4568400"/>
            <a:ext cx="1188360" cy="1737000"/>
          </a:xfrm>
          <a:prstGeom prst="foldedCorner">
            <a:avLst>
              <a:gd name="adj" fmla="val 12500"/>
            </a:avLst>
          </a:prstGeom>
          <a:solidFill>
            <a:srgbClr val="7ffe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" name="Group 14"/>
          <p:cNvGrpSpPr/>
          <p:nvPr/>
        </p:nvGrpSpPr>
        <p:grpSpPr>
          <a:xfrm>
            <a:off x="4776120" y="4544640"/>
            <a:ext cx="892800" cy="1763640"/>
            <a:chOff x="4776120" y="4544640"/>
            <a:chExt cx="892800" cy="1763640"/>
          </a:xfrm>
        </p:grpSpPr>
        <p:sp>
          <p:nvSpPr>
            <p:cNvPr id="203" name="CustomShape 15"/>
            <p:cNvSpPr/>
            <p:nvPr/>
          </p:nvSpPr>
          <p:spPr>
            <a:xfrm flipV="1" rot="21486000">
              <a:off x="4787640" y="5564520"/>
              <a:ext cx="731160" cy="731160"/>
            </a:xfrm>
            <a:prstGeom prst="ellipse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6"/>
            <p:cNvSpPr/>
            <p:nvPr/>
          </p:nvSpPr>
          <p:spPr>
            <a:xfrm flipV="1" rot="21486000">
              <a:off x="4934160" y="5693040"/>
              <a:ext cx="456840" cy="4568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7"/>
            <p:cNvSpPr/>
            <p:nvPr/>
          </p:nvSpPr>
          <p:spPr>
            <a:xfrm flipV="1" rot="21486000">
              <a:off x="5034960" y="4559400"/>
              <a:ext cx="91080" cy="1006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8"/>
            <p:cNvSpPr/>
            <p:nvPr/>
          </p:nvSpPr>
          <p:spPr>
            <a:xfrm flipV="1" rot="21486000">
              <a:off x="5128560" y="5101560"/>
              <a:ext cx="365400" cy="910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9"/>
            <p:cNvSpPr/>
            <p:nvPr/>
          </p:nvSpPr>
          <p:spPr>
            <a:xfrm flipV="1" rot="21486000">
              <a:off x="5027760" y="4827240"/>
              <a:ext cx="639720" cy="910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0"/>
            <p:cNvSpPr/>
            <p:nvPr/>
          </p:nvSpPr>
          <p:spPr>
            <a:xfrm flipV="1" rot="21486000">
              <a:off x="5109840" y="4551480"/>
              <a:ext cx="456840" cy="910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Line 21"/>
          <p:cNvSpPr/>
          <p:nvPr/>
        </p:nvSpPr>
        <p:spPr>
          <a:xfrm>
            <a:off x="5943600" y="5391360"/>
            <a:ext cx="2011680" cy="36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2"/>
          <p:cNvSpPr/>
          <p:nvPr/>
        </p:nvSpPr>
        <p:spPr>
          <a:xfrm>
            <a:off x="8412480" y="4568400"/>
            <a:ext cx="1462680" cy="1645560"/>
          </a:xfrm>
          <a:prstGeom prst="foldedCorner">
            <a:avLst>
              <a:gd name="adj" fmla="val 2416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3"/>
          <p:cNvSpPr/>
          <p:nvPr/>
        </p:nvSpPr>
        <p:spPr>
          <a:xfrm>
            <a:off x="5029200" y="6492240"/>
            <a:ext cx="191988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Private Key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2" name="CustomShape 24"/>
          <p:cNvSpPr/>
          <p:nvPr/>
        </p:nvSpPr>
        <p:spPr>
          <a:xfrm>
            <a:off x="182880" y="1920240"/>
            <a:ext cx="2834280" cy="28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Kriptografi ini menggunakan dua kunci yang berbeda untuk mengakses pesan tersembunyinya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Midnightblue</Template>
  <TotalTime>149</TotalTime>
  <Application>LibreOffice/6.1.2.1$Linux_X86_64 LibreOffice_project/10$Build-1</Application>
  <Words>1450</Words>
  <Paragraphs>357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2018-10-04T15:21:53Z</dcterms:created>
  <dc:creator/>
  <dc:description/>
  <dc:language>en-US</dc:language>
  <cp:lastModifiedBy/>
  <dcterms:modified xsi:type="dcterms:W3CDTF">2018-10-07T21:16:01Z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