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4" r:id="rId44"/>
    <p:sldId id="291" r:id="rId45"/>
    <p:sldId id="292" r:id="rId46"/>
    <p:sldId id="293" r:id="rId47"/>
  </p:sldIdLst>
  <p:sldSz cx="10080625" cy="7559675"/>
  <p:notesSz cx="7772400" cy="10058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4103640" y="6527160"/>
            <a:ext cx="438948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7EA1D9C-53FB-4311-8443-9B2D87E1C721}" type="author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103640" y="6527160"/>
            <a:ext cx="438948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926787A-860D-4689-AEBC-28420F48869A}" type="author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103640" y="6527160"/>
            <a:ext cx="438948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B6A7EB2-5ABF-4D0B-8C69-02C886BD5B36}" type="author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103640" y="6527160"/>
            <a:ext cx="438948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883B164-2D09-4ABF-AED7-91FDBC39A4C0}" type="author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103640" y="6527160"/>
            <a:ext cx="438948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B1834B-7A99-4B98-AC2A-C1E8F54A92F5}" type="author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103640" y="6527160"/>
            <a:ext cx="4389480" cy="4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AD9C940-E5D3-4264-9C5D-4C43B829617B}" type="author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91080" y="2761920"/>
            <a:ext cx="8997120" cy="33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TIS13534P KOMUNIKASI DAN KEAMANAN DATA</a:t>
            </a:r>
            <a:br/>
            <a:br/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Minggu 4 - Monitoring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Efek Buruk Monitoring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503640" y="1768320"/>
            <a:ext cx="9068760" cy="53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Analisis data terbalik untuk mendapatkan password.</a:t>
            </a:r>
            <a:endParaRPr lang="en-US" sz="40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Mencari alamat untuk di DDoS karena orang memakai semua bandwidth</a:t>
            </a:r>
            <a:endParaRPr lang="en-US" sz="40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Untuk mengubah data yang orang kirim (tampering)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03640" y="914400"/>
            <a:ext cx="9069840" cy="548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270" b="0" strike="noStrike" spc="-1">
                <a:solidFill>
                  <a:srgbClr val="FFFFFF"/>
                </a:solidFill>
                <a:latin typeface="Arial"/>
                <a:ea typeface="DejaVu Sans"/>
              </a:rPr>
              <a:t>Protokol Monitoring dan Alat Monitoring</a:t>
            </a:r>
            <a:endParaRPr lang="en-US" sz="42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43640" y="9540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SNMP (Simple Network Management Protocol)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03640" y="1768320"/>
            <a:ext cx="91875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270" b="0" strike="noStrike" spc="-1">
                <a:solidFill>
                  <a:srgbClr val="FFFFFF"/>
                </a:solidFill>
                <a:latin typeface="Arial"/>
                <a:ea typeface="DejaVu Sans"/>
              </a:rPr>
              <a:t>SNMP adalah sebuah protokol jaringan yang dibuat untuk monitoring, konfigurasi perangkat jaringan, dan menerima pemberitahuan jika terjadi sesuatu.</a:t>
            </a:r>
            <a:endParaRPr lang="en-US" sz="42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Kelebihan SNMP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456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Bisa memonitor berbagai perangkat yang dibuat oleh pabrik yang berbeda, dan dipasang di jaringan secara fisik.</a:t>
            </a:r>
            <a:endParaRPr lang="en-US" sz="32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Digunakan di jaringan internet yang heterogen, yang berisi topologi LAN dan WAN oleh router yang berbeda-beda.</a:t>
            </a:r>
            <a:endParaRPr lang="en-US" sz="32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Mengirimkan pesan notifikasi jika terjadi error atau kegagalan sistem di salah satu perangkat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Bagaimana SNMP bekerja?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Setiap perangkat jaringan akan memiliki yang namanya:</a:t>
            </a:r>
            <a:endParaRPr lang="en-US" sz="426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508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730" b="0" strike="noStrike" spc="-1">
                <a:solidFill>
                  <a:srgbClr val="FFFFFF"/>
                </a:solidFill>
                <a:latin typeface="Arial"/>
                <a:ea typeface="DejaVu Sans"/>
              </a:rPr>
              <a:t>SNMP</a:t>
            </a:r>
            <a:endParaRPr lang="en-US" sz="373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508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730" b="0" strike="noStrike" spc="-1">
                <a:solidFill>
                  <a:srgbClr val="FFFFFF"/>
                </a:solidFill>
                <a:latin typeface="Arial"/>
                <a:ea typeface="DejaVu Sans"/>
              </a:rPr>
              <a:t>Agent</a:t>
            </a:r>
            <a:endParaRPr lang="en-US" sz="373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508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730" b="0" strike="noStrike" spc="-1">
                <a:solidFill>
                  <a:srgbClr val="FFFFFF"/>
                </a:solidFill>
                <a:latin typeface="Arial"/>
                <a:ea typeface="DejaVu Sans"/>
              </a:rPr>
              <a:t>MIB (Management Information Base)</a:t>
            </a:r>
            <a:endParaRPr lang="en-US" sz="373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Bagaimana SNMP bekerja?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 algn="just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Agent di dalam perangkat akan menyiapkan Packet Data Unit yang berisi data-data mengenai perangkat, dan disimpan di MIB</a:t>
            </a:r>
            <a:endParaRPr lang="en-US" sz="4260" b="0" strike="noStrike" spc="-1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MIB akan meneruskan data itu ke Komputer Monitor</a:t>
            </a:r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Ilustrasi</a:t>
            </a:r>
            <a:endParaRPr lang="en-US" sz="5870" b="0" strike="noStrike" spc="-1">
              <a:latin typeface="Arial"/>
            </a:endParaRPr>
          </a:p>
        </p:txBody>
      </p:sp>
      <p:pic>
        <p:nvPicPr>
          <p:cNvPr id="355" name="Picture 354"/>
          <p:cNvPicPr/>
          <p:nvPr/>
        </p:nvPicPr>
        <p:blipFill>
          <a:blip r:embed="rId2"/>
          <a:stretch/>
        </p:blipFill>
        <p:spPr>
          <a:xfrm>
            <a:off x="0" y="1188720"/>
            <a:ext cx="10108440" cy="636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Jenis Pesan SNMP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Pesan ini dimaksudkan bagaimana SNMP klien meminta data ke SNMP server.</a:t>
            </a:r>
            <a:endParaRPr lang="en-US" sz="426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Ada beberapa jenis pesan sesuai dengan fungsinya.</a:t>
            </a:r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Jenis Pesan SNMP</a:t>
            </a:r>
            <a:endParaRPr lang="en-US" sz="5870" b="0" strike="noStrike" spc="-1">
              <a:latin typeface="Arial"/>
            </a:endParaRPr>
          </a:p>
        </p:txBody>
      </p:sp>
      <p:graphicFrame>
        <p:nvGraphicFramePr>
          <p:cNvPr id="359" name="Table 2"/>
          <p:cNvGraphicFramePr/>
          <p:nvPr/>
        </p:nvGraphicFramePr>
        <p:xfrm>
          <a:off x="0" y="1305000"/>
          <a:ext cx="10079640" cy="6356640"/>
        </p:xfrm>
        <a:graphic>
          <a:graphicData uri="http://schemas.openxmlformats.org/drawingml/2006/table">
            <a:tbl>
              <a:tblPr/>
              <a:tblGrid>
                <a:gridCol w="26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latin typeface="Arial"/>
                        </a:rPr>
                        <a:t>Jenis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latin typeface="Arial"/>
                        </a:rPr>
                        <a:t>Fungsi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Get (GetRequest)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Meminta data yang tersimpan di dalam MIB, hanya </a:t>
                      </a:r>
                      <a:r>
                        <a:rPr lang="en-US" sz="2400" b="1" strike="noStrike" spc="-1">
                          <a:latin typeface="Arial"/>
                        </a:rPr>
                        <a:t>satu set data</a:t>
                      </a:r>
                      <a:r>
                        <a:rPr lang="en-US" sz="2400" b="0" strike="noStrike" spc="-1">
                          <a:latin typeface="Arial"/>
                        </a:rPr>
                        <a:t> saja yang diberikan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GetNext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Meminta data berikutnya </a:t>
                      </a:r>
                      <a:r>
                        <a:rPr lang="en-US" sz="2400" b="1" strike="noStrike" spc="-1">
                          <a:latin typeface="Arial"/>
                        </a:rPr>
                        <a:t>sesuai urutan leksikal</a:t>
                      </a:r>
                      <a:r>
                        <a:rPr lang="en-US" sz="2400" b="0" strike="noStrike" spc="-1">
                          <a:latin typeface="Arial"/>
                        </a:rPr>
                        <a:t> yang tersimpan di dalam MIB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GetBulk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Meminta </a:t>
                      </a:r>
                      <a:r>
                        <a:rPr lang="en-US" sz="2400" b="1" strike="noStrike" spc="-1">
                          <a:latin typeface="Arial"/>
                        </a:rPr>
                        <a:t>beberapa set data </a:t>
                      </a:r>
                      <a:r>
                        <a:rPr lang="en-US" sz="2400" b="0" strike="noStrike" spc="-1">
                          <a:latin typeface="Arial"/>
                        </a:rPr>
                        <a:t>secara efisien kepada server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GetResponse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Dari agen/klien ke manager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Set (SetRequest)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Mengganti nilai variabel di MIB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Trap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Pesan notifikasi dari agent ke manager (manager tidak meminta pesan notifikasi) yang berupa error atau kegagalan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Contoh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583680" y="4663440"/>
            <a:ext cx="255888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Hostname Router Target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2" name="Picture 361"/>
          <p:cNvPicPr/>
          <p:nvPr/>
        </p:nvPicPr>
        <p:blipFill>
          <a:blip r:embed="rId2"/>
          <a:stretch/>
        </p:blipFill>
        <p:spPr>
          <a:xfrm>
            <a:off x="0" y="1213920"/>
            <a:ext cx="10078560" cy="6351480"/>
          </a:xfrm>
          <a:prstGeom prst="rect">
            <a:avLst/>
          </a:prstGeom>
          <a:ln>
            <a:noFill/>
          </a:ln>
        </p:spPr>
      </p:pic>
      <p:sp>
        <p:nvSpPr>
          <p:cNvPr id="363" name="CustomShape 3"/>
          <p:cNvSpPr/>
          <p:nvPr/>
        </p:nvSpPr>
        <p:spPr>
          <a:xfrm>
            <a:off x="4937760" y="4480560"/>
            <a:ext cx="4387680" cy="12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Hostname Router diambil menggunakan Get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Apa itu Monitoring?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840" algn="just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Sebuah kegiatan mengobservasi (terkadang merekam data yang diobservasi) lalu lintas data yang mengalir di dalam jaringan.</a:t>
            </a:r>
            <a:endParaRPr lang="en-US" sz="3200" b="0" strike="noStrike" spc="-1">
              <a:latin typeface="Arial"/>
            </a:endParaRPr>
          </a:p>
          <a:p>
            <a:pPr marL="432000" indent="-321840" algn="just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Monitoring dilakukan untuk mengetahui lalu lintas apa saja yang sedang mengalir saat ini. Bahkan keadaan suatu perangkat jaringan yang terhubung ke jaringan.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Klien SNMP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PRTG : untuk analisa dan monitor penggunaan bandwidth (gratis untuk 100 sensor)</a:t>
            </a:r>
            <a:endParaRPr lang="en-US" sz="36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PowerSNMP (ditulis dengan bahasa .NET)</a:t>
            </a:r>
            <a:endParaRPr lang="en-US" sz="36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Net-SNMP crossplatform klien SNMP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Multi Router Traffic Grapher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 algn="just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Sebuah software gratis yang dapat digunakan untuk memonitor penggunaan bandwidth dalam waktu tertentu secara grafis</a:t>
            </a:r>
            <a:endParaRPr lang="en-US" sz="3600" b="0" strike="noStrike" spc="-1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MRTG menggunakan SNMP untuk mendapatkan informasi yang dibutuhkan, lalu disimpan dalam bentuk gambar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Fitur dari MRTG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143640" y="1798800"/>
            <a:ext cx="906876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Mengukur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Input dan Output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muatan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lalulintas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data per target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Mengambil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data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setiap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5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menit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(bisa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diatur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Membuat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sebuah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halaman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HTML per target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untuk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mempermudah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pembacaan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Memperlihatkan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Maksimum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Rata-rata, dan Nilai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saat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ini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untuk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Input dan Output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Bisa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mengirimkan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email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peringatan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jika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target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mencapai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titik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tertentu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Grafik MRTG</a:t>
            </a:r>
            <a:endParaRPr lang="en-US" sz="5870" b="0" strike="noStrike" spc="-1">
              <a:latin typeface="Arial"/>
            </a:endParaRPr>
          </a:p>
        </p:txBody>
      </p:sp>
      <p:pic>
        <p:nvPicPr>
          <p:cNvPr id="371" name="Picture 370"/>
          <p:cNvPicPr/>
          <p:nvPr/>
        </p:nvPicPr>
        <p:blipFill>
          <a:blip r:embed="rId2"/>
          <a:stretch/>
        </p:blipFill>
        <p:spPr>
          <a:xfrm>
            <a:off x="0" y="1371600"/>
            <a:ext cx="10078560" cy="555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432000" indent="-322560" algn="just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Sebuah software crossplatform yang berguna untuk menganalisa paket-paket data yang mengalir di jaringan</a:t>
            </a:r>
            <a:endParaRPr lang="en-US" sz="4260" b="0" strike="noStrike" spc="-1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Bisa digunakan untuk memonitor paket di Kabel, Wireless, bahkan Bluetooth (versi terbaru)</a:t>
            </a:r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Tampilan Wireshark</a:t>
            </a:r>
            <a:endParaRPr lang="en-US" sz="5870" b="0" strike="noStrike" spc="-1">
              <a:latin typeface="Arial"/>
            </a:endParaRPr>
          </a:p>
        </p:txBody>
      </p:sp>
      <p:pic>
        <p:nvPicPr>
          <p:cNvPr id="375" name="Picture 374"/>
          <p:cNvPicPr/>
          <p:nvPr/>
        </p:nvPicPr>
        <p:blipFill>
          <a:blip r:embed="rId2"/>
          <a:stretch/>
        </p:blipFill>
        <p:spPr>
          <a:xfrm>
            <a:off x="0" y="1087560"/>
            <a:ext cx="10163520" cy="547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Wireshark: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 lnSpcReduction="10000"/>
          </a:bodyPr>
          <a:lstStyle/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 memerlukan jaringan aktif (minimal LAN atau PAN) yang terhubung baik via kabel LAN, Wireless, atau Bluetooth</a:t>
            </a:r>
            <a:endParaRPr lang="en-US" sz="426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 bisa dimulai dengan meng-klik Interface/Perangkat Jaringan yang ada</a:t>
            </a:r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Memiliki Mode :  Promiscuous Mode di mana aliran data dari NIC dialirkan menuju CPU untuk dianalisa isinya.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Bisa membaca semua aliran data tanpa konfigurasi khusus (hanya di wireless)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Memerlukan konfigurasi khusus di switch agar Wireshark bisa membaca semua aliran jika terhubung dengan kabel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Ilustrasi: Wireshark - Wireless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81" name="Picture 380"/>
          <p:cNvPicPr/>
          <p:nvPr/>
        </p:nvPicPr>
        <p:blipFill>
          <a:blip r:embed="rId2"/>
          <a:stretch/>
        </p:blipFill>
        <p:spPr>
          <a:xfrm>
            <a:off x="461880" y="1737360"/>
            <a:ext cx="6943680" cy="5106240"/>
          </a:xfrm>
          <a:prstGeom prst="rect">
            <a:avLst/>
          </a:prstGeom>
          <a:ln>
            <a:noFill/>
          </a:ln>
        </p:spPr>
      </p:pic>
      <p:sp>
        <p:nvSpPr>
          <p:cNvPr id="382" name="CustomShape 2"/>
          <p:cNvSpPr/>
          <p:nvPr/>
        </p:nvSpPr>
        <p:spPr>
          <a:xfrm>
            <a:off x="5486400" y="2256480"/>
            <a:ext cx="182772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Wireshark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7863840" y="457200"/>
            <a:ext cx="2102040" cy="63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 bisa mengintip data orang lain tanpa harus konfigurasi di router access pointnya.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Sehingga wireless dianggap rawan pencurian data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Ilustrasi: Wireshark - Wired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385" name="Group 2"/>
          <p:cNvGrpSpPr/>
          <p:nvPr/>
        </p:nvGrpSpPr>
        <p:grpSpPr>
          <a:xfrm>
            <a:off x="548640" y="1463040"/>
            <a:ext cx="8766360" cy="5278320"/>
            <a:chOff x="548640" y="1463040"/>
            <a:chExt cx="8766360" cy="5278320"/>
          </a:xfrm>
        </p:grpSpPr>
        <p:pic>
          <p:nvPicPr>
            <p:cNvPr id="386" name="Picture 385"/>
            <p:cNvPicPr/>
            <p:nvPr/>
          </p:nvPicPr>
          <p:blipFill>
            <a:blip r:embed="rId2"/>
            <a:stretch/>
          </p:blipFill>
          <p:spPr>
            <a:xfrm>
              <a:off x="548640" y="1463040"/>
              <a:ext cx="5017320" cy="5143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7" name="CustomShape 3"/>
            <p:cNvSpPr/>
            <p:nvPr/>
          </p:nvSpPr>
          <p:spPr>
            <a:xfrm>
              <a:off x="3372480" y="5598360"/>
              <a:ext cx="1919160" cy="882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Wireshark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388" name="CustomShape 4"/>
            <p:cNvSpPr/>
            <p:nvPr/>
          </p:nvSpPr>
          <p:spPr>
            <a:xfrm>
              <a:off x="5932800" y="1757880"/>
              <a:ext cx="3382200" cy="498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Jika switch tidak dikonfigurasi, Wireshark hanya bisa membaca aliran data dari dan ke dirinya saja.</a:t>
              </a:r>
              <a:endParaRPr lang="en-US" sz="3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32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Tidak bisa mengintip aliran data orang lain</a:t>
              </a:r>
              <a:endParaRPr lang="en-US" sz="3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Tujuan Monitoring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48280" y="1462680"/>
            <a:ext cx="9068760" cy="462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Melihat keadaan perangkat jaringan</a:t>
            </a:r>
            <a:endParaRPr lang="en-US" sz="40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Untuk analisa jika terjadi serangan</a:t>
            </a:r>
            <a:endParaRPr lang="en-US" sz="40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Memonitor berapa bandwidth yang digunakan perangkat LAN komputer</a:t>
            </a:r>
            <a:endParaRPr lang="en-US" sz="40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Melihat aliran lalu lintas data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Wireshark:</a:t>
            </a:r>
            <a:endParaRPr lang="en-US" sz="5870" b="0" strike="noStrike" spc="-1">
              <a:latin typeface="Arial"/>
            </a:endParaRPr>
          </a:p>
        </p:txBody>
      </p:sp>
      <p:pic>
        <p:nvPicPr>
          <p:cNvPr id="390" name="Picture 389"/>
          <p:cNvPicPr/>
          <p:nvPr/>
        </p:nvPicPr>
        <p:blipFill>
          <a:blip r:embed="rId2"/>
          <a:stretch/>
        </p:blipFill>
        <p:spPr>
          <a:xfrm>
            <a:off x="0" y="1246680"/>
            <a:ext cx="10078560" cy="6080760"/>
          </a:xfrm>
          <a:prstGeom prst="rect">
            <a:avLst/>
          </a:prstGeom>
          <a:ln>
            <a:noFill/>
          </a:ln>
        </p:spPr>
      </p:pic>
      <p:sp>
        <p:nvSpPr>
          <p:cNvPr id="391" name="CustomShape 2"/>
          <p:cNvSpPr/>
          <p:nvPr/>
        </p:nvSpPr>
        <p:spPr>
          <a:xfrm>
            <a:off x="5212080" y="2685600"/>
            <a:ext cx="4479120" cy="32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Interface yang muncul disesuaikan dengan Sistem Operasi yang dijalankan. Gambar ini merupakan salah satu contoh Interface dari Linux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Wireshark:</a:t>
            </a:r>
            <a:endParaRPr lang="en-US" sz="5870" b="0" strike="noStrike" spc="-1">
              <a:latin typeface="Arial"/>
            </a:endParaRPr>
          </a:p>
        </p:txBody>
      </p:sp>
      <p:pic>
        <p:nvPicPr>
          <p:cNvPr id="393" name="Picture 392"/>
          <p:cNvPicPr/>
          <p:nvPr/>
        </p:nvPicPr>
        <p:blipFill>
          <a:blip r:embed="rId2"/>
          <a:srcRect t="38324" r="48989"/>
          <a:stretch/>
        </p:blipFill>
        <p:spPr>
          <a:xfrm>
            <a:off x="3566160" y="1053000"/>
            <a:ext cx="6512400" cy="6505560"/>
          </a:xfrm>
          <a:prstGeom prst="rect">
            <a:avLst/>
          </a:prstGeom>
          <a:ln>
            <a:noFill/>
          </a:ln>
        </p:spPr>
      </p:pic>
      <p:sp>
        <p:nvSpPr>
          <p:cNvPr id="394" name="CustomShape 2"/>
          <p:cNvSpPr/>
          <p:nvPr/>
        </p:nvSpPr>
        <p:spPr>
          <a:xfrm>
            <a:off x="182880" y="1188720"/>
            <a:ext cx="3198960" cy="36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Biasanya kalo Windows, yang akan ditampilkan adalah nama adapter yang terpasang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Kelebihan Wireshark: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1. Status paket (terkirim, gagal terkirim) bisa dilihat dengan jelas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2. Grafik Input/Output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3. Analisis per paket yang dikirim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4. Filter yang bisa digunakan untuk memilah rekaman yang sangat banyak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Wireshark: Scanning Ping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98" name="Picture 397"/>
          <p:cNvPicPr/>
          <p:nvPr/>
        </p:nvPicPr>
        <p:blipFill>
          <a:blip r:embed="rId2"/>
          <a:stretch/>
        </p:blipFill>
        <p:spPr>
          <a:xfrm>
            <a:off x="0" y="1447200"/>
            <a:ext cx="10079640" cy="547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Wireshark: Statistik Streaming YT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00" name="Picture 399"/>
          <p:cNvPicPr/>
          <p:nvPr/>
        </p:nvPicPr>
        <p:blipFill>
          <a:blip r:embed="rId2"/>
          <a:stretch/>
        </p:blipFill>
        <p:spPr>
          <a:xfrm>
            <a:off x="0" y="1371600"/>
            <a:ext cx="10079640" cy="61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Wireshark: Summary YouTube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02" name="Picture 401"/>
          <p:cNvPicPr/>
          <p:nvPr/>
        </p:nvPicPr>
        <p:blipFill>
          <a:blip r:embed="rId2"/>
          <a:stretch/>
        </p:blipFill>
        <p:spPr>
          <a:xfrm>
            <a:off x="0" y="1737360"/>
            <a:ext cx="10036080" cy="246780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126540" y="4909080"/>
            <a:ext cx="9783000" cy="19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Nonton streaming YouTube kurang lebih 4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menit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	- Total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Paket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: 69.679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paket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mengalir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	- Rata-rata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Paket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: 170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paket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/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detik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	- Rata-rata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Ukuran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Paket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: 1442 bytes = 1,4KBytes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	- Rata-rata bytes/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detik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: 245.980 bytes = 245KBytes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0B0C-A5E8-4F28-980E-B8487AEA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Tes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dirty="0" err="1">
                <a:solidFill>
                  <a:schemeClr val="bg1"/>
                </a:solidFill>
              </a:rPr>
              <a:t>Kirim</a:t>
            </a:r>
            <a:r>
              <a:rPr kumimoji="1" lang="en-US" altLang="ja-JP" dirty="0">
                <a:solidFill>
                  <a:schemeClr val="bg1"/>
                </a:solidFill>
              </a:rPr>
              <a:t> Data via FTP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F37D6-DDA0-4830-A26C-46C0BF36035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File </a:t>
            </a:r>
            <a:r>
              <a:rPr kumimoji="1" lang="en-US" altLang="ja-JP" sz="3600" dirty="0" err="1">
                <a:solidFill>
                  <a:schemeClr val="bg1"/>
                </a:solidFill>
              </a:rPr>
              <a:t>dikirim</a:t>
            </a:r>
            <a:r>
              <a:rPr kumimoji="1" lang="en-US" altLang="ja-JP" sz="3600" dirty="0">
                <a:solidFill>
                  <a:schemeClr val="bg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bg1"/>
                </a:solidFill>
              </a:rPr>
              <a:t>dari</a:t>
            </a:r>
            <a:r>
              <a:rPr kumimoji="1" lang="en-US" altLang="ja-JP" sz="3600" dirty="0">
                <a:solidFill>
                  <a:schemeClr val="bg1"/>
                </a:solidFill>
              </a:rPr>
              <a:t> PC/Laptop ke HP via FTP Protocol dan di scan </a:t>
            </a:r>
            <a:r>
              <a:rPr kumimoji="1" lang="en-US" altLang="ja-JP" sz="3600" dirty="0" err="1">
                <a:solidFill>
                  <a:schemeClr val="bg1"/>
                </a:solidFill>
              </a:rPr>
              <a:t>trafficnya</a:t>
            </a:r>
            <a:r>
              <a:rPr kumimoji="1" lang="en-US" altLang="ja-JP" sz="3600" dirty="0">
                <a:solidFill>
                  <a:schemeClr val="bg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bg1"/>
                </a:solidFill>
              </a:rPr>
              <a:t>menggunakan</a:t>
            </a:r>
            <a:r>
              <a:rPr kumimoji="1" lang="en-US" altLang="ja-JP" sz="3600" dirty="0">
                <a:solidFill>
                  <a:schemeClr val="bg1"/>
                </a:solidFill>
              </a:rPr>
              <a:t> Wireshark.</a:t>
            </a:r>
          </a:p>
          <a:p>
            <a:r>
              <a:rPr lang="en-US" altLang="ja-JP" sz="3600" dirty="0">
                <a:solidFill>
                  <a:schemeClr val="bg1"/>
                </a:solidFill>
              </a:rPr>
              <a:t>Scan </a:t>
            </a:r>
            <a:r>
              <a:rPr lang="en-US" altLang="ja-JP" sz="3600" dirty="0" err="1">
                <a:solidFill>
                  <a:schemeClr val="bg1"/>
                </a:solidFill>
              </a:rPr>
              <a:t>dimulai</a:t>
            </a:r>
            <a:r>
              <a:rPr lang="en-US" altLang="ja-JP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 err="1">
                <a:solidFill>
                  <a:schemeClr val="bg1"/>
                </a:solidFill>
              </a:rPr>
              <a:t>sebelum</a:t>
            </a:r>
            <a:r>
              <a:rPr lang="en-US" altLang="ja-JP" sz="3600" dirty="0">
                <a:solidFill>
                  <a:schemeClr val="bg1"/>
                </a:solidFill>
              </a:rPr>
              <a:t> file </a:t>
            </a:r>
            <a:r>
              <a:rPr lang="en-US" altLang="ja-JP" sz="3600" dirty="0" err="1">
                <a:solidFill>
                  <a:schemeClr val="bg1"/>
                </a:solidFill>
              </a:rPr>
              <a:t>dikirim</a:t>
            </a:r>
            <a:r>
              <a:rPr lang="en-US" altLang="ja-JP" sz="3600" dirty="0">
                <a:solidFill>
                  <a:schemeClr val="bg1"/>
                </a:solidFill>
              </a:rPr>
              <a:t>, dan di stop </a:t>
            </a:r>
            <a:r>
              <a:rPr lang="en-US" altLang="ja-JP" sz="3600" dirty="0" err="1">
                <a:solidFill>
                  <a:schemeClr val="bg1"/>
                </a:solidFill>
              </a:rPr>
              <a:t>setelah</a:t>
            </a:r>
            <a:r>
              <a:rPr lang="en-US" altLang="ja-JP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 err="1">
                <a:solidFill>
                  <a:schemeClr val="bg1"/>
                </a:solidFill>
              </a:rPr>
              <a:t>pengiriman</a:t>
            </a:r>
            <a:r>
              <a:rPr lang="en-US" altLang="ja-JP" sz="3600" dirty="0">
                <a:solidFill>
                  <a:schemeClr val="bg1"/>
                </a:solidFill>
              </a:rPr>
              <a:t> data </a:t>
            </a:r>
            <a:r>
              <a:rPr lang="en-US" altLang="ja-JP" sz="3600" dirty="0" err="1">
                <a:solidFill>
                  <a:schemeClr val="bg1"/>
                </a:solidFill>
              </a:rPr>
              <a:t>selesai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Wireshark: </a:t>
            </a:r>
            <a:r>
              <a:rPr lang="en-US" sz="44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Kirim</a:t>
            </a:r>
            <a:r>
              <a:rPr lang="en-US" sz="4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 File via FTP</a:t>
            </a:r>
            <a:endParaRPr lang="en-US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05" name="Picture 404"/>
          <p:cNvPicPr/>
          <p:nvPr/>
        </p:nvPicPr>
        <p:blipFill>
          <a:blip r:embed="rId2"/>
          <a:stretch/>
        </p:blipFill>
        <p:spPr>
          <a:xfrm>
            <a:off x="457200" y="1207440"/>
            <a:ext cx="9230040" cy="5009400"/>
          </a:xfrm>
          <a:prstGeom prst="rect">
            <a:avLst/>
          </a:prstGeom>
          <a:ln>
            <a:noFill/>
          </a:ln>
        </p:spPr>
      </p:pic>
      <p:sp>
        <p:nvSpPr>
          <p:cNvPr id="406" name="CustomShape 2"/>
          <p:cNvSpPr/>
          <p:nvPr/>
        </p:nvSpPr>
        <p:spPr>
          <a:xfrm>
            <a:off x="548640" y="6583680"/>
            <a:ext cx="905148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Terjadi naik turun grafik data yang dikirim melalui FTP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Wireshark: </a:t>
            </a:r>
            <a:r>
              <a:rPr lang="en-US" sz="44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Kirim</a:t>
            </a:r>
            <a:r>
              <a:rPr lang="en-US" sz="44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 File via FTP</a:t>
            </a:r>
            <a:endParaRPr lang="en-US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08" name="Picture 407"/>
          <p:cNvPicPr/>
          <p:nvPr/>
        </p:nvPicPr>
        <p:blipFill>
          <a:blip r:embed="rId2"/>
          <a:stretch/>
        </p:blipFill>
        <p:spPr>
          <a:xfrm>
            <a:off x="23040" y="1425240"/>
            <a:ext cx="10056600" cy="2606040"/>
          </a:xfrm>
          <a:prstGeom prst="rect">
            <a:avLst/>
          </a:prstGeom>
          <a:ln>
            <a:noFill/>
          </a:ln>
        </p:spPr>
      </p:pic>
      <p:sp>
        <p:nvSpPr>
          <p:cNvPr id="409" name="CustomShape 2"/>
          <p:cNvSpPr/>
          <p:nvPr/>
        </p:nvSpPr>
        <p:spPr>
          <a:xfrm>
            <a:off x="274320" y="4281120"/>
            <a:ext cx="9417240" cy="28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Terdapat: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	- Total Paket FTP : 483.965 paket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	- Rata-rata paket/detik : 880 paket/detik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	- Rata-rata Ukuran Paket : 1513 bytes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	- Rata-rata bytes/detik : 1.332.426 bytes/detik = 1MBytes/detik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245880" y="2218320"/>
            <a:ext cx="9537120" cy="399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Bersambung ...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Manfaat Monitoring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37760" y="1340640"/>
            <a:ext cx="9068760" cy="554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Menghindari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kerugian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dari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Sistem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yang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Gagal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dan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tidak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terdeteksi</a:t>
            </a:r>
            <a:endParaRPr lang="en-US" sz="36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Mudah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menyelidiki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permasalahan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dan bisa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segera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mengambil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tindakan</a:t>
            </a:r>
            <a:endParaRPr lang="en-US" sz="36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Lebih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cepat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mengetahui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adanya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i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bottleneck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di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dalam</a:t>
            </a:r>
            <a:r>
              <a:rPr lang="en-US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jaringan</a:t>
            </a:r>
            <a:endParaRPr lang="en-US" sz="3600" b="0" strike="noStrike" spc="-1" dirty="0"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https://blog.paessler.com/interview-the-benefits-of-network-monitoring-part-1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1"/>
          <p:cNvGrpSpPr/>
          <p:nvPr/>
        </p:nvGrpSpPr>
        <p:grpSpPr>
          <a:xfrm>
            <a:off x="182880" y="182880"/>
            <a:ext cx="9842040" cy="6003720"/>
            <a:chOff x="182880" y="182880"/>
            <a:chExt cx="9842040" cy="6003720"/>
          </a:xfrm>
        </p:grpSpPr>
        <p:sp>
          <p:nvSpPr>
            <p:cNvPr id="318" name="CustomShape 2"/>
            <p:cNvSpPr/>
            <p:nvPr/>
          </p:nvSpPr>
          <p:spPr>
            <a:xfrm>
              <a:off x="218880" y="182880"/>
              <a:ext cx="9537120" cy="69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sz="4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Ilustrasi – LAN Cable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19" name="CustomShape 3"/>
            <p:cNvSpPr/>
            <p:nvPr/>
          </p:nvSpPr>
          <p:spPr>
            <a:xfrm>
              <a:off x="578880" y="1528560"/>
              <a:ext cx="9068760" cy="3525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20" name="Picture 319"/>
            <p:cNvPicPr/>
            <p:nvPr/>
          </p:nvPicPr>
          <p:blipFill>
            <a:blip r:embed="rId2"/>
            <a:stretch/>
          </p:blipFill>
          <p:spPr>
            <a:xfrm>
              <a:off x="182880" y="1086480"/>
              <a:ext cx="9842040" cy="510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1" name="CustomShape 4"/>
            <p:cNvSpPr/>
            <p:nvPr/>
          </p:nvSpPr>
          <p:spPr>
            <a:xfrm>
              <a:off x="6109560" y="4952160"/>
              <a:ext cx="1815240" cy="644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6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Monitor</a:t>
              </a:r>
              <a:endParaRPr lang="en-US" sz="3600" b="0" strike="noStrike" spc="-1" dirty="0">
                <a:latin typeface="Arial"/>
              </a:endParaRPr>
            </a:p>
          </p:txBody>
        </p:sp>
      </p:grpSp>
      <p:sp>
        <p:nvSpPr>
          <p:cNvPr id="322" name="CustomShape 5"/>
          <p:cNvSpPr/>
          <p:nvPr/>
        </p:nvSpPr>
        <p:spPr>
          <a:xfrm>
            <a:off x="604080" y="2047680"/>
            <a:ext cx="821520" cy="821520"/>
          </a:xfrm>
          <a:prstGeom prst="ellipse">
            <a:avLst/>
          </a:prstGeom>
          <a:noFill/>
          <a:ln w="5724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Arial"/>
                <a:ea typeface="DejaVu Sans"/>
              </a:rPr>
              <a:t>Ilustrasi – LAN Cable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0" y="914400"/>
            <a:ext cx="10044720" cy="4965480"/>
            <a:chOff x="0" y="914400"/>
            <a:chExt cx="10044720" cy="4965480"/>
          </a:xfrm>
        </p:grpSpPr>
        <p:pic>
          <p:nvPicPr>
            <p:cNvPr id="325" name="Picture 324"/>
            <p:cNvPicPr/>
            <p:nvPr/>
          </p:nvPicPr>
          <p:blipFill>
            <a:blip r:embed="rId2"/>
            <a:stretch/>
          </p:blipFill>
          <p:spPr>
            <a:xfrm>
              <a:off x="0" y="914400"/>
              <a:ext cx="10044720" cy="496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6" name="CustomShape 3"/>
            <p:cNvSpPr/>
            <p:nvPr/>
          </p:nvSpPr>
          <p:spPr>
            <a:xfrm>
              <a:off x="6219720" y="4640040"/>
              <a:ext cx="1918440" cy="680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6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Monitor</a:t>
              </a:r>
              <a:endParaRPr lang="en-US" sz="3600" b="0" strike="noStrike" spc="-1" dirty="0">
                <a:latin typeface="Arial"/>
              </a:endParaRPr>
            </a:p>
          </p:txBody>
        </p:sp>
      </p:grpSp>
      <p:sp>
        <p:nvSpPr>
          <p:cNvPr id="327" name="CustomShape 4"/>
          <p:cNvSpPr/>
          <p:nvPr/>
        </p:nvSpPr>
        <p:spPr>
          <a:xfrm>
            <a:off x="5266800" y="4389120"/>
            <a:ext cx="821520" cy="821160"/>
          </a:xfrm>
          <a:prstGeom prst="ellipse">
            <a:avLst/>
          </a:prstGeom>
          <a:noFill/>
          <a:ln w="5724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5"/>
          <p:cNvSpPr/>
          <p:nvPr/>
        </p:nvSpPr>
        <p:spPr>
          <a:xfrm>
            <a:off x="0" y="6113195"/>
            <a:ext cx="10078560" cy="14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Paket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dari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PC0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terkirim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ke PC1.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Khusus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wired,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dibutuhkan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konfigurasi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khusus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untuk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mirror traffic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8138160" y="1645920"/>
            <a:ext cx="821520" cy="821160"/>
          </a:xfrm>
          <a:prstGeom prst="ellipse">
            <a:avLst/>
          </a:prstGeom>
          <a:noFill/>
          <a:ln w="5724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Ilustrasi - Wireless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577120" y="4836600"/>
            <a:ext cx="137016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Sniffer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2C5AE9-60F5-47D1-86F3-EE30D8BE81CD}"/>
              </a:ext>
            </a:extLst>
          </p:cNvPr>
          <p:cNvGrpSpPr/>
          <p:nvPr/>
        </p:nvGrpSpPr>
        <p:grpSpPr>
          <a:xfrm>
            <a:off x="841692" y="1177595"/>
            <a:ext cx="8397240" cy="6286320"/>
            <a:chOff x="841692" y="957240"/>
            <a:chExt cx="8397240" cy="6286320"/>
          </a:xfrm>
        </p:grpSpPr>
        <p:pic>
          <p:nvPicPr>
            <p:cNvPr id="331" name="Picture 330"/>
            <p:cNvPicPr/>
            <p:nvPr/>
          </p:nvPicPr>
          <p:blipFill>
            <a:blip r:embed="rId2"/>
            <a:stretch/>
          </p:blipFill>
          <p:spPr>
            <a:xfrm>
              <a:off x="841692" y="957240"/>
              <a:ext cx="8397240" cy="6286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3" name="CustomShape 3"/>
            <p:cNvSpPr/>
            <p:nvPr/>
          </p:nvSpPr>
          <p:spPr>
            <a:xfrm>
              <a:off x="7624800" y="1935480"/>
              <a:ext cx="821520" cy="792720"/>
            </a:xfrm>
            <a:prstGeom prst="ellipse">
              <a:avLst/>
            </a:prstGeom>
            <a:noFill/>
            <a:ln w="57240">
              <a:solidFill>
                <a:srgbClr val="CE181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43640" y="95760"/>
            <a:ext cx="9537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Ilustrasi - Wireless</a:t>
            </a:r>
            <a:endParaRPr lang="en-US" sz="5870" b="0" strike="noStrike" spc="-1">
              <a:latin typeface="Arial"/>
            </a:endParaRPr>
          </a:p>
        </p:txBody>
      </p:sp>
      <p:pic>
        <p:nvPicPr>
          <p:cNvPr id="335" name="Picture 334"/>
          <p:cNvPicPr/>
          <p:nvPr/>
        </p:nvPicPr>
        <p:blipFill>
          <a:blip r:embed="rId2"/>
          <a:stretch/>
        </p:blipFill>
        <p:spPr>
          <a:xfrm>
            <a:off x="1381632" y="1160315"/>
            <a:ext cx="7774560" cy="6303600"/>
          </a:xfrm>
          <a:prstGeom prst="rect">
            <a:avLst/>
          </a:prstGeom>
          <a:ln>
            <a:noFill/>
          </a:ln>
        </p:spPr>
      </p:pic>
      <p:sp>
        <p:nvSpPr>
          <p:cNvPr id="336" name="CustomShape 2"/>
          <p:cNvSpPr/>
          <p:nvPr/>
        </p:nvSpPr>
        <p:spPr>
          <a:xfrm>
            <a:off x="7328833" y="4312115"/>
            <a:ext cx="137016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Monitor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998832" y="2007110"/>
            <a:ext cx="821520" cy="1095480"/>
          </a:xfrm>
          <a:prstGeom prst="ellipse">
            <a:avLst/>
          </a:prstGeom>
          <a:noFill/>
          <a:ln w="5724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3588072" y="2757925"/>
            <a:ext cx="821520" cy="1095480"/>
          </a:xfrm>
          <a:prstGeom prst="ellipse">
            <a:avLst/>
          </a:prstGeom>
          <a:noFill/>
          <a:ln w="5724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5"/>
          <p:cNvSpPr/>
          <p:nvPr/>
        </p:nvSpPr>
        <p:spPr>
          <a:xfrm>
            <a:off x="2902992" y="3341593"/>
            <a:ext cx="821520" cy="1095480"/>
          </a:xfrm>
          <a:prstGeom prst="ellipse">
            <a:avLst/>
          </a:prstGeom>
          <a:noFill/>
          <a:ln w="5724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6"/>
          <p:cNvSpPr/>
          <p:nvPr/>
        </p:nvSpPr>
        <p:spPr>
          <a:xfrm>
            <a:off x="1585932" y="5771555"/>
            <a:ext cx="3016440" cy="17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Pesan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dari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Laptop0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disebarluaskan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oleh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WirelessRouter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ke semua Laptop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43640" y="-28080"/>
            <a:ext cx="9537120" cy="11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870" b="0" strike="noStrike" spc="-1">
                <a:solidFill>
                  <a:srgbClr val="FFFFFF"/>
                </a:solidFill>
                <a:latin typeface="Arial"/>
                <a:ea typeface="DejaVu Sans"/>
              </a:rPr>
              <a:t>Singkatnya</a:t>
            </a:r>
            <a:endParaRPr lang="en-US" sz="587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03640" y="1768320"/>
            <a:ext cx="906876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6000" lnSpcReduction="20000"/>
          </a:bodyPr>
          <a:lstStyle/>
          <a:p>
            <a:pPr marL="432000" indent="-322560" algn="just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Baik pengiriman maupun balasan pesan, semua akan terbaca oleh komputer orang lain (khususnya untuk wireless, untuk wired dibutuhkan konfigurasi khusus di switchnya).</a:t>
            </a:r>
            <a:endParaRPr lang="en-US" sz="4260" b="0" strike="noStrike" spc="-1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  <a:ea typeface="DejaVu Sans"/>
              </a:rPr>
              <a:t>Alat monitoring dapat menangkap dan membaca pesan-pesan tersebut meskipun salah alamat (bukan tujuan pesan tersebut).</a:t>
            </a:r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Portfolio</Template>
  <TotalTime>197</TotalTime>
  <Words>921</Words>
  <Application>Microsoft Office PowerPoint</Application>
  <PresentationFormat>Custom</PresentationFormat>
  <Paragraphs>133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DejaVu Sans</vt:lpstr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 Kirim Data via FTP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subject/>
  <dc:creator/>
  <dc:description/>
  <cp:lastModifiedBy>ALAUDDIN MAULANA HIRZAN</cp:lastModifiedBy>
  <cp:revision>38</cp:revision>
  <dcterms:created xsi:type="dcterms:W3CDTF">2018-10-08T15:26:05Z</dcterms:created>
  <dcterms:modified xsi:type="dcterms:W3CDTF">2018-10-08T20:01:41Z</dcterms:modified>
  <dc:language>en-US</dc:language>
</cp:coreProperties>
</file>