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92" r:id="rId13"/>
    <p:sldId id="266" r:id="rId14"/>
    <p:sldId id="284" r:id="rId15"/>
    <p:sldId id="267" r:id="rId16"/>
    <p:sldId id="268" r:id="rId17"/>
    <p:sldId id="269" r:id="rId18"/>
    <p:sldId id="275" r:id="rId19"/>
    <p:sldId id="270" r:id="rId20"/>
    <p:sldId id="271" r:id="rId21"/>
    <p:sldId id="272" r:id="rId22"/>
    <p:sldId id="273" r:id="rId23"/>
    <p:sldId id="295" r:id="rId24"/>
    <p:sldId id="274" r:id="rId25"/>
    <p:sldId id="276" r:id="rId26"/>
    <p:sldId id="277" r:id="rId27"/>
    <p:sldId id="278" r:id="rId28"/>
    <p:sldId id="279" r:id="rId29"/>
    <p:sldId id="281" r:id="rId30"/>
    <p:sldId id="283" r:id="rId31"/>
    <p:sldId id="280" r:id="rId32"/>
    <p:sldId id="282" r:id="rId33"/>
    <p:sldId id="285" r:id="rId34"/>
    <p:sldId id="286" r:id="rId35"/>
    <p:sldId id="287" r:id="rId36"/>
    <p:sldId id="288" r:id="rId37"/>
    <p:sldId id="293" r:id="rId38"/>
    <p:sldId id="294" r:id="rId39"/>
    <p:sldId id="289" r:id="rId40"/>
    <p:sldId id="290" r:id="rId41"/>
    <p:sldId id="291" r:id="rId42"/>
  </p:sldIdLst>
  <p:sldSz cx="10080625" cy="7559675"/>
  <p:notesSz cx="7772400" cy="100584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4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29206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200" y="4059000"/>
            <a:ext cx="29206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8040" y="4059000"/>
            <a:ext cx="29206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295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29206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571200" y="4059000"/>
            <a:ext cx="29206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638040" y="4059000"/>
            <a:ext cx="29206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295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14"/>
          <a:stretch/>
        </p:blipFill>
        <p:spPr>
          <a:xfrm>
            <a:off x="0" y="5806440"/>
            <a:ext cx="10079280" cy="175392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0"/>
            <a:ext cx="10076400" cy="94140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0" y="6620400"/>
            <a:ext cx="10076400" cy="94140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4672" y="2514257"/>
            <a:ext cx="9071280" cy="253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800" b="0" strike="noStrike" spc="-1" dirty="0">
                <a:solidFill>
                  <a:srgbClr val="000000"/>
                </a:solidFill>
                <a:latin typeface="Times New Roman"/>
              </a:rPr>
              <a:t>TIS13534P KOMUNIKASI DAN KEAMANAN DATA</a:t>
            </a:r>
            <a:br>
              <a:rPr dirty="0"/>
            </a:br>
            <a:br>
              <a:rPr dirty="0"/>
            </a:br>
            <a:r>
              <a:rPr lang="en-US" sz="4000" b="0" strike="noStrike" spc="-1" dirty="0" err="1">
                <a:solidFill>
                  <a:srgbClr val="000000"/>
                </a:solidFill>
                <a:latin typeface="Times New Roman"/>
              </a:rPr>
              <a:t>Minggu</a:t>
            </a:r>
            <a:r>
              <a:rPr lang="en-US" sz="4000" b="0" strike="noStrike" spc="-1" dirty="0">
                <a:solidFill>
                  <a:srgbClr val="000000"/>
                </a:solidFill>
                <a:latin typeface="Times New Roman"/>
              </a:rPr>
              <a:t> 5 –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Times New Roman"/>
              </a:rPr>
              <a:t>Alat</a:t>
            </a:r>
            <a:r>
              <a:rPr lang="en-US" sz="4000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Times New Roman"/>
              </a:rPr>
              <a:t>Keamanan</a:t>
            </a:r>
            <a:endParaRPr lang="en-US" sz="4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Picture 107"/>
          <p:cNvPicPr/>
          <p:nvPr/>
        </p:nvPicPr>
        <p:blipFill>
          <a:blip r:embed="rId2"/>
          <a:stretch/>
        </p:blipFill>
        <p:spPr>
          <a:xfrm>
            <a:off x="5303520" y="4383360"/>
            <a:ext cx="2247840" cy="1743120"/>
          </a:xfrm>
          <a:prstGeom prst="rect">
            <a:avLst/>
          </a:prstGeom>
          <a:ln>
            <a:noFill/>
          </a:ln>
        </p:spPr>
      </p:pic>
      <p:sp>
        <p:nvSpPr>
          <p:cNvPr id="109" name="CustomShape 1"/>
          <p:cNvSpPr/>
          <p:nvPr/>
        </p:nvSpPr>
        <p:spPr>
          <a:xfrm>
            <a:off x="504000" y="301320"/>
            <a:ext cx="9071280" cy="63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" name="TextShape 2"/>
          <p:cNvSpPr txBox="1"/>
          <p:nvPr/>
        </p:nvSpPr>
        <p:spPr>
          <a:xfrm>
            <a:off x="504000" y="301320"/>
            <a:ext cx="9071280" cy="637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Lokasi Firewall</a:t>
            </a:r>
          </a:p>
        </p:txBody>
      </p:sp>
      <p:grpSp>
        <p:nvGrpSpPr>
          <p:cNvPr id="111" name="Group 3"/>
          <p:cNvGrpSpPr/>
          <p:nvPr/>
        </p:nvGrpSpPr>
        <p:grpSpPr>
          <a:xfrm>
            <a:off x="365760" y="1055160"/>
            <a:ext cx="3566160" cy="3699720"/>
            <a:chOff x="365760" y="1055160"/>
            <a:chExt cx="3566160" cy="3699720"/>
          </a:xfrm>
        </p:grpSpPr>
        <p:pic>
          <p:nvPicPr>
            <p:cNvPr id="112" name="Picture 111"/>
            <p:cNvPicPr/>
            <p:nvPr/>
          </p:nvPicPr>
          <p:blipFill>
            <a:blip r:embed="rId2"/>
            <a:stretch/>
          </p:blipFill>
          <p:spPr>
            <a:xfrm>
              <a:off x="1684080" y="1055160"/>
              <a:ext cx="2247840" cy="1743120"/>
            </a:xfrm>
            <a:prstGeom prst="rect">
              <a:avLst/>
            </a:prstGeom>
            <a:ln>
              <a:noFill/>
            </a:ln>
          </p:spPr>
        </p:pic>
        <p:sp>
          <p:nvSpPr>
            <p:cNvPr id="113" name="CustomShape 4"/>
            <p:cNvSpPr/>
            <p:nvPr/>
          </p:nvSpPr>
          <p:spPr>
            <a:xfrm>
              <a:off x="365760" y="1230480"/>
              <a:ext cx="2016000" cy="142524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/>
              <a:r>
                <a:rPr lang="en-US" sz="4400" b="0" strike="noStrike" spc="-1">
                  <a:latin typeface="Arial"/>
                </a:rPr>
                <a:t>Amin</a:t>
              </a:r>
            </a:p>
          </p:txBody>
        </p:sp>
        <p:pic>
          <p:nvPicPr>
            <p:cNvPr id="114" name="Picture 113"/>
            <p:cNvPicPr/>
            <p:nvPr/>
          </p:nvPicPr>
          <p:blipFill>
            <a:blip r:embed="rId2"/>
            <a:stretch/>
          </p:blipFill>
          <p:spPr>
            <a:xfrm>
              <a:off x="1684080" y="3011760"/>
              <a:ext cx="2247840" cy="1743120"/>
            </a:xfrm>
            <a:prstGeom prst="rect">
              <a:avLst/>
            </a:prstGeom>
            <a:ln>
              <a:noFill/>
            </a:ln>
          </p:spPr>
        </p:pic>
        <p:sp>
          <p:nvSpPr>
            <p:cNvPr id="115" name="CustomShape 5"/>
            <p:cNvSpPr/>
            <p:nvPr/>
          </p:nvSpPr>
          <p:spPr>
            <a:xfrm>
              <a:off x="365760" y="3187080"/>
              <a:ext cx="2016000" cy="142524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/>
              <a:r>
                <a:rPr lang="en-US" sz="4400" b="0" strike="noStrike" spc="-1">
                  <a:latin typeface="Arial"/>
                </a:rPr>
                <a:t>Andi</a:t>
              </a:r>
            </a:p>
          </p:txBody>
        </p:sp>
      </p:grpSp>
      <p:grpSp>
        <p:nvGrpSpPr>
          <p:cNvPr id="116" name="Group 6"/>
          <p:cNvGrpSpPr/>
          <p:nvPr/>
        </p:nvGrpSpPr>
        <p:grpSpPr>
          <a:xfrm>
            <a:off x="4206240" y="2286000"/>
            <a:ext cx="1828800" cy="1280160"/>
            <a:chOff x="4206240" y="2286000"/>
            <a:chExt cx="1828800" cy="1280160"/>
          </a:xfrm>
        </p:grpSpPr>
        <p:sp>
          <p:nvSpPr>
            <p:cNvPr id="117" name="CustomShape 7"/>
            <p:cNvSpPr/>
            <p:nvPr/>
          </p:nvSpPr>
          <p:spPr>
            <a:xfrm>
              <a:off x="4206240" y="2286000"/>
              <a:ext cx="1828800" cy="128016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" name="Line 8"/>
            <p:cNvSpPr/>
            <p:nvPr/>
          </p:nvSpPr>
          <p:spPr>
            <a:xfrm>
              <a:off x="4389120" y="2468880"/>
              <a:ext cx="1463040" cy="0"/>
            </a:xfrm>
            <a:prstGeom prst="line">
              <a:avLst/>
            </a:prstGeom>
            <a:ln>
              <a:solidFill>
                <a:srgbClr val="000000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" name="Line 9"/>
            <p:cNvSpPr/>
            <p:nvPr/>
          </p:nvSpPr>
          <p:spPr>
            <a:xfrm flipH="1">
              <a:off x="4480560" y="2834640"/>
              <a:ext cx="1371600" cy="0"/>
            </a:xfrm>
            <a:prstGeom prst="line">
              <a:avLst/>
            </a:prstGeom>
            <a:ln>
              <a:solidFill>
                <a:srgbClr val="000000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" name="Line 10"/>
            <p:cNvSpPr/>
            <p:nvPr/>
          </p:nvSpPr>
          <p:spPr>
            <a:xfrm>
              <a:off x="4480560" y="3200400"/>
              <a:ext cx="1371600" cy="0"/>
            </a:xfrm>
            <a:prstGeom prst="line">
              <a:avLst/>
            </a:prstGeom>
            <a:ln>
              <a:solidFill>
                <a:srgbClr val="000000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21" name="CustomShape 11"/>
          <p:cNvSpPr/>
          <p:nvPr/>
        </p:nvSpPr>
        <p:spPr>
          <a:xfrm>
            <a:off x="4297680" y="4480560"/>
            <a:ext cx="1737360" cy="16459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22" name="Group 12"/>
          <p:cNvGrpSpPr/>
          <p:nvPr/>
        </p:nvGrpSpPr>
        <p:grpSpPr>
          <a:xfrm>
            <a:off x="4333680" y="4572000"/>
            <a:ext cx="1645920" cy="1463040"/>
            <a:chOff x="4333680" y="4572000"/>
            <a:chExt cx="1645920" cy="1463040"/>
          </a:xfrm>
        </p:grpSpPr>
        <p:grpSp>
          <p:nvGrpSpPr>
            <p:cNvPr id="123" name="Group 13"/>
            <p:cNvGrpSpPr/>
            <p:nvPr/>
          </p:nvGrpSpPr>
          <p:grpSpPr>
            <a:xfrm>
              <a:off x="5065200" y="4572000"/>
              <a:ext cx="182880" cy="685800"/>
              <a:chOff x="5065200" y="4572000"/>
              <a:chExt cx="182880" cy="685800"/>
            </a:xfrm>
          </p:grpSpPr>
          <p:sp>
            <p:nvSpPr>
              <p:cNvPr id="124" name="Line 14"/>
              <p:cNvSpPr/>
              <p:nvPr/>
            </p:nvSpPr>
            <p:spPr>
              <a:xfrm flipV="1">
                <a:off x="5065200" y="4572000"/>
                <a:ext cx="0" cy="685800"/>
              </a:xfrm>
              <a:prstGeom prst="line">
                <a:avLst/>
              </a:prstGeom>
              <a:ln w="38160">
                <a:solidFill>
                  <a:srgbClr val="000000"/>
                </a:solidFill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5" name="Line 15"/>
              <p:cNvSpPr/>
              <p:nvPr/>
            </p:nvSpPr>
            <p:spPr>
              <a:xfrm flipV="1">
                <a:off x="5248080" y="4572000"/>
                <a:ext cx="0" cy="685800"/>
              </a:xfrm>
              <a:prstGeom prst="line">
                <a:avLst/>
              </a:prstGeom>
              <a:ln w="38160">
                <a:solidFill>
                  <a:srgbClr val="000000"/>
                </a:solidFill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126" name="Group 16"/>
            <p:cNvGrpSpPr/>
            <p:nvPr/>
          </p:nvGrpSpPr>
          <p:grpSpPr>
            <a:xfrm>
              <a:off x="5073840" y="5349240"/>
              <a:ext cx="164520" cy="685800"/>
              <a:chOff x="5073840" y="5349240"/>
              <a:chExt cx="164520" cy="685800"/>
            </a:xfrm>
          </p:grpSpPr>
          <p:sp>
            <p:nvSpPr>
              <p:cNvPr id="127" name="Line 17"/>
              <p:cNvSpPr/>
              <p:nvPr/>
            </p:nvSpPr>
            <p:spPr>
              <a:xfrm>
                <a:off x="5238360" y="5349240"/>
                <a:ext cx="0" cy="685800"/>
              </a:xfrm>
              <a:prstGeom prst="line">
                <a:avLst/>
              </a:prstGeom>
              <a:ln w="38160">
                <a:solidFill>
                  <a:srgbClr val="000000"/>
                </a:solidFill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8" name="Line 18"/>
              <p:cNvSpPr/>
              <p:nvPr/>
            </p:nvSpPr>
            <p:spPr>
              <a:xfrm>
                <a:off x="5073840" y="5349240"/>
                <a:ext cx="0" cy="685800"/>
              </a:xfrm>
              <a:prstGeom prst="line">
                <a:avLst/>
              </a:prstGeom>
              <a:ln w="38160">
                <a:solidFill>
                  <a:srgbClr val="000000"/>
                </a:solidFill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129" name="Group 19"/>
            <p:cNvGrpSpPr/>
            <p:nvPr/>
          </p:nvGrpSpPr>
          <p:grpSpPr>
            <a:xfrm>
              <a:off x="4333680" y="5212080"/>
              <a:ext cx="685800" cy="182880"/>
              <a:chOff x="4333680" y="5212080"/>
              <a:chExt cx="685800" cy="182880"/>
            </a:xfrm>
          </p:grpSpPr>
          <p:sp>
            <p:nvSpPr>
              <p:cNvPr id="130" name="Line 20"/>
              <p:cNvSpPr/>
              <p:nvPr/>
            </p:nvSpPr>
            <p:spPr>
              <a:xfrm>
                <a:off x="4333680" y="5212080"/>
                <a:ext cx="685800" cy="0"/>
              </a:xfrm>
              <a:prstGeom prst="line">
                <a:avLst/>
              </a:prstGeom>
              <a:ln w="38160">
                <a:solidFill>
                  <a:srgbClr val="000000"/>
                </a:solidFill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31" name="Line 21"/>
              <p:cNvSpPr/>
              <p:nvPr/>
            </p:nvSpPr>
            <p:spPr>
              <a:xfrm>
                <a:off x="4333680" y="5394960"/>
                <a:ext cx="685800" cy="0"/>
              </a:xfrm>
              <a:prstGeom prst="line">
                <a:avLst/>
              </a:prstGeom>
              <a:ln w="38160">
                <a:solidFill>
                  <a:srgbClr val="000000"/>
                </a:solidFill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132" name="Group 22"/>
            <p:cNvGrpSpPr/>
            <p:nvPr/>
          </p:nvGrpSpPr>
          <p:grpSpPr>
            <a:xfrm>
              <a:off x="5293800" y="5212080"/>
              <a:ext cx="685800" cy="182880"/>
              <a:chOff x="5293800" y="5212080"/>
              <a:chExt cx="685800" cy="182880"/>
            </a:xfrm>
          </p:grpSpPr>
          <p:sp>
            <p:nvSpPr>
              <p:cNvPr id="133" name="Line 23"/>
              <p:cNvSpPr/>
              <p:nvPr/>
            </p:nvSpPr>
            <p:spPr>
              <a:xfrm flipH="1">
                <a:off x="5293800" y="5394960"/>
                <a:ext cx="685800" cy="0"/>
              </a:xfrm>
              <a:prstGeom prst="line">
                <a:avLst/>
              </a:prstGeom>
              <a:ln w="38160">
                <a:solidFill>
                  <a:srgbClr val="000000"/>
                </a:solidFill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34" name="Line 24"/>
              <p:cNvSpPr/>
              <p:nvPr/>
            </p:nvSpPr>
            <p:spPr>
              <a:xfrm flipH="1">
                <a:off x="5293800" y="5212080"/>
                <a:ext cx="685800" cy="0"/>
              </a:xfrm>
              <a:prstGeom prst="line">
                <a:avLst/>
              </a:prstGeom>
              <a:ln w="38160">
                <a:solidFill>
                  <a:srgbClr val="000000"/>
                </a:solidFill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135" name="Line 25"/>
          <p:cNvSpPr/>
          <p:nvPr/>
        </p:nvSpPr>
        <p:spPr>
          <a:xfrm>
            <a:off x="3108960" y="1920240"/>
            <a:ext cx="1097280" cy="914400"/>
          </a:xfrm>
          <a:prstGeom prst="line">
            <a:avLst/>
          </a:prstGeom>
          <a:ln w="3816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" name="Line 26"/>
          <p:cNvSpPr/>
          <p:nvPr/>
        </p:nvSpPr>
        <p:spPr>
          <a:xfrm flipV="1">
            <a:off x="3108960" y="2834640"/>
            <a:ext cx="1097280" cy="1097280"/>
          </a:xfrm>
          <a:prstGeom prst="line">
            <a:avLst/>
          </a:prstGeom>
          <a:ln w="3816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" name="Line 27"/>
          <p:cNvSpPr/>
          <p:nvPr/>
        </p:nvSpPr>
        <p:spPr>
          <a:xfrm>
            <a:off x="5120640" y="3566160"/>
            <a:ext cx="0" cy="914400"/>
          </a:xfrm>
          <a:prstGeom prst="line">
            <a:avLst/>
          </a:prstGeom>
          <a:ln w="3816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8" name="CustomShape 28"/>
          <p:cNvSpPr/>
          <p:nvPr/>
        </p:nvSpPr>
        <p:spPr>
          <a:xfrm>
            <a:off x="6949440" y="1645920"/>
            <a:ext cx="2834640" cy="2651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1464" y="4340"/>
                </a:moveTo>
                <a:lnTo>
                  <a:pt x="9722" y="1887"/>
                </a:lnTo>
                <a:lnTo>
                  <a:pt x="8548" y="6383"/>
                </a:lnTo>
                <a:lnTo>
                  <a:pt x="4503" y="3626"/>
                </a:lnTo>
                <a:lnTo>
                  <a:pt x="5373" y="7816"/>
                </a:lnTo>
                <a:lnTo>
                  <a:pt x="1174" y="8270"/>
                </a:lnTo>
                <a:lnTo>
                  <a:pt x="3934" y="11592"/>
                </a:lnTo>
                <a:lnTo>
                  <a:pt x="0" y="12875"/>
                </a:lnTo>
                <a:lnTo>
                  <a:pt x="3329" y="15372"/>
                </a:lnTo>
                <a:lnTo>
                  <a:pt x="1283" y="17824"/>
                </a:lnTo>
                <a:lnTo>
                  <a:pt x="4804" y="18239"/>
                </a:lnTo>
                <a:lnTo>
                  <a:pt x="4918" y="21600"/>
                </a:lnTo>
                <a:lnTo>
                  <a:pt x="7525" y="18125"/>
                </a:lnTo>
                <a:lnTo>
                  <a:pt x="8698" y="19712"/>
                </a:lnTo>
                <a:lnTo>
                  <a:pt x="9871" y="17371"/>
                </a:lnTo>
                <a:lnTo>
                  <a:pt x="11614" y="18844"/>
                </a:lnTo>
                <a:lnTo>
                  <a:pt x="12178" y="15937"/>
                </a:lnTo>
                <a:lnTo>
                  <a:pt x="14943" y="17371"/>
                </a:lnTo>
                <a:lnTo>
                  <a:pt x="14640" y="14348"/>
                </a:lnTo>
                <a:lnTo>
                  <a:pt x="18878" y="15632"/>
                </a:lnTo>
                <a:lnTo>
                  <a:pt x="16382" y="12311"/>
                </a:lnTo>
                <a:lnTo>
                  <a:pt x="18270" y="11292"/>
                </a:lnTo>
                <a:lnTo>
                  <a:pt x="16986" y="9404"/>
                </a:lnTo>
                <a:lnTo>
                  <a:pt x="21600" y="6646"/>
                </a:lnTo>
                <a:lnTo>
                  <a:pt x="16382" y="6533"/>
                </a:lnTo>
                <a:lnTo>
                  <a:pt x="18005" y="3172"/>
                </a:lnTo>
                <a:lnTo>
                  <a:pt x="14524" y="5778"/>
                </a:lnTo>
                <a:lnTo>
                  <a:pt x="14789" y="0"/>
                </a:lnTo>
                <a:lnTo>
                  <a:pt x="11464" y="434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3200" b="0" strike="noStrike" spc="-1">
                <a:latin typeface="Arial"/>
              </a:rPr>
              <a:t>Internet</a:t>
            </a:r>
          </a:p>
        </p:txBody>
      </p:sp>
      <p:sp>
        <p:nvSpPr>
          <p:cNvPr id="139" name="Line 29"/>
          <p:cNvSpPr/>
          <p:nvPr/>
        </p:nvSpPr>
        <p:spPr>
          <a:xfrm flipV="1">
            <a:off x="6675120" y="3840480"/>
            <a:ext cx="914400" cy="1463040"/>
          </a:xfrm>
          <a:prstGeom prst="line">
            <a:avLst/>
          </a:prstGeom>
          <a:ln w="3816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063E5-F043-46F6-81AE-DDA095C12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dirty="0" err="1"/>
              <a:t>Zonasi</a:t>
            </a:r>
            <a:r>
              <a:rPr kumimoji="1" lang="en-US" altLang="ja-JP" dirty="0"/>
              <a:t> Firewall</a:t>
            </a:r>
            <a:endParaRPr kumimoji="1" lang="ja-JP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1053DC-10C9-461F-9CE1-FFF447DDF548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04000" y="938520"/>
            <a:ext cx="9071280" cy="5658222"/>
          </a:xfrm>
        </p:spPr>
        <p:txBody>
          <a:bodyPr/>
          <a:lstStyle/>
          <a:p>
            <a:pPr algn="just"/>
            <a:r>
              <a:rPr kumimoji="1" lang="en-US" altLang="ja-JP" sz="3600" dirty="0"/>
              <a:t>Firewall </a:t>
            </a:r>
            <a:r>
              <a:rPr kumimoji="1" lang="en-US" altLang="ja-JP" sz="3600" dirty="0" err="1"/>
              <a:t>memberlakukan</a:t>
            </a:r>
            <a:r>
              <a:rPr kumimoji="1" lang="en-US" altLang="ja-JP" sz="3600" dirty="0"/>
              <a:t> </a:t>
            </a:r>
            <a:r>
              <a:rPr kumimoji="1" lang="en-US" altLang="ja-JP" sz="3600" dirty="0" err="1"/>
              <a:t>Zonasi</a:t>
            </a:r>
            <a:r>
              <a:rPr kumimoji="1" lang="en-US" altLang="ja-JP" sz="3600" dirty="0"/>
              <a:t> </a:t>
            </a:r>
            <a:r>
              <a:rPr kumimoji="1" lang="en-US" altLang="ja-JP" sz="3600" dirty="0" err="1"/>
              <a:t>untuk</a:t>
            </a:r>
            <a:r>
              <a:rPr kumimoji="1" lang="en-US" altLang="ja-JP" sz="3600" dirty="0"/>
              <a:t> </a:t>
            </a:r>
            <a:r>
              <a:rPr kumimoji="1" lang="en-US" altLang="ja-JP" sz="3600" dirty="0" err="1"/>
              <a:t>mempermudah</a:t>
            </a:r>
            <a:r>
              <a:rPr kumimoji="1" lang="en-US" altLang="ja-JP" sz="3600" dirty="0"/>
              <a:t> </a:t>
            </a:r>
            <a:r>
              <a:rPr kumimoji="1" lang="en-US" altLang="ja-JP" sz="3600" dirty="0" err="1"/>
              <a:t>keamanan</a:t>
            </a:r>
            <a:r>
              <a:rPr kumimoji="1" lang="en-US" altLang="ja-JP" sz="3600" dirty="0"/>
              <a:t>. Pada </a:t>
            </a:r>
            <a:r>
              <a:rPr kumimoji="1" lang="en-US" altLang="ja-JP" sz="3600" dirty="0" err="1"/>
              <a:t>dasarnya</a:t>
            </a:r>
            <a:r>
              <a:rPr kumimoji="1" lang="en-US" altLang="ja-JP" sz="3600" dirty="0"/>
              <a:t> </a:t>
            </a:r>
            <a:r>
              <a:rPr kumimoji="1" lang="en-US" altLang="ja-JP" sz="3600" dirty="0" err="1"/>
              <a:t>ada</a:t>
            </a:r>
            <a:r>
              <a:rPr kumimoji="1" lang="en-US" altLang="ja-JP" sz="3600" dirty="0"/>
              <a:t> TIGA zona yang </a:t>
            </a:r>
            <a:r>
              <a:rPr kumimoji="1" lang="en-US" altLang="ja-JP" sz="3600" dirty="0" err="1"/>
              <a:t>sudah</a:t>
            </a:r>
            <a:r>
              <a:rPr kumimoji="1" lang="en-US" altLang="ja-JP" sz="3600" dirty="0"/>
              <a:t> </a:t>
            </a:r>
            <a:r>
              <a:rPr kumimoji="1" lang="en-US" altLang="ja-JP" sz="3600" dirty="0" err="1"/>
              <a:t>tersedia</a:t>
            </a:r>
            <a:r>
              <a:rPr kumimoji="1" lang="en-US" altLang="ja-JP" sz="3600" dirty="0"/>
              <a:t> </a:t>
            </a:r>
            <a:r>
              <a:rPr kumimoji="1" lang="en-US" altLang="ja-JP" sz="3600" dirty="0" err="1"/>
              <a:t>secara</a:t>
            </a:r>
            <a:r>
              <a:rPr kumimoji="1" lang="en-US" altLang="ja-JP" sz="3600" dirty="0"/>
              <a:t> default</a:t>
            </a:r>
          </a:p>
          <a:p>
            <a:pPr lvl="1" algn="just"/>
            <a:r>
              <a:rPr lang="en-US" altLang="ja-JP" sz="3200" dirty="0"/>
              <a:t>Zona Rumah (Home)</a:t>
            </a:r>
          </a:p>
          <a:p>
            <a:pPr lvl="1" algn="just"/>
            <a:r>
              <a:rPr kumimoji="1" lang="en-US" altLang="ja-JP" sz="3200" dirty="0"/>
              <a:t>Zona Kantor (Office)</a:t>
            </a:r>
          </a:p>
          <a:p>
            <a:pPr lvl="1" algn="just"/>
            <a:r>
              <a:rPr kumimoji="1" lang="en-US" altLang="ja-JP" sz="3200" dirty="0"/>
              <a:t>Zona </a:t>
            </a:r>
            <a:r>
              <a:rPr kumimoji="1" lang="en-US" altLang="ja-JP" sz="3200" dirty="0" err="1"/>
              <a:t>Umum</a:t>
            </a:r>
            <a:r>
              <a:rPr kumimoji="1" lang="en-US" altLang="ja-JP" sz="3200" dirty="0"/>
              <a:t> (Public)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49992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504000" y="301320"/>
            <a:ext cx="9071280" cy="637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>
                <a:latin typeface="Arial"/>
              </a:rPr>
              <a:t>Software-software Firewall</a:t>
            </a:r>
          </a:p>
        </p:txBody>
      </p:sp>
      <p:sp>
        <p:nvSpPr>
          <p:cNvPr id="141" name="TextShape 2"/>
          <p:cNvSpPr txBox="1"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r>
              <a:rPr lang="en-US" sz="3200" b="0" strike="noStrike" spc="-1" dirty="0" err="1">
                <a:latin typeface="Arial"/>
              </a:rPr>
              <a:t>Untuk</a:t>
            </a:r>
            <a:r>
              <a:rPr lang="en-US" sz="3200" b="0" strike="noStrike" spc="-1" dirty="0">
                <a:latin typeface="Arial"/>
              </a:rPr>
              <a:t> PC: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strike="noStrike" spc="-1" dirty="0">
                <a:latin typeface="Arial"/>
              </a:rPr>
              <a:t>Comodo Internet Security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spc="-1" dirty="0">
                <a:latin typeface="Arial"/>
              </a:rPr>
              <a:t>Windows Firewall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strike="noStrike" spc="-1" dirty="0">
                <a:latin typeface="Arial"/>
              </a:rPr>
              <a:t>Uncomplicated </a:t>
            </a:r>
            <a:r>
              <a:rPr lang="en-US" sz="3200" b="0" strike="noStrike" spc="-1" dirty="0" err="1">
                <a:latin typeface="Arial"/>
              </a:rPr>
              <a:t>FireWall</a:t>
            </a:r>
            <a:endParaRPr lang="en-US" sz="3200" b="0" strike="noStrike" spc="-1" dirty="0">
              <a:latin typeface="Arial"/>
            </a:endParaRPr>
          </a:p>
          <a:p>
            <a:endParaRPr lang="en-US" sz="3200" spc="-1" dirty="0">
              <a:latin typeface="Arial"/>
            </a:endParaRPr>
          </a:p>
          <a:p>
            <a:r>
              <a:rPr lang="en-US" sz="3200" b="0" strike="noStrike" spc="-1" dirty="0" err="1">
                <a:latin typeface="Arial"/>
              </a:rPr>
              <a:t>Untuk</a:t>
            </a:r>
            <a:r>
              <a:rPr lang="en-US" sz="3200" b="0" strike="noStrike" spc="-1" dirty="0">
                <a:latin typeface="Arial"/>
              </a:rPr>
              <a:t> Router</a:t>
            </a:r>
            <a:r>
              <a:rPr lang="en-US" sz="3200" spc="-1" dirty="0">
                <a:latin typeface="Arial"/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strike="noStrike" spc="-1" dirty="0">
                <a:latin typeface="Arial"/>
              </a:rPr>
              <a:t>CISCO IOS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spc="-1" dirty="0" err="1">
                <a:latin typeface="Arial"/>
              </a:rPr>
              <a:t>IPCop</a:t>
            </a:r>
            <a:r>
              <a:rPr lang="en-US" sz="3200" spc="-1" dirty="0">
                <a:latin typeface="Arial"/>
              </a:rPr>
              <a:t> Linux</a:t>
            </a:r>
            <a:endParaRPr lang="en-US" sz="3200" b="0" strike="noStrike" spc="-1" dirty="0">
              <a:latin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88B1D0-0EA6-4FA5-BC98-BF9E2C2D3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841" y="2191955"/>
            <a:ext cx="4363784" cy="43840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9A60E-A338-40B9-A4DE-710CD7D54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dirty="0"/>
              <a:t>Windows Firewall</a:t>
            </a:r>
            <a:endParaRPr kumimoji="1" lang="ja-JP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F967F2-7263-4F83-AF7B-06982FA6A9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068" y="967054"/>
            <a:ext cx="7511143" cy="562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369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57239-1C48-42BF-9E3D-BB7247413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dirty="0"/>
              <a:t>Virtual Private Network</a:t>
            </a:r>
            <a:endParaRPr kumimoji="1" lang="ja-JP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16287A-1823-4847-86AA-B9154CE1C281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504000" y="1208313"/>
            <a:ext cx="9071280" cy="4980215"/>
          </a:xfrm>
        </p:spPr>
        <p:txBody>
          <a:bodyPr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kumimoji="1" lang="en-US" altLang="ja-JP" sz="3200" dirty="0" err="1"/>
              <a:t>Sebuah</a:t>
            </a:r>
            <a:r>
              <a:rPr kumimoji="1" lang="en-US" altLang="ja-JP" sz="3200" dirty="0"/>
              <a:t> </a:t>
            </a:r>
            <a:r>
              <a:rPr kumimoji="1" lang="en-US" altLang="ja-JP" sz="3200" dirty="0" err="1"/>
              <a:t>koneksi</a:t>
            </a:r>
            <a:r>
              <a:rPr kumimoji="1" lang="en-US" altLang="ja-JP" sz="3200" dirty="0"/>
              <a:t> virtual yang </a:t>
            </a:r>
            <a:r>
              <a:rPr kumimoji="1" lang="en-US" altLang="ja-JP" sz="3200" dirty="0" err="1"/>
              <a:t>menghubungkan</a:t>
            </a:r>
            <a:r>
              <a:rPr kumimoji="1" lang="en-US" altLang="ja-JP" sz="3200" dirty="0"/>
              <a:t> Kita ke </a:t>
            </a:r>
            <a:r>
              <a:rPr kumimoji="1" lang="en-US" altLang="ja-JP" sz="3200" dirty="0" err="1"/>
              <a:t>Jaringan</a:t>
            </a:r>
            <a:r>
              <a:rPr kumimoji="1" lang="en-US" altLang="ja-JP" sz="3200" dirty="0"/>
              <a:t> Perusahaan </a:t>
            </a:r>
            <a:r>
              <a:rPr kumimoji="1" lang="en-US" altLang="ja-JP" sz="3200" dirty="0" err="1"/>
              <a:t>untu</a:t>
            </a:r>
            <a:r>
              <a:rPr lang="en-US" altLang="ja-JP" sz="3200" dirty="0" err="1"/>
              <a:t>k</a:t>
            </a:r>
            <a:r>
              <a:rPr lang="en-US" altLang="ja-JP" sz="3200" dirty="0"/>
              <a:t> </a:t>
            </a:r>
            <a:r>
              <a:rPr lang="en-US" altLang="ja-JP" sz="3200" dirty="0" err="1"/>
              <a:t>memudahkan</a:t>
            </a:r>
            <a:r>
              <a:rPr lang="en-US" altLang="ja-JP" sz="3200" dirty="0"/>
              <a:t> </a:t>
            </a:r>
            <a:r>
              <a:rPr lang="en-US" altLang="ja-JP" sz="3200" dirty="0" err="1"/>
              <a:t>penggunaan</a:t>
            </a:r>
            <a:r>
              <a:rPr lang="en-US" altLang="ja-JP" sz="3200" dirty="0"/>
              <a:t> </a:t>
            </a:r>
            <a:r>
              <a:rPr lang="en-US" altLang="ja-JP" sz="3200" dirty="0" err="1"/>
              <a:t>sumber</a:t>
            </a:r>
            <a:r>
              <a:rPr lang="en-US" altLang="ja-JP" sz="3200" dirty="0"/>
              <a:t> </a:t>
            </a:r>
            <a:r>
              <a:rPr lang="en-US" altLang="ja-JP" sz="3200" dirty="0" err="1"/>
              <a:t>daya</a:t>
            </a:r>
            <a:r>
              <a:rPr lang="en-US" altLang="ja-JP" sz="3200" dirty="0"/>
              <a:t> </a:t>
            </a:r>
            <a:r>
              <a:rPr lang="en-US" altLang="ja-JP" sz="3200" dirty="0" err="1"/>
              <a:t>perusahaan</a:t>
            </a:r>
            <a:r>
              <a:rPr lang="en-US" altLang="ja-JP" sz="32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altLang="ja-JP" sz="32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kumimoji="1" lang="en-US" altLang="ja-JP" sz="3200" dirty="0"/>
              <a:t>VPN </a:t>
            </a:r>
            <a:r>
              <a:rPr kumimoji="1" lang="en-US" altLang="ja-JP" sz="3200" dirty="0" err="1"/>
              <a:t>memerlukan</a:t>
            </a:r>
            <a:r>
              <a:rPr kumimoji="1" lang="en-US" altLang="ja-JP" sz="3200" dirty="0"/>
              <a:t> </a:t>
            </a:r>
            <a:r>
              <a:rPr kumimoji="1" lang="en-US" altLang="ja-JP" sz="3200" dirty="0" err="1"/>
              <a:t>UserName</a:t>
            </a:r>
            <a:r>
              <a:rPr kumimoji="1" lang="en-US" altLang="ja-JP" sz="3200" dirty="0"/>
              <a:t> dan Password yang </a:t>
            </a:r>
            <a:r>
              <a:rPr kumimoji="1" lang="en-US" altLang="ja-JP" sz="3200" dirty="0" err="1"/>
              <a:t>terdaftar</a:t>
            </a:r>
            <a:r>
              <a:rPr kumimoji="1" lang="en-US" altLang="ja-JP" sz="3200" dirty="0"/>
              <a:t> di </a:t>
            </a:r>
            <a:r>
              <a:rPr kumimoji="1" lang="en-US" altLang="ja-JP" sz="3200" dirty="0" err="1"/>
              <a:t>perusahaan</a:t>
            </a:r>
            <a:r>
              <a:rPr kumimoji="1" lang="en-US" altLang="ja-JP" sz="3200" dirty="0"/>
              <a:t> </a:t>
            </a:r>
            <a:r>
              <a:rPr kumimoji="1" lang="en-US" altLang="ja-JP" sz="3200" dirty="0" err="1"/>
              <a:t>tersebut</a:t>
            </a:r>
            <a:r>
              <a:rPr kumimoji="1" lang="en-US" altLang="ja-JP" sz="32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altLang="ja-JP" sz="32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ja-JP" sz="3200" dirty="0"/>
              <a:t>Dan </a:t>
            </a:r>
            <a:r>
              <a:rPr lang="en-US" altLang="ja-JP" sz="3200" dirty="0" err="1"/>
              <a:t>koneksi</a:t>
            </a:r>
            <a:r>
              <a:rPr lang="en-US" altLang="ja-JP" sz="3200" dirty="0"/>
              <a:t> VPN </a:t>
            </a:r>
            <a:r>
              <a:rPr lang="en-US" altLang="ja-JP" sz="3200" dirty="0" err="1"/>
              <a:t>sudah</a:t>
            </a:r>
            <a:r>
              <a:rPr lang="en-US" altLang="ja-JP" sz="3200" dirty="0"/>
              <a:t> </a:t>
            </a:r>
            <a:r>
              <a:rPr lang="en-US" altLang="ja-JP" sz="3200" dirty="0" err="1"/>
              <a:t>dienkripsi</a:t>
            </a:r>
            <a:r>
              <a:rPr lang="en-US" altLang="ja-JP" sz="3200" dirty="0"/>
              <a:t> </a:t>
            </a:r>
            <a:r>
              <a:rPr lang="en-US" altLang="ja-JP" sz="3200" dirty="0" err="1"/>
              <a:t>untuk</a:t>
            </a:r>
            <a:r>
              <a:rPr lang="en-US" altLang="ja-JP" sz="3200" dirty="0"/>
              <a:t> </a:t>
            </a:r>
            <a:r>
              <a:rPr lang="en-US" altLang="ja-JP" sz="3200" dirty="0" err="1"/>
              <a:t>mengamankan</a:t>
            </a:r>
            <a:r>
              <a:rPr lang="en-US" altLang="ja-JP" sz="3200" dirty="0"/>
              <a:t> </a:t>
            </a:r>
            <a:r>
              <a:rPr lang="en-US" altLang="ja-JP" sz="3200" dirty="0" err="1"/>
              <a:t>transmisi</a:t>
            </a:r>
            <a:r>
              <a:rPr lang="en-US" altLang="ja-JP" sz="3200" dirty="0"/>
              <a:t> data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52160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5445B-A7EE-41AE-95AC-88C0F5851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dirty="0" err="1"/>
              <a:t>Ilustrasi</a:t>
            </a:r>
            <a:r>
              <a:rPr kumimoji="1" lang="en-US" altLang="ja-JP" dirty="0"/>
              <a:t> VPN</a:t>
            </a:r>
            <a:endParaRPr kumimoji="1" lang="ja-JP" altLang="en-US" dirty="0"/>
          </a:p>
        </p:txBody>
      </p:sp>
      <p:pic>
        <p:nvPicPr>
          <p:cNvPr id="1026" name="Picture 2" descr="https://img.deepweb-sites.com/wp-content/uploads/2016/12/VPN.jpg">
            <a:extLst>
              <a:ext uri="{FF2B5EF4-FFF2-40B4-BE49-F238E27FC236}">
                <a16:creationId xmlns:a16="http://schemas.microsoft.com/office/drawing/2014/main" id="{B110CCF9-89A4-4071-BC8B-FF5FABAED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18" y="1057259"/>
            <a:ext cx="7908244" cy="5445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926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E5FD6-A95D-4910-BB22-E15918E85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dirty="0"/>
              <a:t>VPN itu </a:t>
            </a:r>
            <a:r>
              <a:rPr kumimoji="1" lang="en-US" altLang="ja-JP" dirty="0" err="1"/>
              <a:t>Penting</a:t>
            </a:r>
            <a:r>
              <a:rPr kumimoji="1" lang="en-US" altLang="ja-JP" dirty="0"/>
              <a:t>!</a:t>
            </a:r>
            <a:endParaRPr kumimoji="1" lang="ja-JP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F4EA1-B6C3-4350-8B85-BF74409B42CB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504000" y="946311"/>
            <a:ext cx="9071280" cy="5666760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ja-JP" sz="3600" dirty="0" err="1"/>
              <a:t>Menghindar</a:t>
            </a:r>
            <a:r>
              <a:rPr kumimoji="1" lang="en-US" altLang="ja-JP" sz="3600" dirty="0"/>
              <a:t> </a:t>
            </a:r>
            <a:r>
              <a:rPr kumimoji="1" lang="en-US" altLang="ja-JP" sz="3600" dirty="0" err="1"/>
              <a:t>dari</a:t>
            </a:r>
            <a:r>
              <a:rPr kumimoji="1" lang="en-US" altLang="ja-JP" sz="3600" dirty="0"/>
              <a:t> Sniffer!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sz="3600" dirty="0" err="1"/>
              <a:t>Untuk</a:t>
            </a:r>
            <a:r>
              <a:rPr lang="en-US" altLang="ja-JP" sz="3600" dirty="0"/>
              <a:t> </a:t>
            </a:r>
            <a:r>
              <a:rPr lang="en-US" altLang="ja-JP" sz="3600" dirty="0" err="1"/>
              <a:t>mengakses</a:t>
            </a:r>
            <a:r>
              <a:rPr lang="en-US" altLang="ja-JP" sz="3600" dirty="0"/>
              <a:t> </a:t>
            </a:r>
            <a:r>
              <a:rPr lang="en-US" altLang="ja-JP" sz="3600" dirty="0" err="1"/>
              <a:t>sumber</a:t>
            </a:r>
            <a:r>
              <a:rPr lang="en-US" altLang="ja-JP" sz="3600" dirty="0"/>
              <a:t> </a:t>
            </a:r>
            <a:r>
              <a:rPr lang="en-US" altLang="ja-JP" sz="3600" dirty="0" err="1"/>
              <a:t>daya</a:t>
            </a:r>
            <a:r>
              <a:rPr lang="en-US" altLang="ja-JP" sz="3600" dirty="0"/>
              <a:t> </a:t>
            </a:r>
            <a:r>
              <a:rPr lang="en-US" altLang="ja-JP" sz="3600" dirty="0" err="1"/>
              <a:t>Kampus</a:t>
            </a:r>
            <a:r>
              <a:rPr lang="en-US" altLang="ja-JP" sz="3600" dirty="0"/>
              <a:t>/Perusahaan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ja-JP" sz="3600" dirty="0" err="1"/>
              <a:t>Privasi</a:t>
            </a:r>
            <a:endParaRPr kumimoji="1" lang="en-US" altLang="ja-JP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sz="3600" dirty="0" err="1"/>
              <a:t>Mengamankan</a:t>
            </a:r>
            <a:r>
              <a:rPr lang="en-US" altLang="ja-JP" sz="3600" dirty="0"/>
              <a:t> download, </a:t>
            </a:r>
            <a:r>
              <a:rPr lang="en-US" altLang="ja-JP" sz="3600" dirty="0" err="1"/>
              <a:t>baik</a:t>
            </a:r>
            <a:r>
              <a:rPr lang="en-US" altLang="ja-JP" sz="3600" dirty="0"/>
              <a:t> biasa </a:t>
            </a:r>
            <a:r>
              <a:rPr lang="en-US" altLang="ja-JP" sz="3600" dirty="0" err="1"/>
              <a:t>maupun</a:t>
            </a:r>
            <a:r>
              <a:rPr lang="en-US" altLang="ja-JP" sz="3600" dirty="0"/>
              <a:t> torrent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880418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E0535-2542-407F-B3DB-5BBCA0DFC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dirty="0" err="1"/>
              <a:t>Tujuan</a:t>
            </a:r>
            <a:r>
              <a:rPr kumimoji="1" lang="en-US" altLang="ja-JP" dirty="0"/>
              <a:t> VPN</a:t>
            </a:r>
            <a:endParaRPr kumimoji="1" lang="ja-JP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802F5-6DE1-496B-B75A-FB280D49133C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504000" y="938519"/>
            <a:ext cx="9071280" cy="5674551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ja-JP" sz="4400" dirty="0" err="1"/>
              <a:t>Keamanan</a:t>
            </a:r>
            <a:r>
              <a:rPr kumimoji="1" lang="en-US" altLang="ja-JP" sz="4400" dirty="0"/>
              <a:t> </a:t>
            </a:r>
            <a:r>
              <a:rPr kumimoji="1" lang="en-US" altLang="ja-JP" sz="4400" dirty="0" err="1"/>
              <a:t>Transmisi</a:t>
            </a:r>
            <a:r>
              <a:rPr kumimoji="1" lang="en-US" altLang="ja-JP" sz="4400" dirty="0"/>
              <a:t> Data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ja-JP" sz="4400" dirty="0" err="1"/>
              <a:t>Mengganti</a:t>
            </a:r>
            <a:r>
              <a:rPr kumimoji="1" lang="en-US" altLang="ja-JP" sz="4400" dirty="0"/>
              <a:t> IP Kita</a:t>
            </a:r>
            <a:endParaRPr lang="en-US" altLang="ja-JP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ja-JP" sz="4400" dirty="0" err="1"/>
              <a:t>Melewati</a:t>
            </a:r>
            <a:r>
              <a:rPr kumimoji="1" lang="en-US" altLang="ja-JP" sz="4400" dirty="0"/>
              <a:t> </a:t>
            </a:r>
            <a:r>
              <a:rPr kumimoji="1" lang="en-US" altLang="ja-JP" sz="4400" dirty="0" err="1"/>
              <a:t>Blokiran</a:t>
            </a:r>
            <a:endParaRPr kumimoji="1" lang="en-US" altLang="ja-JP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sz="4400" dirty="0" err="1"/>
              <a:t>Anonymosity</a:t>
            </a: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338080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913D9-2A69-4388-92D4-19F225DC9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dirty="0" err="1"/>
              <a:t>Kelebihan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Kekurangan</a:t>
            </a:r>
            <a:r>
              <a:rPr kumimoji="1" lang="en-US" altLang="ja-JP" dirty="0"/>
              <a:t> VPN</a:t>
            </a:r>
            <a:endParaRPr kumimoji="1" lang="ja-JP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38978-7AB5-43B2-91B4-1196315B1F54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504000" y="938520"/>
            <a:ext cx="9071280" cy="569088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ja-JP" sz="3600" dirty="0"/>
          </a:p>
          <a:p>
            <a:pPr marL="0" indent="0">
              <a:buNone/>
            </a:pPr>
            <a:r>
              <a:rPr lang="en-US" altLang="ja-JP" sz="3600" dirty="0"/>
              <a:t>+	Aman</a:t>
            </a:r>
          </a:p>
          <a:p>
            <a:pPr marL="0" indent="0">
              <a:buNone/>
            </a:pPr>
            <a:r>
              <a:rPr kumimoji="1" lang="en-US" altLang="ja-JP" sz="3600" dirty="0"/>
              <a:t>+</a:t>
            </a:r>
            <a:r>
              <a:rPr lang="en-US" altLang="ja-JP" sz="3600" dirty="0"/>
              <a:t>	</a:t>
            </a:r>
            <a:r>
              <a:rPr lang="en-US" altLang="ja-JP" sz="3600" dirty="0" err="1"/>
              <a:t>Privasi</a:t>
            </a:r>
            <a:r>
              <a:rPr lang="en-US" altLang="ja-JP" sz="3600" dirty="0"/>
              <a:t> </a:t>
            </a:r>
            <a:r>
              <a:rPr lang="en-US" altLang="ja-JP" sz="3600" dirty="0" err="1"/>
              <a:t>Terjaga</a:t>
            </a:r>
            <a:endParaRPr lang="en-US" altLang="ja-JP" sz="3600" dirty="0"/>
          </a:p>
          <a:p>
            <a:pPr marL="0" indent="0">
              <a:buNone/>
            </a:pPr>
            <a:endParaRPr lang="en-US" altLang="ja-JP" sz="3600" dirty="0"/>
          </a:p>
          <a:p>
            <a:pPr marL="0" indent="0">
              <a:buNone/>
            </a:pPr>
            <a:r>
              <a:rPr lang="en-US" altLang="ja-JP" sz="3600" dirty="0"/>
              <a:t>-        </a:t>
            </a:r>
            <a:r>
              <a:rPr lang="en-US" altLang="ja-JP" sz="3600" dirty="0" err="1"/>
              <a:t>Kecepatan</a:t>
            </a:r>
            <a:r>
              <a:rPr lang="en-US" altLang="ja-JP" sz="3600" dirty="0"/>
              <a:t> </a:t>
            </a:r>
            <a:r>
              <a:rPr lang="en-US" altLang="ja-JP" sz="3600" dirty="0" err="1"/>
              <a:t>Akses</a:t>
            </a:r>
            <a:r>
              <a:rPr lang="en-US" altLang="ja-JP" sz="3600" dirty="0"/>
              <a:t> </a:t>
            </a:r>
            <a:r>
              <a:rPr lang="en-US" altLang="ja-JP" sz="3600" dirty="0" err="1"/>
              <a:t>Tergantung</a:t>
            </a:r>
            <a:r>
              <a:rPr lang="en-US" altLang="ja-JP" sz="3600" dirty="0"/>
              <a:t> </a:t>
            </a:r>
            <a:r>
              <a:rPr lang="en-US" altLang="ja-JP" sz="3600" dirty="0" err="1"/>
              <a:t>Jarak</a:t>
            </a:r>
            <a:endParaRPr lang="en-US" altLang="ja-JP" sz="3600" dirty="0"/>
          </a:p>
          <a:p>
            <a:pPr>
              <a:buFontTx/>
              <a:buChar char="-"/>
            </a:pPr>
            <a:r>
              <a:rPr kumimoji="1" lang="en-US" altLang="ja-JP" sz="3600" dirty="0"/>
              <a:t>       </a:t>
            </a:r>
            <a:r>
              <a:rPr kumimoji="1" lang="en-US" altLang="ja-JP" sz="3600" dirty="0" err="1"/>
              <a:t>Jika</a:t>
            </a:r>
            <a:r>
              <a:rPr kumimoji="1" lang="en-US" altLang="ja-JP" sz="3600" dirty="0"/>
              <a:t> </a:t>
            </a:r>
            <a:r>
              <a:rPr kumimoji="1" lang="en-US" altLang="ja-JP" sz="3600" dirty="0" err="1"/>
              <a:t>Koneksi</a:t>
            </a:r>
            <a:r>
              <a:rPr kumimoji="1" lang="en-US" altLang="ja-JP" sz="3600" dirty="0"/>
              <a:t> </a:t>
            </a:r>
            <a:r>
              <a:rPr kumimoji="1" lang="en-US" altLang="ja-JP" sz="3600" dirty="0" err="1"/>
              <a:t>Tidak</a:t>
            </a:r>
            <a:r>
              <a:rPr kumimoji="1" lang="en-US" altLang="ja-JP" sz="3600" dirty="0"/>
              <a:t> Bagus, </a:t>
            </a:r>
            <a:r>
              <a:rPr kumimoji="1" lang="en-US" altLang="ja-JP" sz="3600" dirty="0" err="1"/>
              <a:t>Sering</a:t>
            </a:r>
            <a:r>
              <a:rPr kumimoji="1" lang="en-US" altLang="ja-JP" sz="3600" dirty="0"/>
              <a:t> DC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487879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F5DAC-79C0-46B7-81D9-9A25BF1FC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dirty="0" err="1"/>
              <a:t>Jenis-Jenis</a:t>
            </a:r>
            <a:r>
              <a:rPr kumimoji="1" lang="en-US" altLang="ja-JP" dirty="0"/>
              <a:t> Protocol VPN</a:t>
            </a:r>
            <a:endParaRPr kumimoji="1" lang="ja-JP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A1CD7-5465-4928-A571-266FE3CCBE25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504000" y="1159329"/>
            <a:ext cx="9071280" cy="5413114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ja-JP" sz="3600" dirty="0"/>
              <a:t>IPSec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sz="3600" dirty="0"/>
              <a:t>SSL/Transport Layer Security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sz="3600" dirty="0"/>
              <a:t>Datagram Transport Layer Security (UDP)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sz="3600" dirty="0"/>
              <a:t>Microsoft Point-to-Point Encryption (MPPE)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sz="3600" dirty="0"/>
              <a:t>Secure Shell (SSH)</a:t>
            </a:r>
          </a:p>
          <a:p>
            <a:endParaRPr lang="en-US" altLang="ja-JP" sz="3600" dirty="0"/>
          </a:p>
          <a:p>
            <a:r>
              <a:rPr lang="en-US" altLang="ja-JP" sz="3600" dirty="0" err="1"/>
              <a:t>Apapun</a:t>
            </a:r>
            <a:r>
              <a:rPr lang="en-US" altLang="ja-JP" sz="3600" dirty="0"/>
              <a:t> </a:t>
            </a:r>
            <a:r>
              <a:rPr lang="en-US" altLang="ja-JP" sz="3600" dirty="0" err="1"/>
              <a:t>protokolnya</a:t>
            </a:r>
            <a:r>
              <a:rPr lang="en-US" altLang="ja-JP" sz="3600" dirty="0"/>
              <a:t>, semua </a:t>
            </a:r>
            <a:r>
              <a:rPr lang="en-US" altLang="ja-JP" sz="3600" dirty="0" err="1"/>
              <a:t>memerlukan</a:t>
            </a:r>
            <a:r>
              <a:rPr lang="en-US" altLang="ja-JP" sz="3600" dirty="0"/>
              <a:t> Server dan </a:t>
            </a:r>
            <a:r>
              <a:rPr lang="en-US" altLang="ja-JP" sz="3600" dirty="0" err="1"/>
              <a:t>Pengamanan</a:t>
            </a:r>
            <a:endParaRPr lang="en-US" altLang="ja-JP" sz="3600" dirty="0"/>
          </a:p>
          <a:p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421254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301320"/>
            <a:ext cx="9071280" cy="63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latin typeface="Arial"/>
              </a:rPr>
              <a:t>Sub </a:t>
            </a:r>
            <a:r>
              <a:rPr lang="en-US" sz="4400" b="0" strike="noStrike" spc="-1" dirty="0" err="1">
                <a:latin typeface="Arial"/>
              </a:rPr>
              <a:t>Tema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800" b="0" strike="noStrike" spc="-1" dirty="0">
                <a:solidFill>
                  <a:srgbClr val="0066CC"/>
                </a:solidFill>
                <a:latin typeface="Arial"/>
              </a:rPr>
              <a:t>Firewall</a:t>
            </a:r>
            <a:endParaRPr lang="en-US" sz="4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800" b="0" strike="noStrike" spc="-1" dirty="0">
                <a:solidFill>
                  <a:srgbClr val="0066CC"/>
                </a:solidFill>
                <a:latin typeface="Arial"/>
              </a:rPr>
              <a:t>Virtual Private Network</a:t>
            </a:r>
            <a:endParaRPr lang="en-US" sz="4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800" b="0" strike="noStrike" spc="-1" dirty="0">
                <a:solidFill>
                  <a:srgbClr val="0066CC"/>
                </a:solidFill>
                <a:latin typeface="Arial"/>
              </a:rPr>
              <a:t>Anti Virus</a:t>
            </a:r>
            <a:endParaRPr lang="en-US" sz="4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800" b="0" strike="noStrike" spc="-1" dirty="0">
                <a:solidFill>
                  <a:srgbClr val="0066CC"/>
                </a:solidFill>
                <a:latin typeface="Arial"/>
              </a:rPr>
              <a:t>Anti Malware</a:t>
            </a:r>
            <a:endParaRPr lang="en-US" sz="4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B9F9D-9646-4D2E-9B1F-2D7C1858B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dirty="0"/>
              <a:t>Software-Software VPN</a:t>
            </a:r>
            <a:endParaRPr kumimoji="1" lang="ja-JP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7F62A-AB0F-4E51-A4EA-D763CB8F876A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504000" y="938520"/>
            <a:ext cx="9071280" cy="5674551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3200" b="1" dirty="0"/>
              <a:t>Internal Microsoft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altLang="ja-JP" sz="2800" dirty="0"/>
              <a:t>IPSec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altLang="ja-JP" sz="2800" dirty="0"/>
              <a:t>TLS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ja-JP" sz="3200" b="1" dirty="0"/>
              <a:t>O</a:t>
            </a:r>
            <a:r>
              <a:rPr lang="en-US" altLang="ja-JP" sz="3200" b="1" dirty="0"/>
              <a:t>penVPN (</a:t>
            </a:r>
            <a:r>
              <a:rPr lang="en-US" altLang="ja-JP" sz="3200" b="1" dirty="0" err="1"/>
              <a:t>dari</a:t>
            </a:r>
            <a:r>
              <a:rPr lang="en-US" altLang="ja-JP" sz="3200" b="1" dirty="0"/>
              <a:t> </a:t>
            </a:r>
            <a:r>
              <a:rPr lang="en-US" altLang="ja-JP" sz="3200" b="1" dirty="0" err="1"/>
              <a:t>perusahaan</a:t>
            </a:r>
            <a:r>
              <a:rPr lang="en-US" altLang="ja-JP" sz="3200" b="1" dirty="0"/>
              <a:t>)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altLang="ja-JP" sz="2800" dirty="0"/>
              <a:t>TLS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ja-JP" sz="3200" b="1" dirty="0" err="1"/>
              <a:t>Softether</a:t>
            </a:r>
            <a:r>
              <a:rPr kumimoji="1" lang="en-US" altLang="ja-JP" sz="3200" b="1" dirty="0"/>
              <a:t> (</a:t>
            </a:r>
            <a:r>
              <a:rPr kumimoji="1" lang="en-US" altLang="ja-JP" sz="3200" b="1" dirty="0" err="1"/>
              <a:t>dari</a:t>
            </a:r>
            <a:r>
              <a:rPr kumimoji="1" lang="en-US" altLang="ja-JP" sz="3200" b="1" dirty="0"/>
              <a:t> </a:t>
            </a:r>
            <a:r>
              <a:rPr kumimoji="1" lang="en-US" altLang="ja-JP" sz="3200" b="1" dirty="0" err="1"/>
              <a:t>Universitas</a:t>
            </a:r>
            <a:r>
              <a:rPr kumimoji="1" lang="en-US" altLang="ja-JP" sz="3200" b="1" dirty="0"/>
              <a:t> Tsukuba Jepang)</a:t>
            </a:r>
          </a:p>
          <a:p>
            <a:pPr marL="457200" lvl="8" indent="-457200">
              <a:buFont typeface="Arial" panose="020B0604020202020204" pitchFamily="34" charset="0"/>
              <a:buChar char="•"/>
            </a:pPr>
            <a:r>
              <a:rPr kumimoji="1" lang="en-US" altLang="ja-JP" sz="2800" dirty="0"/>
              <a:t>SSL-VPN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5124302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A9415-249D-4FEA-950A-9170CFBB3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https://www.vpngate.net/en/</a:t>
            </a:r>
            <a:endParaRPr kumimoji="1" lang="ja-JP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0FA52A-E632-472D-9914-1AB252440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7" y="1052217"/>
            <a:ext cx="9938583" cy="24257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596D85-CDCE-429B-A47E-45AF24BEEA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7" y="3517976"/>
            <a:ext cx="9938583" cy="242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2988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FB00A-C81C-4D16-9329-6B136B9A8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dirty="0"/>
              <a:t>VPN Gratis dan </a:t>
            </a:r>
            <a:r>
              <a:rPr kumimoji="1" lang="en-US" altLang="ja-JP" dirty="0" err="1"/>
              <a:t>Berbayar</a:t>
            </a:r>
            <a:endParaRPr kumimoji="1" lang="ja-JP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38C3E-8190-466E-9ABE-5D8B1C16BC66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504000" y="1587797"/>
            <a:ext cx="9071280" cy="4384080"/>
          </a:xfrm>
        </p:spPr>
        <p:txBody>
          <a:bodyPr>
            <a:normAutofit/>
          </a:bodyPr>
          <a:lstStyle/>
          <a:p>
            <a:r>
              <a:rPr kumimoji="1" lang="en-US" altLang="ja-JP" sz="3200" dirty="0"/>
              <a:t>Pada </a:t>
            </a:r>
            <a:r>
              <a:rPr kumimoji="1" lang="en-US" altLang="ja-JP" sz="3200" dirty="0" err="1"/>
              <a:t>dasarnya</a:t>
            </a:r>
            <a:r>
              <a:rPr kumimoji="1" lang="en-US" altLang="ja-JP" sz="3200" dirty="0"/>
              <a:t> VPN itu </a:t>
            </a:r>
            <a:r>
              <a:rPr kumimoji="1" lang="en-US" altLang="ja-JP" sz="3200" dirty="0" err="1"/>
              <a:t>tidak</a:t>
            </a:r>
            <a:r>
              <a:rPr kumimoji="1" lang="en-US" altLang="ja-JP" sz="3200" dirty="0"/>
              <a:t> gratis, tapi </a:t>
            </a:r>
            <a:r>
              <a:rPr kumimoji="1" lang="en-US" altLang="ja-JP" sz="3200" dirty="0" err="1"/>
              <a:t>ada</a:t>
            </a:r>
            <a:r>
              <a:rPr kumimoji="1" lang="en-US" altLang="ja-JP" sz="3200" dirty="0"/>
              <a:t> </a:t>
            </a:r>
            <a:r>
              <a:rPr kumimoji="1" lang="en-US" altLang="ja-JP" sz="3200" dirty="0" err="1"/>
              <a:t>beberapa</a:t>
            </a:r>
            <a:r>
              <a:rPr kumimoji="1" lang="en-US" altLang="ja-JP" sz="3200" dirty="0"/>
              <a:t> alternative yang bisa </a:t>
            </a:r>
            <a:r>
              <a:rPr kumimoji="1" lang="en-US" altLang="ja-JP" sz="3200" dirty="0" err="1"/>
              <a:t>digunakan</a:t>
            </a:r>
            <a:r>
              <a:rPr kumimoji="1" lang="en-US" altLang="ja-JP" sz="3200" dirty="0"/>
              <a:t>.</a:t>
            </a:r>
          </a:p>
          <a:p>
            <a:r>
              <a:rPr lang="en-US" altLang="ja-JP" sz="3200" dirty="0" err="1"/>
              <a:t>Softether</a:t>
            </a:r>
            <a:r>
              <a:rPr lang="en-US" altLang="ja-JP" sz="3200" dirty="0"/>
              <a:t> </a:t>
            </a:r>
            <a:r>
              <a:rPr lang="en-US" altLang="ja-JP" sz="3200" dirty="0" err="1"/>
              <a:t>dari</a:t>
            </a:r>
            <a:r>
              <a:rPr lang="en-US" altLang="ja-JP" sz="3200" dirty="0"/>
              <a:t> Univ. Tsukuba ini VPN gratis, </a:t>
            </a:r>
            <a:r>
              <a:rPr lang="en-US" altLang="ja-JP" sz="3200" dirty="0" err="1"/>
              <a:t>servernya</a:t>
            </a:r>
            <a:r>
              <a:rPr lang="en-US" altLang="ja-JP" sz="3200" dirty="0"/>
              <a:t> volunteer </a:t>
            </a:r>
            <a:r>
              <a:rPr lang="en-US" altLang="ja-JP" sz="3200" dirty="0" err="1"/>
              <a:t>dari</a:t>
            </a:r>
            <a:r>
              <a:rPr lang="en-US" altLang="ja-JP" sz="3200" dirty="0"/>
              <a:t> </a:t>
            </a:r>
            <a:r>
              <a:rPr lang="en-US" altLang="ja-JP" sz="3200" dirty="0" err="1"/>
              <a:t>berbagai</a:t>
            </a:r>
            <a:r>
              <a:rPr lang="en-US" altLang="ja-JP" sz="3200" dirty="0"/>
              <a:t> negara.</a:t>
            </a:r>
          </a:p>
          <a:p>
            <a:r>
              <a:rPr kumimoji="1" lang="en-US" altLang="ja-JP" sz="3200" dirty="0"/>
              <a:t>Ada </a:t>
            </a:r>
            <a:r>
              <a:rPr kumimoji="1" lang="en-US" altLang="ja-JP" sz="3200" dirty="0" err="1"/>
              <a:t>beberapa</a:t>
            </a:r>
            <a:r>
              <a:rPr kumimoji="1" lang="en-US" altLang="ja-JP" sz="3200" dirty="0"/>
              <a:t> yang </a:t>
            </a:r>
            <a:r>
              <a:rPr kumimoji="1" lang="en-US" altLang="ja-JP" sz="3200" dirty="0" err="1"/>
              <a:t>berbayar</a:t>
            </a:r>
            <a:r>
              <a:rPr kumimoji="1" lang="en-US" altLang="ja-JP" sz="3200" dirty="0"/>
              <a:t>, yang di mana VPN ini </a:t>
            </a:r>
            <a:r>
              <a:rPr kumimoji="1" lang="en-US" altLang="ja-JP" sz="3200" dirty="0" err="1"/>
              <a:t>dikhususkan</a:t>
            </a:r>
            <a:r>
              <a:rPr kumimoji="1" lang="en-US" altLang="ja-JP" sz="3200" dirty="0"/>
              <a:t> </a:t>
            </a:r>
            <a:r>
              <a:rPr kumimoji="1" lang="en-US" altLang="ja-JP" sz="3200" dirty="0" err="1"/>
              <a:t>untuk</a:t>
            </a:r>
            <a:r>
              <a:rPr kumimoji="1" lang="en-US" altLang="ja-JP" sz="3200" dirty="0"/>
              <a:t> </a:t>
            </a:r>
            <a:r>
              <a:rPr kumimoji="1" lang="en-US" altLang="ja-JP" sz="3200" dirty="0" err="1"/>
              <a:t>b</a:t>
            </a:r>
            <a:r>
              <a:rPr lang="en-US" altLang="ja-JP" sz="3200" dirty="0" err="1"/>
              <a:t>isnis</a:t>
            </a:r>
            <a:r>
              <a:rPr lang="en-US" altLang="ja-JP" sz="3200" dirty="0"/>
              <a:t> dan gaming</a:t>
            </a:r>
          </a:p>
          <a:p>
            <a:r>
              <a:rPr kumimoji="1" lang="en-US" altLang="ja-JP" sz="3200" dirty="0"/>
              <a:t>Ada VPN gratis </a:t>
            </a:r>
            <a:r>
              <a:rPr kumimoji="1" lang="en-US" altLang="ja-JP" sz="3200" dirty="0" err="1"/>
              <a:t>dari</a:t>
            </a:r>
            <a:r>
              <a:rPr kumimoji="1" lang="en-US" altLang="ja-JP" sz="3200" dirty="0"/>
              <a:t> </a:t>
            </a:r>
            <a:r>
              <a:rPr kumimoji="1" lang="en-US" altLang="ja-JP" sz="3200" dirty="0" err="1"/>
              <a:t>penyedia</a:t>
            </a:r>
            <a:r>
              <a:rPr kumimoji="1" lang="en-US" altLang="ja-JP" sz="3200" dirty="0"/>
              <a:t> </a:t>
            </a:r>
            <a:r>
              <a:rPr kumimoji="1" lang="en-US" altLang="ja-JP" sz="3200" dirty="0" err="1"/>
              <a:t>berbayar</a:t>
            </a:r>
            <a:r>
              <a:rPr kumimoji="1" lang="en-US" altLang="ja-JP" sz="3200" dirty="0"/>
              <a:t>, </a:t>
            </a:r>
            <a:r>
              <a:rPr kumimoji="1" lang="en-US" altLang="ja-JP" sz="3200" dirty="0" err="1"/>
              <a:t>namun</a:t>
            </a:r>
            <a:r>
              <a:rPr kumimoji="1" lang="en-US" altLang="ja-JP" sz="3200" dirty="0"/>
              <a:t> user </a:t>
            </a:r>
            <a:r>
              <a:rPr kumimoji="1" lang="en-US" altLang="ja-JP" sz="3200" dirty="0" err="1"/>
              <a:t>dibatasi</a:t>
            </a:r>
            <a:r>
              <a:rPr kumimoji="1" lang="en-US" altLang="ja-JP" sz="3200" dirty="0"/>
              <a:t> per GB/hari </a:t>
            </a:r>
            <a:r>
              <a:rPr kumimoji="1" lang="en-US" altLang="ja-JP" sz="3200" dirty="0" err="1"/>
              <a:t>nya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79109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D6925-AD78-493C-A3B8-F5536A285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dirty="0" err="1"/>
              <a:t>Untuk</a:t>
            </a:r>
            <a:r>
              <a:rPr kumimoji="1" lang="en-US" altLang="ja-JP" dirty="0"/>
              <a:t> Smartphone?</a:t>
            </a:r>
            <a:endParaRPr kumimoji="1" lang="ja-JP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FD377-C38B-437A-ABC8-E545BDA77392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504000" y="938520"/>
            <a:ext cx="9071280" cy="5707208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ja-JP" sz="4400" dirty="0" err="1"/>
              <a:t>TunnelBear</a:t>
            </a:r>
            <a:r>
              <a:rPr kumimoji="1" lang="en-US" altLang="ja-JP" sz="4400" dirty="0"/>
              <a:t> (Cross Platform)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sz="4400" dirty="0" err="1"/>
              <a:t>HotSpot</a:t>
            </a:r>
            <a:r>
              <a:rPr lang="en-US" altLang="ja-JP" sz="4400" dirty="0"/>
              <a:t> Shield (Cross Platform)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ja-JP" sz="4400" dirty="0"/>
              <a:t>OpenVPN (Cross Platform)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sz="4400" dirty="0"/>
              <a:t>AnyConnect SSL</a:t>
            </a:r>
            <a:endParaRPr kumimoji="1" lang="en-US" altLang="ja-JP" sz="4400" dirty="0"/>
          </a:p>
        </p:txBody>
      </p:sp>
    </p:spTree>
    <p:extLst>
      <p:ext uri="{BB962C8B-B14F-4D97-AF65-F5344CB8AC3E}">
        <p14:creationId xmlns:p14="http://schemas.microsoft.com/office/powerpoint/2010/main" val="11106454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9E5A7-4FE6-4D80-BD82-1788D1814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dirty="0"/>
              <a:t>TOR – Bukan VPN Biasa</a:t>
            </a:r>
            <a:endParaRPr kumimoji="1" lang="ja-JP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8C025C-F324-4020-A916-5C4006ABB22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504000" y="1208315"/>
            <a:ext cx="9071280" cy="5388428"/>
          </a:xfrm>
        </p:spPr>
        <p:txBody>
          <a:bodyPr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kumimoji="1" lang="en-US" altLang="ja-JP" sz="3200" dirty="0"/>
              <a:t>TOR </a:t>
            </a:r>
            <a:r>
              <a:rPr kumimoji="1" lang="en-US" altLang="ja-JP" sz="3200" dirty="0" err="1"/>
              <a:t>adalah</a:t>
            </a:r>
            <a:r>
              <a:rPr kumimoji="1" lang="en-US" altLang="ja-JP" sz="3200" dirty="0"/>
              <a:t> </a:t>
            </a:r>
            <a:r>
              <a:rPr kumimoji="1" lang="en-US" altLang="ja-JP" sz="3200" dirty="0" err="1"/>
              <a:t>sebuah</a:t>
            </a:r>
            <a:r>
              <a:rPr kumimoji="1" lang="en-US" altLang="ja-JP" sz="3200" dirty="0"/>
              <a:t> </a:t>
            </a:r>
            <a:r>
              <a:rPr kumimoji="1" lang="en-US" altLang="ja-JP" sz="3200" dirty="0" err="1"/>
              <a:t>Jaringan</a:t>
            </a:r>
            <a:r>
              <a:rPr kumimoji="1" lang="en-US" altLang="ja-JP" sz="3200" dirty="0"/>
              <a:t> yang </a:t>
            </a:r>
            <a:r>
              <a:rPr kumimoji="1" lang="en-US" altLang="ja-JP" sz="3200" dirty="0" err="1"/>
              <a:t>berlapis</a:t>
            </a:r>
            <a:r>
              <a:rPr kumimoji="1" lang="en-US" altLang="ja-JP" sz="3200" dirty="0"/>
              <a:t>-lapis </a:t>
            </a:r>
            <a:r>
              <a:rPr kumimoji="1" lang="en-US" altLang="ja-JP" sz="3200" dirty="0" err="1"/>
              <a:t>layaknya</a:t>
            </a:r>
            <a:r>
              <a:rPr kumimoji="1" lang="en-US" altLang="ja-JP" sz="3200" dirty="0"/>
              <a:t> </a:t>
            </a:r>
            <a:r>
              <a:rPr kumimoji="1" lang="en-US" altLang="ja-JP" sz="3200" dirty="0" err="1"/>
              <a:t>Bawang</a:t>
            </a:r>
            <a:r>
              <a:rPr kumimoji="1" lang="en-US" altLang="ja-JP" sz="3200" dirty="0"/>
              <a:t>! (Icon </a:t>
            </a:r>
            <a:r>
              <a:rPr kumimoji="1" lang="en-US" altLang="ja-JP" sz="3200" dirty="0" err="1"/>
              <a:t>dari</a:t>
            </a:r>
            <a:r>
              <a:rPr kumimoji="1" lang="en-US" altLang="ja-JP" sz="3200" dirty="0"/>
              <a:t> TOR </a:t>
            </a:r>
            <a:r>
              <a:rPr kumimoji="1" lang="en-US" altLang="ja-JP" sz="3200" dirty="0" err="1"/>
              <a:t>adalah</a:t>
            </a:r>
            <a:r>
              <a:rPr kumimoji="1" lang="en-US" altLang="ja-JP" sz="3200" dirty="0"/>
              <a:t> </a:t>
            </a:r>
            <a:r>
              <a:rPr kumimoji="1" lang="en-US" altLang="ja-JP" sz="3200" dirty="0" err="1"/>
              <a:t>Bawang</a:t>
            </a:r>
            <a:r>
              <a:rPr kumimoji="1" lang="en-US" altLang="ja-JP" sz="3200" dirty="0"/>
              <a:t> </a:t>
            </a:r>
            <a:r>
              <a:rPr kumimoji="1" lang="en-US" altLang="ja-JP" sz="3200" dirty="0" err="1"/>
              <a:t>Ungu</a:t>
            </a:r>
            <a:r>
              <a:rPr kumimoji="1" lang="en-US" altLang="ja-JP" sz="3200" dirty="0"/>
              <a:t>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ja-JP" sz="3200" dirty="0"/>
              <a:t>TOR </a:t>
            </a:r>
            <a:r>
              <a:rPr lang="en-US" altLang="ja-JP" sz="3200" dirty="0" err="1"/>
              <a:t>akan</a:t>
            </a:r>
            <a:r>
              <a:rPr lang="en-US" altLang="ja-JP" sz="3200" dirty="0"/>
              <a:t> </a:t>
            </a:r>
            <a:r>
              <a:rPr lang="en-US" altLang="ja-JP" sz="3200" dirty="0" err="1"/>
              <a:t>menyambung</a:t>
            </a:r>
            <a:r>
              <a:rPr lang="en-US" altLang="ja-JP" sz="3200" dirty="0"/>
              <a:t> ke </a:t>
            </a:r>
            <a:r>
              <a:rPr lang="en-US" altLang="ja-JP" sz="3200" dirty="0" err="1"/>
              <a:t>beberapa</a:t>
            </a:r>
            <a:r>
              <a:rPr lang="en-US" altLang="ja-JP" sz="3200" dirty="0"/>
              <a:t> relay yang </a:t>
            </a:r>
            <a:r>
              <a:rPr lang="en-US" altLang="ja-JP" sz="3200" dirty="0" err="1"/>
              <a:t>ada</a:t>
            </a:r>
            <a:r>
              <a:rPr lang="en-US" altLang="ja-JP" sz="3200" dirty="0"/>
              <a:t> di Internet, </a:t>
            </a:r>
            <a:r>
              <a:rPr lang="en-US" altLang="ja-JP" sz="3200" dirty="0" err="1"/>
              <a:t>kita</a:t>
            </a:r>
            <a:r>
              <a:rPr lang="en-US" altLang="ja-JP" sz="3200" dirty="0"/>
              <a:t> </a:t>
            </a:r>
            <a:r>
              <a:rPr lang="en-US" altLang="ja-JP" sz="3200" dirty="0" err="1"/>
              <a:t>akan</a:t>
            </a:r>
            <a:r>
              <a:rPr lang="en-US" altLang="ja-JP" sz="3200" dirty="0"/>
              <a:t> </a:t>
            </a:r>
            <a:r>
              <a:rPr lang="en-US" altLang="ja-JP" sz="3200" dirty="0" err="1"/>
              <a:t>tersambung</a:t>
            </a:r>
            <a:r>
              <a:rPr lang="en-US" altLang="ja-JP" sz="3200" dirty="0"/>
              <a:t> </a:t>
            </a:r>
            <a:r>
              <a:rPr lang="en-US" altLang="ja-JP" sz="3200" dirty="0" err="1"/>
              <a:t>maksimal</a:t>
            </a:r>
            <a:r>
              <a:rPr lang="en-US" altLang="ja-JP" sz="3200" dirty="0"/>
              <a:t> 3 IP, dan bisa di </a:t>
            </a:r>
            <a:r>
              <a:rPr lang="en-US" altLang="ja-JP" sz="3200" dirty="0" err="1"/>
              <a:t>ganti</a:t>
            </a:r>
            <a:r>
              <a:rPr lang="en-US" altLang="ja-JP" sz="3200" dirty="0"/>
              <a:t>!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kumimoji="1" lang="en-US" altLang="ja-JP" sz="3200" dirty="0"/>
              <a:t>Web di </a:t>
            </a:r>
            <a:r>
              <a:rPr kumimoji="1" lang="en-US" altLang="ja-JP" sz="3200" dirty="0" err="1"/>
              <a:t>dalam</a:t>
            </a:r>
            <a:r>
              <a:rPr kumimoji="1" lang="en-US" altLang="ja-JP" sz="3200" dirty="0"/>
              <a:t> TOR </a:t>
            </a:r>
            <a:r>
              <a:rPr kumimoji="1" lang="en-US" altLang="ja-JP" sz="3200" dirty="0" err="1"/>
              <a:t>disebut</a:t>
            </a:r>
            <a:r>
              <a:rPr kumimoji="1" lang="en-US" altLang="ja-JP" sz="3200" dirty="0"/>
              <a:t> juga </a:t>
            </a:r>
            <a:r>
              <a:rPr kumimoji="1" lang="en-US" altLang="ja-JP" sz="3200" i="1" dirty="0"/>
              <a:t>deep web/dark web, </a:t>
            </a:r>
            <a:r>
              <a:rPr kumimoji="1" lang="en-US" altLang="ja-JP" sz="3200" dirty="0"/>
              <a:t>yang </a:t>
            </a:r>
            <a:r>
              <a:rPr kumimoji="1" lang="en-US" altLang="ja-JP" sz="3200" dirty="0" err="1"/>
              <a:t>isinya</a:t>
            </a:r>
            <a:r>
              <a:rPr kumimoji="1" lang="en-US" altLang="ja-JP" sz="3200" dirty="0"/>
              <a:t> </a:t>
            </a:r>
            <a:r>
              <a:rPr kumimoji="1" lang="en-US" altLang="ja-JP" sz="3200" dirty="0" err="1"/>
              <a:t>ada</a:t>
            </a:r>
            <a:r>
              <a:rPr kumimoji="1" lang="en-US" altLang="ja-JP" sz="3200" dirty="0"/>
              <a:t> yang </a:t>
            </a:r>
            <a:r>
              <a:rPr kumimoji="1" lang="en-US" altLang="ja-JP" sz="3200" dirty="0" err="1"/>
              <a:t>berbahaya</a:t>
            </a:r>
            <a:r>
              <a:rPr kumimoji="1" lang="en-US" altLang="ja-JP" sz="3200" dirty="0"/>
              <a:t>, </a:t>
            </a:r>
            <a:r>
              <a:rPr kumimoji="1" lang="en-US" altLang="ja-JP" sz="3200" dirty="0" err="1"/>
              <a:t>bahkan</a:t>
            </a:r>
            <a:r>
              <a:rPr kumimoji="1" lang="en-US" altLang="ja-JP" sz="3200" dirty="0"/>
              <a:t> illegal!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kumimoji="1" lang="en-US" altLang="ja-JP" sz="3200" dirty="0" err="1"/>
              <a:t>Koneksi</a:t>
            </a:r>
            <a:r>
              <a:rPr kumimoji="1" lang="en-US" altLang="ja-JP" sz="3200" dirty="0"/>
              <a:t> TOR </a:t>
            </a:r>
            <a:r>
              <a:rPr kumimoji="1" lang="en-US" altLang="ja-JP" sz="3200" dirty="0" err="1"/>
              <a:t>tergantung</a:t>
            </a:r>
            <a:r>
              <a:rPr kumimoji="1" lang="en-US" altLang="ja-JP" sz="3200" dirty="0"/>
              <a:t> </a:t>
            </a:r>
            <a:r>
              <a:rPr kumimoji="1" lang="en-US" altLang="ja-JP" sz="3200" dirty="0" err="1"/>
              <a:t>dari</a:t>
            </a:r>
            <a:r>
              <a:rPr kumimoji="1" lang="en-US" altLang="ja-JP" sz="3200" dirty="0"/>
              <a:t> </a:t>
            </a:r>
            <a:r>
              <a:rPr kumimoji="1" lang="en-US" altLang="ja-JP" sz="3200" dirty="0" err="1"/>
              <a:t>banyaknya</a:t>
            </a:r>
            <a:r>
              <a:rPr kumimoji="1" lang="en-US" altLang="ja-JP" sz="3200" dirty="0"/>
              <a:t> relay yang </a:t>
            </a:r>
            <a:r>
              <a:rPr kumimoji="1" lang="en-US" altLang="ja-JP" sz="3200" dirty="0" err="1"/>
              <a:t>aktif</a:t>
            </a:r>
            <a:r>
              <a:rPr kumimoji="1" lang="en-US" altLang="ja-JP" sz="3200" dirty="0"/>
              <a:t> di </a:t>
            </a:r>
            <a:r>
              <a:rPr kumimoji="1" lang="en-US" altLang="ja-JP" sz="3200" dirty="0" err="1"/>
              <a:t>sekitar</a:t>
            </a:r>
            <a:r>
              <a:rPr kumimoji="1" lang="en-US" altLang="ja-JP" sz="3200" dirty="0"/>
              <a:t> </a:t>
            </a:r>
            <a:r>
              <a:rPr kumimoji="1" lang="en-US" altLang="ja-JP" sz="3200" dirty="0" err="1"/>
              <a:t>kita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6182030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23AEE-AE05-45D8-AC18-2A12BA099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dirty="0" err="1"/>
              <a:t>Aplikasi</a:t>
            </a:r>
            <a:r>
              <a:rPr lang="en-US" altLang="ja-JP" dirty="0"/>
              <a:t> TOR</a:t>
            </a:r>
            <a:endParaRPr kumimoji="1" lang="ja-JP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1BE0B-4D1C-4087-93C4-06F3BE3B6B78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504000" y="1371601"/>
            <a:ext cx="9071280" cy="5045528"/>
          </a:xfrm>
        </p:spPr>
        <p:txBody>
          <a:bodyPr>
            <a:normAutofit fontScale="77500" lnSpcReduction="20000"/>
          </a:bodyPr>
          <a:lstStyle/>
          <a:p>
            <a:r>
              <a:rPr kumimoji="1" lang="en-US" altLang="ja-JP" dirty="0"/>
              <a:t>TOR Service – </a:t>
            </a:r>
            <a:r>
              <a:rPr kumimoji="1" lang="en-US" altLang="ja-JP" dirty="0" err="1"/>
              <a:t>sebuah</a:t>
            </a:r>
            <a:r>
              <a:rPr kumimoji="1" lang="en-US" altLang="ja-JP" dirty="0"/>
              <a:t> program background yang </a:t>
            </a:r>
            <a:r>
              <a:rPr kumimoji="1" lang="en-US" altLang="ja-JP" dirty="0" err="1"/>
              <a:t>bekerja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sebagai</a:t>
            </a:r>
            <a:r>
              <a:rPr kumimoji="1" lang="en-US" altLang="ja-JP" dirty="0"/>
              <a:t> proxy ke </a:t>
            </a:r>
            <a:r>
              <a:rPr kumimoji="1" lang="en-US" altLang="ja-JP" dirty="0" err="1"/>
              <a:t>jaringan</a:t>
            </a:r>
            <a:r>
              <a:rPr kumimoji="1" lang="en-US" altLang="ja-JP" dirty="0"/>
              <a:t> TOR.</a:t>
            </a:r>
          </a:p>
          <a:p>
            <a:endParaRPr kumimoji="1" lang="en-US" altLang="ja-JP" dirty="0"/>
          </a:p>
          <a:p>
            <a:r>
              <a:rPr lang="en-US" altLang="ja-JP" dirty="0"/>
              <a:t>TOR Browser – </a:t>
            </a:r>
            <a:r>
              <a:rPr lang="en-US" altLang="ja-JP" dirty="0" err="1"/>
              <a:t>firefox</a:t>
            </a:r>
            <a:r>
              <a:rPr lang="en-US" altLang="ja-JP" dirty="0"/>
              <a:t> yang </a:t>
            </a:r>
            <a:r>
              <a:rPr lang="en-US" altLang="ja-JP" dirty="0" err="1"/>
              <a:t>sudah</a:t>
            </a:r>
            <a:r>
              <a:rPr lang="en-US" altLang="ja-JP" dirty="0"/>
              <a:t> </a:t>
            </a:r>
            <a:r>
              <a:rPr lang="en-US" altLang="ja-JP" dirty="0" err="1"/>
              <a:t>dimodifikasi</a:t>
            </a:r>
            <a:r>
              <a:rPr lang="en-US" altLang="ja-JP" dirty="0"/>
              <a:t> </a:t>
            </a:r>
            <a:r>
              <a:rPr lang="en-US" altLang="ja-JP" dirty="0" err="1"/>
              <a:t>untuk</a:t>
            </a:r>
            <a:r>
              <a:rPr lang="en-US" altLang="ja-JP" dirty="0"/>
              <a:t> </a:t>
            </a:r>
            <a:r>
              <a:rPr lang="en-US" altLang="ja-JP" dirty="0" err="1"/>
              <a:t>terhubung</a:t>
            </a:r>
            <a:r>
              <a:rPr lang="en-US" altLang="ja-JP" dirty="0"/>
              <a:t> ke </a:t>
            </a:r>
            <a:r>
              <a:rPr lang="en-US" altLang="ja-JP" dirty="0" err="1"/>
              <a:t>jaringan</a:t>
            </a:r>
            <a:r>
              <a:rPr lang="en-US" altLang="ja-JP" dirty="0"/>
              <a:t> TOR</a:t>
            </a:r>
          </a:p>
          <a:p>
            <a:endParaRPr lang="en-US" altLang="ja-JP" dirty="0"/>
          </a:p>
          <a:p>
            <a:r>
              <a:rPr kumimoji="1" lang="en-US" altLang="ja-JP" dirty="0"/>
              <a:t>ORBOT – program </a:t>
            </a:r>
            <a:r>
              <a:rPr kumimoji="1" lang="en-US" altLang="ja-JP" dirty="0" err="1"/>
              <a:t>khusus</a:t>
            </a:r>
            <a:r>
              <a:rPr kumimoji="1" lang="en-US" altLang="ja-JP" dirty="0"/>
              <a:t> Android </a:t>
            </a:r>
            <a:r>
              <a:rPr kumimoji="1" lang="en-US" altLang="ja-JP" dirty="0" err="1"/>
              <a:t>untuk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menghubungkan</a:t>
            </a:r>
            <a:r>
              <a:rPr kumimoji="1" lang="en-US" altLang="ja-JP" dirty="0"/>
              <a:t> Android ke </a:t>
            </a:r>
            <a:r>
              <a:rPr kumimoji="1" lang="en-US" altLang="ja-JP" dirty="0" err="1"/>
              <a:t>jaringan</a:t>
            </a:r>
            <a:r>
              <a:rPr kumimoji="1" lang="en-US" altLang="ja-JP" dirty="0"/>
              <a:t> TOR</a:t>
            </a:r>
          </a:p>
          <a:p>
            <a:endParaRPr kumimoji="1" lang="en-US" altLang="ja-JP" dirty="0"/>
          </a:p>
          <a:p>
            <a:r>
              <a:rPr lang="en-US" altLang="ja-JP" dirty="0"/>
              <a:t>Relay Search – program </a:t>
            </a:r>
            <a:r>
              <a:rPr lang="en-US" altLang="ja-JP" dirty="0" err="1"/>
              <a:t>informasi</a:t>
            </a:r>
            <a:r>
              <a:rPr lang="en-US" altLang="ja-JP" dirty="0"/>
              <a:t> relay</a:t>
            </a:r>
          </a:p>
          <a:p>
            <a:endParaRPr lang="en-US" altLang="ja-JP" dirty="0"/>
          </a:p>
          <a:p>
            <a:r>
              <a:rPr kumimoji="1" lang="en-US" altLang="ja-JP" dirty="0"/>
              <a:t>Tails -  </a:t>
            </a:r>
            <a:r>
              <a:rPr kumimoji="1" lang="en-US" altLang="ja-JP" dirty="0" err="1"/>
              <a:t>satu</a:t>
            </a:r>
            <a:r>
              <a:rPr kumimoji="1" lang="en-US" altLang="ja-JP" dirty="0"/>
              <a:t> set system </a:t>
            </a:r>
            <a:r>
              <a:rPr kumimoji="1" lang="en-US" altLang="ja-JP" dirty="0" err="1"/>
              <a:t>operasi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khusus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operasi</a:t>
            </a:r>
            <a:r>
              <a:rPr kumimoji="1" lang="en-US" altLang="ja-JP" dirty="0"/>
              <a:t> TOR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081077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616F7-7FBB-4C30-8E9F-9B013E3D0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dirty="0" err="1"/>
              <a:t>Ilustrasi</a:t>
            </a:r>
            <a:r>
              <a:rPr kumimoji="1" lang="en-US" altLang="ja-JP" dirty="0"/>
              <a:t> TOR</a:t>
            </a:r>
            <a:endParaRPr kumimoji="1" lang="ja-JP" altLang="en-US" dirty="0"/>
          </a:p>
        </p:txBody>
      </p:sp>
      <p:pic>
        <p:nvPicPr>
          <p:cNvPr id="2052" name="Picture 4" descr="https://upload.wikimedia.org/wikipedia/commons/d/dc/Tor-onion-network.png">
            <a:extLst>
              <a:ext uri="{FF2B5EF4-FFF2-40B4-BE49-F238E27FC236}">
                <a16:creationId xmlns:a16="http://schemas.microsoft.com/office/drawing/2014/main" id="{7A993256-1146-4424-A96C-704BCDC4D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80" y="938520"/>
            <a:ext cx="8915400" cy="5698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62253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1BEF-7502-4613-B357-224F80623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dirty="0"/>
              <a:t>Anti Virus dan Anti Malware</a:t>
            </a:r>
            <a:endParaRPr kumimoji="1" lang="ja-JP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ECD89-0FE6-4F03-93AF-C257B1509DD9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504000" y="938519"/>
            <a:ext cx="9071280" cy="5658223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ja-JP" sz="3200" dirty="0" err="1"/>
              <a:t>Keduanya</a:t>
            </a:r>
            <a:r>
              <a:rPr kumimoji="1" lang="en-US" altLang="ja-JP" sz="3200" dirty="0"/>
              <a:t> </a:t>
            </a:r>
            <a:r>
              <a:rPr kumimoji="1" lang="en-US" altLang="ja-JP" sz="3200" dirty="0" err="1"/>
              <a:t>memiliki</a:t>
            </a:r>
            <a:r>
              <a:rPr kumimoji="1" lang="en-US" altLang="ja-JP" sz="3200" dirty="0"/>
              <a:t> </a:t>
            </a:r>
            <a:r>
              <a:rPr kumimoji="1" lang="en-US" altLang="ja-JP" sz="3200" dirty="0" err="1"/>
              <a:t>kegunaan</a:t>
            </a:r>
            <a:r>
              <a:rPr kumimoji="1" lang="en-US" altLang="ja-JP" sz="3200" dirty="0"/>
              <a:t> </a:t>
            </a:r>
            <a:r>
              <a:rPr kumimoji="1" lang="en-US" altLang="ja-JP" sz="3200" dirty="0" err="1"/>
              <a:t>untuk</a:t>
            </a:r>
            <a:r>
              <a:rPr kumimoji="1" lang="en-US" altLang="ja-JP" sz="3200" dirty="0"/>
              <a:t> </a:t>
            </a:r>
            <a:r>
              <a:rPr kumimoji="1" lang="en-US" altLang="ja-JP" sz="3200" dirty="0" err="1"/>
              <a:t>melindungi</a:t>
            </a:r>
            <a:r>
              <a:rPr kumimoji="1" lang="en-US" altLang="ja-JP" sz="3200" dirty="0"/>
              <a:t> file-file di </a:t>
            </a:r>
            <a:r>
              <a:rPr kumimoji="1" lang="en-US" altLang="ja-JP" sz="3200" dirty="0" err="1"/>
              <a:t>dalam</a:t>
            </a:r>
            <a:r>
              <a:rPr kumimoji="1" lang="en-US" altLang="ja-JP" sz="3200" dirty="0"/>
              <a:t> computer.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3200" dirty="0" err="1"/>
              <a:t>Ancaman</a:t>
            </a:r>
            <a:r>
              <a:rPr lang="en-US" altLang="ja-JP" sz="3200" dirty="0"/>
              <a:t> virus </a:t>
            </a:r>
            <a:r>
              <a:rPr lang="en-US" altLang="ja-JP" sz="3200" dirty="0" err="1"/>
              <a:t>maupun</a:t>
            </a:r>
            <a:r>
              <a:rPr lang="en-US" altLang="ja-JP" sz="3200" dirty="0"/>
              <a:t> malware </a:t>
            </a:r>
            <a:r>
              <a:rPr lang="en-US" altLang="ja-JP" sz="3200" dirty="0" err="1"/>
              <a:t>datang</a:t>
            </a:r>
            <a:r>
              <a:rPr lang="en-US" altLang="ja-JP" sz="3200" dirty="0"/>
              <a:t> </a:t>
            </a:r>
            <a:r>
              <a:rPr lang="en-US" altLang="ja-JP" sz="3200" dirty="0" err="1"/>
              <a:t>dari</a:t>
            </a:r>
            <a:r>
              <a:rPr lang="en-US" altLang="ja-JP" sz="3200" dirty="0"/>
              <a:t> </a:t>
            </a:r>
            <a:r>
              <a:rPr lang="en-US" altLang="ja-JP" sz="3200" dirty="0" err="1"/>
              <a:t>segala</a:t>
            </a:r>
            <a:r>
              <a:rPr lang="en-US" altLang="ja-JP" sz="3200" dirty="0"/>
              <a:t> </a:t>
            </a:r>
            <a:r>
              <a:rPr lang="en-US" altLang="ja-JP" sz="3200" dirty="0" err="1"/>
              <a:t>arah</a:t>
            </a:r>
            <a:endParaRPr lang="en-US" altLang="ja-JP" sz="3200" dirty="0"/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kumimoji="1" lang="en-US" altLang="ja-JP" sz="2800" dirty="0"/>
              <a:t>Internet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kumimoji="1" lang="en-US" altLang="ja-JP" sz="2800" dirty="0" err="1"/>
              <a:t>Colok</a:t>
            </a:r>
            <a:r>
              <a:rPr kumimoji="1" lang="en-US" altLang="ja-JP" sz="2800" dirty="0"/>
              <a:t> </a:t>
            </a:r>
            <a:r>
              <a:rPr kumimoji="1" lang="en-US" altLang="ja-JP" sz="2800" dirty="0" err="1"/>
              <a:t>flashdisk</a:t>
            </a:r>
            <a:r>
              <a:rPr kumimoji="1" lang="en-US" altLang="ja-JP" sz="2800" dirty="0"/>
              <a:t> </a:t>
            </a:r>
            <a:r>
              <a:rPr kumimoji="1" lang="en-US" altLang="ja-JP" sz="2800" dirty="0" err="1"/>
              <a:t>sembarangan</a:t>
            </a:r>
            <a:r>
              <a:rPr kumimoji="1" lang="en-US" altLang="ja-JP" sz="2800" dirty="0"/>
              <a:t> (</a:t>
            </a:r>
            <a:r>
              <a:rPr kumimoji="1" lang="en-US" altLang="ja-JP" sz="2800" dirty="0" err="1"/>
              <a:t>warnet</a:t>
            </a:r>
            <a:r>
              <a:rPr kumimoji="1" lang="en-US" altLang="ja-JP" sz="2800" dirty="0"/>
              <a:t>)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altLang="ja-JP" sz="2800" dirty="0" err="1"/>
              <a:t>Asal</a:t>
            </a:r>
            <a:r>
              <a:rPr lang="en-US" altLang="ja-JP" sz="2800" dirty="0"/>
              <a:t> install program </a:t>
            </a:r>
            <a:r>
              <a:rPr lang="en-US" altLang="ja-JP" sz="2800" dirty="0" err="1"/>
              <a:t>tanpa</a:t>
            </a:r>
            <a:r>
              <a:rPr lang="en-US" altLang="ja-JP" sz="2800" dirty="0"/>
              <a:t> </a:t>
            </a:r>
            <a:r>
              <a:rPr lang="en-US" altLang="ja-JP" sz="2800" dirty="0" err="1"/>
              <a:t>tahu</a:t>
            </a:r>
            <a:r>
              <a:rPr lang="en-US" altLang="ja-JP" sz="2800" dirty="0"/>
              <a:t> apa yang </a:t>
            </a:r>
            <a:r>
              <a:rPr lang="en-US" altLang="ja-JP" sz="2800" dirty="0" err="1"/>
              <a:t>dilakukan</a:t>
            </a:r>
            <a:endParaRPr kumimoji="1" lang="id-ID" altLang="ja-JP" sz="2800" dirty="0"/>
          </a:p>
        </p:txBody>
      </p:sp>
    </p:spTree>
    <p:extLst>
      <p:ext uri="{BB962C8B-B14F-4D97-AF65-F5344CB8AC3E}">
        <p14:creationId xmlns:p14="http://schemas.microsoft.com/office/powerpoint/2010/main" val="29837954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F373E-E16D-414A-B903-54F52BE81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dirty="0"/>
              <a:t>Anti Virus</a:t>
            </a:r>
            <a:endParaRPr kumimoji="1" lang="ja-JP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83255-DB94-4EF2-95B3-08955F11BA41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504000" y="1330551"/>
            <a:ext cx="9071280" cy="4898571"/>
          </a:xfrm>
        </p:spPr>
        <p:txBody>
          <a:bodyPr/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kumimoji="1" lang="en-US" altLang="ja-JP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 yang </a:t>
            </a:r>
            <a:r>
              <a:rPr kumimoji="1" lang="en-US" altLang="ja-JP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kemampuan</a:t>
            </a:r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mengidentifikasi</a:t>
            </a:r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apakah</a:t>
            </a:r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kumimoji="1" lang="en-US" altLang="ja-JP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terinfeksi</a:t>
            </a:r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atau </a:t>
            </a:r>
            <a:r>
              <a:rPr kumimoji="1" lang="en-US" altLang="ja-JP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 jaman </a:t>
            </a:r>
            <a:r>
              <a:rPr lang="en-US" altLang="ja-JP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dahulu</a:t>
            </a:r>
            <a:r>
              <a:rPr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hanya</a:t>
            </a:r>
            <a:r>
              <a:rPr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 </a:t>
            </a:r>
            <a:r>
              <a:rPr lang="en-US" altLang="ja-JP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saja</a:t>
            </a:r>
            <a:r>
              <a:rPr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 jaman sekarang AV </a:t>
            </a:r>
            <a:r>
              <a:rPr kumimoji="1" lang="en-US" altLang="ja-JP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yang di-update per hari, dan </a:t>
            </a:r>
            <a:r>
              <a:rPr lang="en-US" altLang="ja-JP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kemampuan</a:t>
            </a:r>
            <a:r>
              <a:rPr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Heuristic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kumimoji="1" lang="en-US" altLang="ja-JP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 </a:t>
            </a:r>
            <a:r>
              <a:rPr kumimoji="1" lang="en-US" altLang="ja-JP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bisa </a:t>
            </a:r>
            <a:r>
              <a:rPr kumimoji="1" lang="en-US" altLang="ja-JP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menyembuhkan</a:t>
            </a:r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kode</a:t>
            </a:r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kumimoji="1" lang="en-US" altLang="ja-JP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terinjeksi</a:t>
            </a:r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kumimoji="1" lang="en-US" altLang="ja-JP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file, jadi </a:t>
            </a:r>
            <a:r>
              <a:rPr kumimoji="1" lang="en-US" altLang="ja-JP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beresiko</a:t>
            </a:r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bisa </a:t>
            </a:r>
            <a:r>
              <a:rPr kumimoji="1" lang="en-US" altLang="ja-JP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kembali</a:t>
            </a:r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1" lang="ja-JP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4649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4CD11-39C8-49C6-A650-BF2AA39A2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dirty="0"/>
              <a:t>Anti Malware</a:t>
            </a:r>
            <a:endParaRPr kumimoji="1" lang="ja-JP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0FFBD3-71C4-445B-8D7E-516F3888B31D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504000" y="978969"/>
            <a:ext cx="9071280" cy="5568788"/>
          </a:xfrm>
        </p:spPr>
        <p:txBody>
          <a:bodyPr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kumimoji="1" lang="en-US" altLang="ja-JP" sz="3200" dirty="0" err="1"/>
              <a:t>Sebuah</a:t>
            </a:r>
            <a:r>
              <a:rPr kumimoji="1" lang="en-US" altLang="ja-JP" sz="3200" dirty="0"/>
              <a:t> program yang dapat </a:t>
            </a:r>
            <a:r>
              <a:rPr kumimoji="1" lang="en-US" altLang="ja-JP" sz="3200" dirty="0" err="1"/>
              <a:t>menangani</a:t>
            </a:r>
            <a:r>
              <a:rPr kumimoji="1" lang="en-US" altLang="ja-JP" sz="3200" dirty="0"/>
              <a:t> </a:t>
            </a:r>
            <a:r>
              <a:rPr kumimoji="1" lang="en-US" altLang="ja-JP" sz="3200" dirty="0" err="1"/>
              <a:t>masalah</a:t>
            </a:r>
            <a:r>
              <a:rPr kumimoji="1" lang="en-US" altLang="ja-JP" sz="3200" dirty="0"/>
              <a:t> virus, </a:t>
            </a:r>
            <a:r>
              <a:rPr kumimoji="1" lang="en-US" altLang="ja-JP" sz="3200" dirty="0" err="1"/>
              <a:t>serangan</a:t>
            </a:r>
            <a:r>
              <a:rPr kumimoji="1" lang="en-US" altLang="ja-JP" sz="3200" dirty="0"/>
              <a:t> malware (adware, spyware, </a:t>
            </a:r>
            <a:r>
              <a:rPr kumimoji="1" lang="en-US" altLang="ja-JP" sz="3200" dirty="0" err="1"/>
              <a:t>bahkan</a:t>
            </a:r>
            <a:r>
              <a:rPr kumimoji="1" lang="en-US" altLang="ja-JP" sz="3200" dirty="0"/>
              <a:t> ransomware)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ja-JP" sz="3200" dirty="0"/>
              <a:t>Dapat </a:t>
            </a:r>
            <a:r>
              <a:rPr lang="en-US" altLang="ja-JP" sz="3200" dirty="0" err="1"/>
              <a:t>memulihkan</a:t>
            </a:r>
            <a:r>
              <a:rPr lang="en-US" altLang="ja-JP" sz="3200" dirty="0"/>
              <a:t> system </a:t>
            </a:r>
            <a:r>
              <a:rPr lang="en-US" altLang="ja-JP" sz="3200" dirty="0" err="1"/>
              <a:t>jika</a:t>
            </a:r>
            <a:r>
              <a:rPr lang="en-US" altLang="ja-JP" sz="3200" dirty="0"/>
              <a:t> </a:t>
            </a:r>
            <a:r>
              <a:rPr lang="en-US" altLang="ja-JP" sz="3200" dirty="0" err="1"/>
              <a:t>ada</a:t>
            </a:r>
            <a:r>
              <a:rPr lang="en-US" altLang="ja-JP" sz="3200" dirty="0"/>
              <a:t> yang </a:t>
            </a:r>
            <a:r>
              <a:rPr lang="en-US" altLang="ja-JP" sz="3200" dirty="0" err="1"/>
              <a:t>berubah</a:t>
            </a:r>
            <a:r>
              <a:rPr lang="en-US" altLang="ja-JP" sz="3200" dirty="0"/>
              <a:t> (registry editor di Windows)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ja-JP" sz="3200" dirty="0" err="1"/>
              <a:t>Membuang</a:t>
            </a:r>
            <a:r>
              <a:rPr lang="en-US" altLang="ja-JP" sz="3200" dirty="0"/>
              <a:t> </a:t>
            </a:r>
            <a:r>
              <a:rPr lang="en-US" altLang="ja-JP" sz="3200" dirty="0" err="1"/>
              <a:t>aplikasi-aplikasi</a:t>
            </a:r>
            <a:r>
              <a:rPr lang="en-US" altLang="ja-JP" sz="3200" dirty="0"/>
              <a:t> </a:t>
            </a:r>
            <a:r>
              <a:rPr lang="en-US" altLang="ja-JP" sz="3200" dirty="0" err="1"/>
              <a:t>tidak</a:t>
            </a:r>
            <a:r>
              <a:rPr lang="en-US" altLang="ja-JP" sz="3200" dirty="0"/>
              <a:t> </a:t>
            </a:r>
            <a:r>
              <a:rPr lang="en-US" altLang="ja-JP" sz="3200" dirty="0" err="1"/>
              <a:t>jelas</a:t>
            </a:r>
            <a:r>
              <a:rPr lang="en-US" altLang="ja-JP" sz="3200" dirty="0"/>
              <a:t> yang </a:t>
            </a:r>
            <a:r>
              <a:rPr lang="en-US" altLang="ja-JP" sz="3200" dirty="0" err="1"/>
              <a:t>terdeteksi</a:t>
            </a:r>
            <a:r>
              <a:rPr lang="en-US" altLang="ja-JP" sz="3200" dirty="0"/>
              <a:t> </a:t>
            </a:r>
            <a:r>
              <a:rPr lang="en-US" altLang="ja-JP" sz="3200" dirty="0" err="1"/>
              <a:t>sebagai</a:t>
            </a:r>
            <a:r>
              <a:rPr lang="en-US" altLang="ja-JP" sz="3200" dirty="0"/>
              <a:t> Spyware, Adware, </a:t>
            </a:r>
            <a:r>
              <a:rPr lang="en-US" altLang="ja-JP" sz="3200" dirty="0" err="1"/>
              <a:t>bahkan</a:t>
            </a:r>
            <a:r>
              <a:rPr lang="en-US" altLang="ja-JP" sz="3200" dirty="0"/>
              <a:t> Ransomware)</a:t>
            </a:r>
          </a:p>
          <a:p>
            <a:pPr algn="just"/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60488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301320"/>
            <a:ext cx="9071280" cy="63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latin typeface="Arial"/>
              </a:rPr>
              <a:t>Apa Itu Firewall?</a:t>
            </a:r>
          </a:p>
        </p:txBody>
      </p:sp>
      <p:sp>
        <p:nvSpPr>
          <p:cNvPr id="83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err="1">
                <a:solidFill>
                  <a:srgbClr val="0066CC"/>
                </a:solidFill>
                <a:latin typeface="Arial"/>
              </a:rPr>
              <a:t>Dinding</a:t>
            </a:r>
            <a:r>
              <a:rPr lang="en-US" sz="3200" b="0" strike="noStrike" spc="-1" dirty="0">
                <a:solidFill>
                  <a:srgbClr val="0066CC"/>
                </a:solidFill>
                <a:latin typeface="Arial"/>
              </a:rPr>
              <a:t> </a:t>
            </a:r>
            <a:r>
              <a:rPr lang="en-US" sz="3200" b="0" strike="noStrike" spc="-1" dirty="0" err="1">
                <a:solidFill>
                  <a:srgbClr val="0066CC"/>
                </a:solidFill>
                <a:latin typeface="Arial"/>
              </a:rPr>
              <a:t>Api</a:t>
            </a:r>
            <a:r>
              <a:rPr lang="en-US" sz="3200" b="0" strike="noStrike" spc="-1" dirty="0">
                <a:solidFill>
                  <a:srgbClr val="0066CC"/>
                </a:solidFill>
                <a:latin typeface="Arial"/>
              </a:rPr>
              <a:t>?</a:t>
            </a:r>
            <a:endParaRPr lang="en-US" sz="32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66CC"/>
                </a:solidFill>
                <a:latin typeface="Arial"/>
              </a:rPr>
              <a:t>Lebih </a:t>
            </a:r>
            <a:r>
              <a:rPr lang="en-US" sz="3200" b="0" strike="noStrike" spc="-1" dirty="0" err="1">
                <a:solidFill>
                  <a:srgbClr val="0066CC"/>
                </a:solidFill>
                <a:latin typeface="Arial"/>
              </a:rPr>
              <a:t>tepatnya</a:t>
            </a:r>
            <a:r>
              <a:rPr lang="en-US" sz="3200" b="0" strike="noStrike" spc="-1" dirty="0">
                <a:solidFill>
                  <a:srgbClr val="0066CC"/>
                </a:solidFill>
                <a:latin typeface="Arial"/>
              </a:rPr>
              <a:t>:</a:t>
            </a:r>
            <a:endParaRPr lang="en-US" sz="32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 dirty="0" err="1">
                <a:solidFill>
                  <a:srgbClr val="0066CC"/>
                </a:solidFill>
                <a:latin typeface="Arial"/>
              </a:rPr>
              <a:t>Sebuah</a:t>
            </a:r>
            <a:r>
              <a:rPr lang="en-US" sz="2800" b="0" strike="noStrike" spc="-1" dirty="0">
                <a:solidFill>
                  <a:srgbClr val="0066CC"/>
                </a:solidFill>
                <a:latin typeface="Arial"/>
              </a:rPr>
              <a:t> hardware/software yang </a:t>
            </a:r>
            <a:r>
              <a:rPr lang="en-US" sz="2800" b="0" strike="noStrike" spc="-1" dirty="0" err="1">
                <a:solidFill>
                  <a:srgbClr val="0066CC"/>
                </a:solidFill>
                <a:latin typeface="Arial"/>
              </a:rPr>
              <a:t>gunanya</a:t>
            </a:r>
            <a:r>
              <a:rPr lang="en-US" sz="2800" b="0" strike="noStrike" spc="-1" dirty="0">
                <a:solidFill>
                  <a:srgbClr val="0066CC"/>
                </a:solidFill>
                <a:latin typeface="Arial"/>
              </a:rPr>
              <a:t> buat </a:t>
            </a:r>
            <a:r>
              <a:rPr lang="en-US" sz="2800" b="0" strike="noStrike" spc="-1" dirty="0" err="1">
                <a:solidFill>
                  <a:srgbClr val="0066CC"/>
                </a:solidFill>
                <a:latin typeface="Arial"/>
              </a:rPr>
              <a:t>menyaring</a:t>
            </a:r>
            <a:r>
              <a:rPr lang="en-US" sz="2800" b="0" strike="noStrike" spc="-1" dirty="0">
                <a:solidFill>
                  <a:srgbClr val="0066CC"/>
                </a:solidFill>
                <a:latin typeface="Arial"/>
              </a:rPr>
              <a:t> </a:t>
            </a:r>
            <a:r>
              <a:rPr lang="en-US" sz="2800" b="0" strike="noStrike" spc="-1" dirty="0" err="1">
                <a:solidFill>
                  <a:srgbClr val="0066CC"/>
                </a:solidFill>
                <a:latin typeface="Arial"/>
              </a:rPr>
              <a:t>paket</a:t>
            </a:r>
            <a:r>
              <a:rPr lang="en-US" sz="2800" b="0" strike="noStrike" spc="-1" dirty="0">
                <a:solidFill>
                  <a:srgbClr val="0066CC"/>
                </a:solidFill>
                <a:latin typeface="Arial"/>
              </a:rPr>
              <a:t> data yang </a:t>
            </a:r>
            <a:r>
              <a:rPr lang="en-US" sz="2800" b="0" strike="noStrike" spc="-1" dirty="0" err="1">
                <a:solidFill>
                  <a:srgbClr val="0066CC"/>
                </a:solidFill>
                <a:latin typeface="Arial"/>
              </a:rPr>
              <a:t>masuk</a:t>
            </a:r>
            <a:r>
              <a:rPr lang="en-US" sz="2800" b="0" strike="noStrike" spc="-1" dirty="0">
                <a:solidFill>
                  <a:srgbClr val="0066CC"/>
                </a:solidFill>
                <a:latin typeface="Arial"/>
              </a:rPr>
              <a:t>/</a:t>
            </a:r>
            <a:r>
              <a:rPr lang="en-US" sz="2800" b="0" strike="noStrike" spc="-1" dirty="0" err="1">
                <a:solidFill>
                  <a:srgbClr val="0066CC"/>
                </a:solidFill>
                <a:latin typeface="Arial"/>
              </a:rPr>
              <a:t>keluar</a:t>
            </a:r>
            <a:r>
              <a:rPr lang="en-US" sz="2800" b="0" strike="noStrike" spc="-1" dirty="0">
                <a:solidFill>
                  <a:srgbClr val="0066CC"/>
                </a:solidFill>
                <a:latin typeface="Arial"/>
              </a:rPr>
              <a:t>.</a:t>
            </a:r>
            <a:endParaRPr lang="en-US" sz="28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 dirty="0">
                <a:solidFill>
                  <a:srgbClr val="0066CC"/>
                </a:solidFill>
                <a:latin typeface="Arial"/>
              </a:rPr>
              <a:t>Firewall </a:t>
            </a:r>
            <a:r>
              <a:rPr lang="en-US" sz="2800" b="0" strike="noStrike" spc="-1" dirty="0" err="1">
                <a:solidFill>
                  <a:srgbClr val="0066CC"/>
                </a:solidFill>
                <a:latin typeface="Arial"/>
              </a:rPr>
              <a:t>berisi</a:t>
            </a:r>
            <a:r>
              <a:rPr lang="en-US" sz="2800" b="0" strike="noStrike" spc="-1" dirty="0">
                <a:solidFill>
                  <a:srgbClr val="0066CC"/>
                </a:solidFill>
                <a:latin typeface="Arial"/>
              </a:rPr>
              <a:t> daftar </a:t>
            </a:r>
            <a:r>
              <a:rPr lang="en-US" sz="2800" b="0" strike="noStrike" spc="-1" dirty="0" err="1">
                <a:solidFill>
                  <a:srgbClr val="0066CC"/>
                </a:solidFill>
                <a:latin typeface="Arial"/>
              </a:rPr>
              <a:t>peraturan</a:t>
            </a:r>
            <a:r>
              <a:rPr lang="en-US" sz="2800" b="0" strike="noStrike" spc="-1" dirty="0">
                <a:solidFill>
                  <a:srgbClr val="0066CC"/>
                </a:solidFill>
                <a:latin typeface="Arial"/>
              </a:rPr>
              <a:t> “rules” </a:t>
            </a:r>
            <a:r>
              <a:rPr lang="en-US" sz="2800" b="0" strike="noStrike" spc="-1" dirty="0" err="1">
                <a:solidFill>
                  <a:srgbClr val="0066CC"/>
                </a:solidFill>
                <a:latin typeface="Arial"/>
              </a:rPr>
              <a:t>untuk</a:t>
            </a:r>
            <a:r>
              <a:rPr lang="en-US" sz="2800" b="0" strike="noStrike" spc="-1" dirty="0">
                <a:solidFill>
                  <a:srgbClr val="0066CC"/>
                </a:solidFill>
                <a:latin typeface="Arial"/>
              </a:rPr>
              <a:t> </a:t>
            </a:r>
            <a:r>
              <a:rPr lang="en-US" sz="2800" b="0" strike="noStrike" spc="-1" dirty="0" err="1">
                <a:solidFill>
                  <a:srgbClr val="0066CC"/>
                </a:solidFill>
                <a:latin typeface="Arial"/>
              </a:rPr>
              <a:t>memfilter</a:t>
            </a:r>
            <a:r>
              <a:rPr lang="en-US" sz="2800" b="0" strike="noStrike" spc="-1" dirty="0">
                <a:solidFill>
                  <a:srgbClr val="0066CC"/>
                </a:solidFill>
                <a:latin typeface="Arial"/>
              </a:rPr>
              <a:t> </a:t>
            </a:r>
            <a:r>
              <a:rPr lang="en-US" sz="2800" b="0" strike="noStrike" spc="-1" dirty="0" err="1">
                <a:solidFill>
                  <a:srgbClr val="0066CC"/>
                </a:solidFill>
                <a:latin typeface="Arial"/>
              </a:rPr>
              <a:t>paket</a:t>
            </a:r>
            <a:r>
              <a:rPr lang="en-US" sz="2800" b="0" strike="noStrike" spc="-1" dirty="0">
                <a:solidFill>
                  <a:srgbClr val="0066CC"/>
                </a:solidFill>
                <a:latin typeface="Arial"/>
              </a:rPr>
              <a:t> yang </a:t>
            </a:r>
            <a:r>
              <a:rPr lang="en-US" sz="2800" b="0" strike="noStrike" spc="-1" dirty="0" err="1">
                <a:solidFill>
                  <a:srgbClr val="0066CC"/>
                </a:solidFill>
                <a:latin typeface="Arial"/>
              </a:rPr>
              <a:t>masuk</a:t>
            </a:r>
            <a:r>
              <a:rPr lang="en-US" sz="2800" b="0" strike="noStrike" spc="-1" dirty="0">
                <a:solidFill>
                  <a:srgbClr val="0066CC"/>
                </a:solidFill>
                <a:latin typeface="Arial"/>
              </a:rPr>
              <a:t>/</a:t>
            </a:r>
            <a:r>
              <a:rPr lang="en-US" sz="2800" b="0" strike="noStrike" spc="-1" dirty="0" err="1">
                <a:solidFill>
                  <a:srgbClr val="0066CC"/>
                </a:solidFill>
                <a:latin typeface="Arial"/>
              </a:rPr>
              <a:t>keluar</a:t>
            </a:r>
            <a:endParaRPr lang="en-US" sz="28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 dirty="0">
                <a:solidFill>
                  <a:srgbClr val="0066CC"/>
                </a:solidFill>
                <a:latin typeface="Arial"/>
              </a:rPr>
              <a:t>Bisa </a:t>
            </a:r>
            <a:r>
              <a:rPr lang="en-US" sz="2800" b="0" strike="noStrike" spc="-1" dirty="0" err="1">
                <a:solidFill>
                  <a:srgbClr val="0066CC"/>
                </a:solidFill>
                <a:latin typeface="Arial"/>
              </a:rPr>
              <a:t>berbentuk</a:t>
            </a:r>
            <a:r>
              <a:rPr lang="en-US" sz="2800" b="0" strike="noStrike" spc="-1" dirty="0">
                <a:solidFill>
                  <a:srgbClr val="0066CC"/>
                </a:solidFill>
                <a:latin typeface="Arial"/>
              </a:rPr>
              <a:t> Hardware/Software</a:t>
            </a:r>
            <a:endParaRPr lang="en-US" sz="2800" b="0" strike="noStrike" spc="-1" dirty="0">
              <a:latin typeface="Arial"/>
            </a:endParaRPr>
          </a:p>
        </p:txBody>
      </p:sp>
      <p:pic>
        <p:nvPicPr>
          <p:cNvPr id="84" name="Picture 83"/>
          <p:cNvPicPr/>
          <p:nvPr/>
        </p:nvPicPr>
        <p:blipFill>
          <a:blip r:embed="rId2"/>
          <a:stretch/>
        </p:blipFill>
        <p:spPr>
          <a:xfrm>
            <a:off x="6949440" y="4992480"/>
            <a:ext cx="3017160" cy="2413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3D0BC-2D40-49EC-A2C8-02D598757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dirty="0"/>
              <a:t>Virus vs Malware</a:t>
            </a:r>
            <a:endParaRPr kumimoji="1" lang="ja-JP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3245AB-55CF-4A94-A68F-FD32B7F3DD4B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504000" y="619920"/>
            <a:ext cx="9071280" cy="5952523"/>
          </a:xfrm>
        </p:spPr>
        <p:txBody>
          <a:bodyPr/>
          <a:lstStyle/>
          <a:p>
            <a:pPr algn="just"/>
            <a:r>
              <a:rPr kumimoji="1"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Virus </a:t>
            </a:r>
            <a:r>
              <a:rPr kumimoji="1" lang="en-US" altLang="ja-JP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kumimoji="1"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kumimoji="1"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potongan</a:t>
            </a:r>
            <a:r>
              <a:rPr kumimoji="1"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kode</a:t>
            </a:r>
            <a:r>
              <a:rPr kumimoji="1"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dapat </a:t>
            </a:r>
            <a:r>
              <a:rPr kumimoji="1" lang="en-US" altLang="ja-JP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menduplikasikan</a:t>
            </a:r>
            <a:r>
              <a:rPr kumimoji="1"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diri</a:t>
            </a:r>
            <a:r>
              <a:rPr kumimoji="1"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dan dapat </a:t>
            </a:r>
            <a:r>
              <a:rPr kumimoji="1" lang="en-US" altLang="ja-JP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mengganggu</a:t>
            </a:r>
            <a:r>
              <a:rPr kumimoji="1"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kinerja</a:t>
            </a:r>
            <a:r>
              <a:rPr kumimoji="1"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 </a:t>
            </a:r>
            <a:r>
              <a:rPr kumimoji="1" lang="en-US" altLang="ja-JP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operasi</a:t>
            </a:r>
            <a:r>
              <a:rPr kumimoji="1"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kumimoji="1" lang="en-US" altLang="ja-JP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Malware </a:t>
            </a:r>
            <a:r>
              <a:rPr lang="en-US" altLang="ja-JP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 yang </a:t>
            </a:r>
            <a:r>
              <a:rPr lang="en-US" altLang="ja-JP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tujuannya</a:t>
            </a:r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mengganggu</a:t>
            </a:r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kinerja</a:t>
            </a:r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system, dan </a:t>
            </a:r>
            <a:r>
              <a:rPr lang="en-US" altLang="ja-JP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biasanya</a:t>
            </a:r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menyertakan</a:t>
            </a:r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virus di </a:t>
            </a:r>
            <a:r>
              <a:rPr lang="en-US" altLang="ja-JP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dalamnya</a:t>
            </a:r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ja-JP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Trojan, Worm, Adware, Spyware, </a:t>
            </a:r>
            <a:r>
              <a:rPr lang="en-US" altLang="ja-JP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bahkan</a:t>
            </a:r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Ransomware</a:t>
            </a:r>
          </a:p>
          <a:p>
            <a:pPr algn="just"/>
            <a:endParaRPr lang="en-US" altLang="ja-JP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kumimoji="1"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Virus </a:t>
            </a:r>
            <a:r>
              <a:rPr kumimoji="1" lang="en-US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kumimoji="1"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Malware, tapi Malware bukan Virus</a:t>
            </a:r>
            <a:endParaRPr kumimoji="1" lang="ja-JP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8649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ECB59-9F11-452F-AA48-193E5F0CB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dirty="0" err="1"/>
              <a:t>Ilustrasi</a:t>
            </a:r>
            <a:r>
              <a:rPr kumimoji="1" lang="en-US" altLang="ja-JP" dirty="0"/>
              <a:t> Virus</a:t>
            </a:r>
            <a:endParaRPr kumimoji="1" lang="ja-JP" alt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E43C6AD-440E-4FB0-A1CF-A5A89021E713}"/>
              </a:ext>
            </a:extLst>
          </p:cNvPr>
          <p:cNvGrpSpPr/>
          <p:nvPr/>
        </p:nvGrpSpPr>
        <p:grpSpPr>
          <a:xfrm>
            <a:off x="504000" y="1453243"/>
            <a:ext cx="6992089" cy="4547880"/>
            <a:chOff x="504000" y="1453243"/>
            <a:chExt cx="6992089" cy="454788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5098D2D-6390-49A5-B7F1-9F831CEB4B1F}"/>
                </a:ext>
              </a:extLst>
            </p:cNvPr>
            <p:cNvSpPr/>
            <p:nvPr/>
          </p:nvSpPr>
          <p:spPr>
            <a:xfrm>
              <a:off x="504000" y="2600142"/>
              <a:ext cx="1765671" cy="19104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600" dirty="0"/>
                <a:t>Normal</a:t>
              </a:r>
              <a:endParaRPr kumimoji="1" lang="ja-JP" altLang="en-US" sz="36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77B021B-FD21-4856-B0DC-BC9118FBC2B3}"/>
                </a:ext>
              </a:extLst>
            </p:cNvPr>
            <p:cNvSpPr/>
            <p:nvPr/>
          </p:nvSpPr>
          <p:spPr>
            <a:xfrm>
              <a:off x="5730418" y="4090679"/>
              <a:ext cx="1765671" cy="19104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/>
                <a:t>Normal</a:t>
              </a:r>
            </a:p>
            <a:p>
              <a:pPr algn="ctr"/>
              <a:r>
                <a:rPr lang="en-US" altLang="ja-JP" sz="3200" dirty="0"/>
                <a:t>Hidden</a:t>
              </a:r>
              <a:endParaRPr kumimoji="1" lang="ja-JP" altLang="en-US" sz="32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9EA849F-E7C9-4D05-9064-4B8E2E49ECBB}"/>
                </a:ext>
              </a:extLst>
            </p:cNvPr>
            <p:cNvSpPr/>
            <p:nvPr/>
          </p:nvSpPr>
          <p:spPr>
            <a:xfrm>
              <a:off x="3918937" y="4090680"/>
              <a:ext cx="1765671" cy="191044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/>
                <a:t>Duplicate</a:t>
              </a:r>
            </a:p>
            <a:p>
              <a:pPr algn="ctr"/>
              <a:r>
                <a:rPr lang="en-US" altLang="ja-JP" sz="2800" dirty="0"/>
                <a:t>Infected</a:t>
              </a:r>
              <a:endParaRPr kumimoji="1" lang="ja-JP" altLang="en-US" sz="2800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0A7F237-7F14-4D7F-8F73-D2BC301C9F64}"/>
                </a:ext>
              </a:extLst>
            </p:cNvPr>
            <p:cNvGrpSpPr/>
            <p:nvPr/>
          </p:nvGrpSpPr>
          <p:grpSpPr>
            <a:xfrm>
              <a:off x="5258175" y="1453243"/>
              <a:ext cx="1765671" cy="1910443"/>
              <a:chOff x="3873128" y="1665513"/>
              <a:chExt cx="1765671" cy="1910443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D9BA6CF-4F44-4669-B685-37F67CA9F87E}"/>
                  </a:ext>
                </a:extLst>
              </p:cNvPr>
              <p:cNvSpPr/>
              <p:nvPr/>
            </p:nvSpPr>
            <p:spPr>
              <a:xfrm>
                <a:off x="3873128" y="1665513"/>
                <a:ext cx="1765671" cy="19104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800" dirty="0"/>
                  <a:t>Infected</a:t>
                </a:r>
                <a:endParaRPr kumimoji="1" lang="ja-JP" altLang="en-US" sz="2800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EBE206D-B301-4068-B73D-B735300179AC}"/>
                  </a:ext>
                </a:extLst>
              </p:cNvPr>
              <p:cNvSpPr/>
              <p:nvPr/>
            </p:nvSpPr>
            <p:spPr>
              <a:xfrm>
                <a:off x="4776641" y="2812412"/>
                <a:ext cx="862158" cy="763544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36451FA-D35D-45FB-815B-6F0983B6E8E2}"/>
                </a:ext>
              </a:extLst>
            </p:cNvPr>
            <p:cNvCxnSpPr>
              <a:endCxn id="5" idx="1"/>
            </p:cNvCxnSpPr>
            <p:nvPr/>
          </p:nvCxnSpPr>
          <p:spPr>
            <a:xfrm flipV="1">
              <a:off x="2269671" y="2408465"/>
              <a:ext cx="2988504" cy="955221"/>
            </a:xfrm>
            <a:prstGeom prst="straightConnector1">
              <a:avLst/>
            </a:prstGeom>
            <a:ln w="508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34AAA47-C7C2-4BC4-A998-F172224E7C5A}"/>
                </a:ext>
              </a:extLst>
            </p:cNvPr>
            <p:cNvCxnSpPr>
              <a:cxnSpLocks/>
            </p:cNvCxnSpPr>
            <p:nvPr/>
          </p:nvCxnSpPr>
          <p:spPr>
            <a:xfrm>
              <a:off x="2269671" y="3363688"/>
              <a:ext cx="1603456" cy="1682214"/>
            </a:xfrm>
            <a:prstGeom prst="straightConnector1">
              <a:avLst/>
            </a:prstGeom>
            <a:ln w="508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120F251-99C2-446F-9DAF-ECB312879313}"/>
              </a:ext>
            </a:extLst>
          </p:cNvPr>
          <p:cNvSpPr txBox="1"/>
          <p:nvPr/>
        </p:nvSpPr>
        <p:spPr>
          <a:xfrm>
            <a:off x="7176087" y="2840466"/>
            <a:ext cx="24656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err="1"/>
              <a:t>Kasus</a:t>
            </a:r>
            <a:r>
              <a:rPr kumimoji="1" lang="en-US" altLang="ja-JP" sz="2800" dirty="0"/>
              <a:t> </a:t>
            </a:r>
            <a:r>
              <a:rPr kumimoji="1" lang="en-US" altLang="ja-JP" sz="2800" dirty="0" err="1"/>
              <a:t>Jenis</a:t>
            </a:r>
            <a:r>
              <a:rPr kumimoji="1" lang="en-US" altLang="ja-JP" sz="2800" dirty="0"/>
              <a:t> 1</a:t>
            </a:r>
            <a:endParaRPr kumimoji="1" lang="ja-JP" altLang="en-US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433824-919E-4B41-833A-A2EB5E981787}"/>
              </a:ext>
            </a:extLst>
          </p:cNvPr>
          <p:cNvSpPr txBox="1"/>
          <p:nvPr/>
        </p:nvSpPr>
        <p:spPr>
          <a:xfrm>
            <a:off x="7615011" y="5477902"/>
            <a:ext cx="24656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err="1"/>
              <a:t>Kasus</a:t>
            </a:r>
            <a:r>
              <a:rPr kumimoji="1" lang="en-US" altLang="ja-JP" sz="2800" dirty="0"/>
              <a:t> </a:t>
            </a:r>
            <a:r>
              <a:rPr kumimoji="1" lang="en-US" altLang="ja-JP" sz="2800" dirty="0" err="1"/>
              <a:t>Jenis</a:t>
            </a:r>
            <a:r>
              <a:rPr kumimoji="1" lang="en-US" altLang="ja-JP" sz="2800" dirty="0"/>
              <a:t> 2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104409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B1330-2D8D-4951-A8B7-31AEAB483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dirty="0" err="1"/>
              <a:t>Efek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dari</a:t>
            </a:r>
            <a:r>
              <a:rPr kumimoji="1" lang="en-US" altLang="ja-JP" dirty="0"/>
              <a:t> Virus</a:t>
            </a:r>
            <a:endParaRPr kumimoji="1" lang="ja-JP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89179-2B7E-4810-83B0-BF5936FA5765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504000" y="938519"/>
            <a:ext cx="9071280" cy="5609237"/>
          </a:xfrm>
        </p:spPr>
        <p:txBody>
          <a:bodyPr>
            <a:normAutofit/>
          </a:bodyPr>
          <a:lstStyle/>
          <a:p>
            <a:pPr marL="719138" indent="-719138">
              <a:buFont typeface="Arial" panose="020B0604020202020204" pitchFamily="34" charset="0"/>
              <a:buChar char="•"/>
            </a:pPr>
            <a:r>
              <a:rPr kumimoji="1" lang="en-US" altLang="ja-JP" sz="3600" dirty="0"/>
              <a:t>Icon </a:t>
            </a:r>
            <a:r>
              <a:rPr kumimoji="1" lang="en-US" altLang="ja-JP" sz="3600" dirty="0" err="1"/>
              <a:t>berubah</a:t>
            </a:r>
            <a:r>
              <a:rPr kumimoji="1" lang="en-US" altLang="ja-JP" sz="3600" dirty="0"/>
              <a:t> jadi </a:t>
            </a:r>
            <a:r>
              <a:rPr kumimoji="1" lang="en-US" altLang="ja-JP" sz="3600" dirty="0" err="1"/>
              <a:t>aneh</a:t>
            </a:r>
            <a:endParaRPr lang="en-US" altLang="ja-JP" sz="3600" dirty="0"/>
          </a:p>
          <a:p>
            <a:pPr marL="719138" indent="-719138">
              <a:buFont typeface="Arial" panose="020B0604020202020204" pitchFamily="34" charset="0"/>
              <a:buChar char="•"/>
            </a:pPr>
            <a:r>
              <a:rPr kumimoji="1" lang="en-US" altLang="ja-JP" sz="3600" dirty="0"/>
              <a:t>File </a:t>
            </a:r>
            <a:r>
              <a:rPr kumimoji="1" lang="en-US" altLang="ja-JP" sz="3600" dirty="0" err="1"/>
              <a:t>dokumen</a:t>
            </a:r>
            <a:r>
              <a:rPr kumimoji="1" lang="en-US" altLang="ja-JP" sz="3600" dirty="0"/>
              <a:t> </a:t>
            </a:r>
            <a:r>
              <a:rPr kumimoji="1" lang="en-US" altLang="ja-JP" sz="3600" dirty="0" err="1"/>
              <a:t>menjadi</a:t>
            </a:r>
            <a:r>
              <a:rPr kumimoji="1" lang="en-US" altLang="ja-JP" sz="3600" dirty="0"/>
              <a:t> exe </a:t>
            </a:r>
            <a:r>
              <a:rPr kumimoji="1" lang="en-US" altLang="ja-JP" sz="3600" dirty="0" err="1"/>
              <a:t>bahkan</a:t>
            </a:r>
            <a:r>
              <a:rPr kumimoji="1" lang="en-US" altLang="ja-JP" sz="3600" dirty="0"/>
              <a:t> </a:t>
            </a:r>
            <a:r>
              <a:rPr kumimoji="1" lang="en-US" altLang="ja-JP" sz="3600" dirty="0" err="1"/>
              <a:t>scr</a:t>
            </a:r>
            <a:r>
              <a:rPr kumimoji="1" lang="en-US" altLang="ja-JP" sz="3600" dirty="0"/>
              <a:t> (file screensaver)</a:t>
            </a:r>
          </a:p>
          <a:p>
            <a:pPr marL="719138" indent="-719138">
              <a:buFont typeface="Arial" panose="020B0604020202020204" pitchFamily="34" charset="0"/>
              <a:buChar char="•"/>
            </a:pPr>
            <a:r>
              <a:rPr lang="en-US" altLang="ja-JP" sz="3600" dirty="0" err="1"/>
              <a:t>Komputer</a:t>
            </a:r>
            <a:r>
              <a:rPr lang="en-US" altLang="ja-JP" sz="3600" dirty="0"/>
              <a:t> </a:t>
            </a:r>
            <a:r>
              <a:rPr lang="en-US" altLang="ja-JP" sz="3600" dirty="0" err="1"/>
              <a:t>terasa</a:t>
            </a:r>
            <a:r>
              <a:rPr lang="en-US" altLang="ja-JP" sz="3600" dirty="0"/>
              <a:t> </a:t>
            </a:r>
            <a:r>
              <a:rPr lang="en-US" altLang="ja-JP" sz="3600" dirty="0" err="1"/>
              <a:t>lambat</a:t>
            </a:r>
            <a:endParaRPr lang="en-US" altLang="ja-JP" sz="3600" dirty="0"/>
          </a:p>
          <a:p>
            <a:pPr marL="719138" indent="-719138">
              <a:buFont typeface="Arial" panose="020B0604020202020204" pitchFamily="34" charset="0"/>
              <a:buChar char="•"/>
            </a:pPr>
            <a:r>
              <a:rPr kumimoji="1" lang="en-US" altLang="ja-JP" sz="3600" dirty="0" err="1"/>
              <a:t>Ukuran</a:t>
            </a:r>
            <a:r>
              <a:rPr kumimoji="1" lang="en-US" altLang="ja-JP" sz="3600" dirty="0"/>
              <a:t> file </a:t>
            </a:r>
            <a:r>
              <a:rPr kumimoji="1" lang="en-US" altLang="ja-JP" sz="3600" dirty="0" err="1"/>
              <a:t>berubah</a:t>
            </a:r>
            <a:r>
              <a:rPr kumimoji="1" lang="en-US" altLang="ja-JP" sz="3600" dirty="0"/>
              <a:t> </a:t>
            </a:r>
            <a:r>
              <a:rPr kumimoji="1" lang="en-US" altLang="ja-JP" sz="3600" dirty="0" err="1"/>
              <a:t>drastis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7705262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B5797-66EB-46A9-BE3E-1DBADAC47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dirty="0" err="1"/>
              <a:t>Contoh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Efek</a:t>
            </a:r>
            <a:r>
              <a:rPr kumimoji="1" lang="en-US" altLang="ja-JP" dirty="0"/>
              <a:t> Virus</a:t>
            </a:r>
            <a:endParaRPr kumimoji="1" lang="ja-JP" altLang="en-US" dirty="0"/>
          </a:p>
        </p:txBody>
      </p:sp>
      <p:pic>
        <p:nvPicPr>
          <p:cNvPr id="3074" name="Picture 2" descr="https://trojan-killer.com/wp-content/uploads/2016/08/Steam.exe-compare.png">
            <a:extLst>
              <a:ext uri="{FF2B5EF4-FFF2-40B4-BE49-F238E27FC236}">
                <a16:creationId xmlns:a16="http://schemas.microsoft.com/office/drawing/2014/main" id="{D3F13B57-E74F-4AB2-8FD7-0E4161C20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14139"/>
            <a:ext cx="10080625" cy="654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81163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26C6-B09A-4044-9223-1B8CD4FA6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dirty="0"/>
              <a:t>Indonesia Juga </a:t>
            </a:r>
            <a:r>
              <a:rPr kumimoji="1" lang="en-US" altLang="ja-JP" dirty="0" err="1"/>
              <a:t>Petani</a:t>
            </a:r>
            <a:r>
              <a:rPr kumimoji="1" lang="en-US" altLang="ja-JP" dirty="0"/>
              <a:t> Virus</a:t>
            </a:r>
            <a:endParaRPr kumimoji="1" lang="ja-JP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7D5DD-7296-4B76-AB4E-CB248545432F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504000" y="1240970"/>
            <a:ext cx="9071280" cy="5339443"/>
          </a:xfrm>
        </p:spPr>
        <p:txBody>
          <a:bodyPr>
            <a:noAutofit/>
          </a:bodyPr>
          <a:lstStyle/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Virus </a:t>
            </a:r>
            <a:r>
              <a:rPr lang="en-US" altLang="ja-JP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RontokBro</a:t>
            </a:r>
            <a:r>
              <a:rPr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altLang="ja-JP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Brontok</a:t>
            </a:r>
            <a:endParaRPr lang="en-US" altLang="ja-JP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Virus </a:t>
            </a:r>
            <a:r>
              <a:rPr kumimoji="1" lang="en-US" altLang="ja-JP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Rapi</a:t>
            </a:r>
            <a:endParaRPr kumimoji="1" lang="en-US" altLang="ja-JP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Virus </a:t>
            </a:r>
            <a:r>
              <a:rPr lang="en-US" altLang="ja-JP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Riyani_Jangkaru</a:t>
            </a:r>
            <a:endParaRPr lang="en-US" altLang="ja-JP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Virus </a:t>
            </a:r>
            <a:r>
              <a:rPr kumimoji="1" lang="en-US" altLang="ja-JP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Pendekar</a:t>
            </a:r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“blank”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Virus </a:t>
            </a:r>
            <a:r>
              <a:rPr lang="en-US" altLang="ja-JP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Aksika</a:t>
            </a:r>
            <a:endParaRPr lang="en-US" altLang="ja-JP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Virus Blue </a:t>
            </a:r>
            <a:r>
              <a:rPr kumimoji="1" lang="en-US" altLang="ja-JP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Fantassy</a:t>
            </a:r>
            <a:endParaRPr kumimoji="1" lang="en-US" altLang="ja-JP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Virus </a:t>
            </a:r>
            <a:r>
              <a:rPr lang="en-US" altLang="ja-JP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Ramnit</a:t>
            </a:r>
            <a:r>
              <a:rPr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altLang="ja-JP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Sality</a:t>
            </a:r>
            <a:r>
              <a:rPr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paling </a:t>
            </a:r>
            <a:r>
              <a:rPr lang="en-US" altLang="ja-JP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terkenal</a:t>
            </a:r>
            <a:r>
              <a:rPr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altLang="ja-JP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menginfeksi</a:t>
            </a:r>
            <a:endParaRPr kumimoji="1" lang="ja-JP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6086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1AC85-FA87-4DEE-A7B9-B3767DC27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dirty="0" err="1"/>
              <a:t>Jenis</a:t>
            </a:r>
            <a:r>
              <a:rPr lang="en-US" altLang="ja-JP" dirty="0" err="1"/>
              <a:t>-Jenis</a:t>
            </a:r>
            <a:r>
              <a:rPr lang="en-US" altLang="ja-JP" dirty="0"/>
              <a:t> </a:t>
            </a:r>
            <a:r>
              <a:rPr kumimoji="1" lang="en-US" altLang="ja-JP" dirty="0"/>
              <a:t>Malware</a:t>
            </a:r>
            <a:endParaRPr kumimoji="1" lang="ja-JP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6F1A4F-EDDB-4BF2-B175-505777D86003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504000" y="1126671"/>
            <a:ext cx="9071280" cy="5421086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ja-JP" sz="2800" b="1" dirty="0"/>
              <a:t>Virus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sz="2800" b="1" dirty="0"/>
              <a:t>Adware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kumimoji="1" lang="en-US" altLang="ja-JP" sz="2800" dirty="0"/>
              <a:t>Program yang </a:t>
            </a:r>
            <a:r>
              <a:rPr kumimoji="1" lang="en-US" altLang="ja-JP" sz="2800" dirty="0" err="1"/>
              <a:t>disisipi</a:t>
            </a:r>
            <a:r>
              <a:rPr kumimoji="1" lang="en-US" altLang="ja-JP" sz="2800" dirty="0"/>
              <a:t> </a:t>
            </a:r>
            <a:r>
              <a:rPr kumimoji="1" lang="en-US" altLang="ja-JP" sz="2800" dirty="0" err="1"/>
              <a:t>iklan</a:t>
            </a:r>
            <a:r>
              <a:rPr kumimoji="1" lang="en-US" altLang="ja-JP" sz="2800" dirty="0"/>
              <a:t> demi </a:t>
            </a:r>
            <a:r>
              <a:rPr kumimoji="1" lang="en-US" altLang="ja-JP" sz="2800" dirty="0" err="1"/>
              <a:t>uang</a:t>
            </a:r>
            <a:r>
              <a:rPr kumimoji="1" lang="en-US" altLang="ja-JP" sz="2800" dirty="0"/>
              <a:t> </a:t>
            </a:r>
            <a:r>
              <a:rPr kumimoji="1" lang="en-US" altLang="ja-JP" sz="2800" dirty="0" err="1"/>
              <a:t>tambahan</a:t>
            </a:r>
            <a:r>
              <a:rPr kumimoji="1" lang="en-US" altLang="ja-JP" sz="2800" dirty="0"/>
              <a:t> developer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sz="2800" b="1" dirty="0"/>
              <a:t>Spyware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kumimoji="1" lang="en-US" altLang="ja-JP" sz="2800" dirty="0"/>
              <a:t>Program yang </a:t>
            </a:r>
            <a:r>
              <a:rPr kumimoji="1" lang="en-US" altLang="ja-JP" sz="2800" dirty="0" err="1"/>
              <a:t>tersembunyi</a:t>
            </a:r>
            <a:r>
              <a:rPr kumimoji="1" lang="en-US" altLang="ja-JP" sz="2800" dirty="0"/>
              <a:t> </a:t>
            </a:r>
            <a:r>
              <a:rPr kumimoji="1" lang="en-US" altLang="ja-JP" sz="2800" dirty="0" err="1"/>
              <a:t>digunakan</a:t>
            </a:r>
            <a:r>
              <a:rPr kumimoji="1" lang="en-US" altLang="ja-JP" sz="2800" dirty="0"/>
              <a:t> </a:t>
            </a:r>
            <a:r>
              <a:rPr kumimoji="1" lang="en-US" altLang="ja-JP" sz="2800" dirty="0" err="1"/>
              <a:t>untuk</a:t>
            </a:r>
            <a:r>
              <a:rPr kumimoji="1" lang="en-US" altLang="ja-JP" sz="2800" dirty="0"/>
              <a:t> </a:t>
            </a:r>
            <a:r>
              <a:rPr kumimoji="1" lang="en-US" altLang="ja-JP" sz="2800" dirty="0" err="1"/>
              <a:t>merekam</a:t>
            </a:r>
            <a:r>
              <a:rPr kumimoji="1" lang="en-US" altLang="ja-JP" sz="2800" dirty="0"/>
              <a:t> </a:t>
            </a:r>
            <a:r>
              <a:rPr kumimoji="1" lang="en-US" altLang="ja-JP" sz="2800" dirty="0" err="1"/>
              <a:t>aktivitas</a:t>
            </a:r>
            <a:r>
              <a:rPr kumimoji="1" lang="en-US" altLang="ja-JP" sz="2800" dirty="0"/>
              <a:t> user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sz="2800" b="1" dirty="0"/>
              <a:t>Worm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kumimoji="1" lang="en-US" altLang="ja-JP" sz="2800" dirty="0"/>
              <a:t>Program yang bisa </a:t>
            </a:r>
            <a:r>
              <a:rPr kumimoji="1" lang="en-US" altLang="ja-JP" sz="2800" dirty="0" err="1"/>
              <a:t>menduplikasikan</a:t>
            </a:r>
            <a:r>
              <a:rPr kumimoji="1" lang="en-US" altLang="ja-JP" sz="2800" dirty="0"/>
              <a:t> </a:t>
            </a:r>
            <a:r>
              <a:rPr kumimoji="1" lang="en-US" altLang="ja-JP" sz="2800" dirty="0" err="1"/>
              <a:t>diri</a:t>
            </a:r>
            <a:r>
              <a:rPr kumimoji="1" lang="en-US" altLang="ja-JP" sz="2800" dirty="0"/>
              <a:t> dan </a:t>
            </a:r>
            <a:r>
              <a:rPr kumimoji="1" lang="en-US" altLang="ja-JP" sz="2800" dirty="0" err="1"/>
              <a:t>menghancurkan</a:t>
            </a:r>
            <a:r>
              <a:rPr kumimoji="1" lang="en-US" altLang="ja-JP" sz="2800" dirty="0"/>
              <a:t> system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sz="2800" b="1" dirty="0"/>
              <a:t>Trojan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kumimoji="1" lang="en-US" altLang="ja-JP" sz="2800" dirty="0"/>
              <a:t>Program yang </a:t>
            </a:r>
            <a:r>
              <a:rPr kumimoji="1" lang="en-US" altLang="ja-JP" sz="2800" dirty="0" err="1"/>
              <a:t>menyamar</a:t>
            </a:r>
            <a:r>
              <a:rPr kumimoji="1" lang="en-US" altLang="ja-JP" sz="2800" dirty="0"/>
              <a:t> </a:t>
            </a:r>
            <a:r>
              <a:rPr kumimoji="1" lang="en-US" altLang="ja-JP" sz="2800" dirty="0" err="1"/>
              <a:t>seolah</a:t>
            </a:r>
            <a:r>
              <a:rPr kumimoji="1" lang="en-US" altLang="ja-JP" sz="2800" dirty="0"/>
              <a:t> </a:t>
            </a:r>
            <a:r>
              <a:rPr kumimoji="1" lang="en-US" altLang="ja-JP" sz="2800" dirty="0" err="1"/>
              <a:t>aman</a:t>
            </a:r>
            <a:r>
              <a:rPr kumimoji="1" lang="en-US" altLang="ja-JP" sz="2800" dirty="0"/>
              <a:t> </a:t>
            </a:r>
            <a:r>
              <a:rPr kumimoji="1" lang="en-US" altLang="ja-JP" sz="2800" dirty="0" err="1"/>
              <a:t>digunakan</a:t>
            </a:r>
            <a:endParaRPr lang="en-US" altLang="ja-JP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ja-JP" sz="2800" b="1" dirty="0"/>
              <a:t>Ransomware</a:t>
            </a:r>
          </a:p>
        </p:txBody>
      </p:sp>
    </p:spTree>
    <p:extLst>
      <p:ext uri="{BB962C8B-B14F-4D97-AF65-F5344CB8AC3E}">
        <p14:creationId xmlns:p14="http://schemas.microsoft.com/office/powerpoint/2010/main" val="36816361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33AA8-08B9-430C-926D-9E98378F0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dirty="0"/>
              <a:t>Ransomware</a:t>
            </a:r>
            <a:endParaRPr kumimoji="1" lang="ja-JP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2AB21-60FF-4B0E-82C8-C050AE3081CC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504000" y="1195461"/>
            <a:ext cx="9071280" cy="5168751"/>
          </a:xfrm>
        </p:spPr>
        <p:txBody>
          <a:bodyPr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kumimoji="1" lang="en-US" altLang="ja-JP" sz="3200" dirty="0" err="1"/>
              <a:t>Sebuah</a:t>
            </a:r>
            <a:r>
              <a:rPr kumimoji="1" lang="en-US" altLang="ja-JP" sz="3200" dirty="0"/>
              <a:t> program yang </a:t>
            </a:r>
            <a:r>
              <a:rPr kumimoji="1" lang="en-US" altLang="ja-JP" sz="3200" dirty="0" err="1"/>
              <a:t>memblokir</a:t>
            </a:r>
            <a:r>
              <a:rPr kumimoji="1" lang="en-US" altLang="ja-JP" sz="3200" dirty="0"/>
              <a:t> </a:t>
            </a:r>
            <a:r>
              <a:rPr kumimoji="1" lang="en-US" altLang="ja-JP" sz="3200" dirty="0" err="1"/>
              <a:t>akses</a:t>
            </a:r>
            <a:r>
              <a:rPr kumimoji="1" lang="en-US" altLang="ja-JP" sz="3200" dirty="0"/>
              <a:t> user, </a:t>
            </a:r>
            <a:r>
              <a:rPr kumimoji="1" lang="en-US" altLang="ja-JP" sz="3200" dirty="0" err="1"/>
              <a:t>blokiran</a:t>
            </a:r>
            <a:r>
              <a:rPr kumimoji="1" lang="en-US" altLang="ja-JP" sz="3200" dirty="0"/>
              <a:t> </a:t>
            </a:r>
            <a:r>
              <a:rPr kumimoji="1" lang="en-US" altLang="ja-JP" sz="3200" dirty="0" err="1"/>
              <a:t>akan</a:t>
            </a:r>
            <a:r>
              <a:rPr kumimoji="1" lang="en-US" altLang="ja-JP" sz="3200" dirty="0"/>
              <a:t> </a:t>
            </a:r>
            <a:r>
              <a:rPr kumimoji="1" lang="en-US" altLang="ja-JP" sz="3200" dirty="0" err="1"/>
              <a:t>dibuka</a:t>
            </a:r>
            <a:r>
              <a:rPr kumimoji="1" lang="en-US" altLang="ja-JP" sz="3200" dirty="0"/>
              <a:t> </a:t>
            </a:r>
            <a:r>
              <a:rPr kumimoji="1" lang="en-US" altLang="ja-JP" sz="3200" dirty="0" err="1"/>
              <a:t>setelah</a:t>
            </a:r>
            <a:r>
              <a:rPr kumimoji="1" lang="en-US" altLang="ja-JP" sz="3200" dirty="0"/>
              <a:t> user </a:t>
            </a:r>
            <a:r>
              <a:rPr kumimoji="1" lang="en-US" altLang="ja-JP" sz="3200" dirty="0" err="1"/>
              <a:t>membayar</a:t>
            </a:r>
            <a:r>
              <a:rPr kumimoji="1" lang="en-US" altLang="ja-JP" sz="3200" dirty="0"/>
              <a:t> </a:t>
            </a:r>
            <a:r>
              <a:rPr kumimoji="1" lang="en-US" altLang="ja-JP" sz="3200" dirty="0" err="1"/>
              <a:t>sejumlah</a:t>
            </a:r>
            <a:r>
              <a:rPr kumimoji="1" lang="en-US" altLang="ja-JP" sz="3200" dirty="0"/>
              <a:t> </a:t>
            </a:r>
            <a:r>
              <a:rPr kumimoji="1" lang="en-US" altLang="ja-JP" sz="3200" dirty="0" err="1"/>
              <a:t>uang</a:t>
            </a:r>
            <a:r>
              <a:rPr kumimoji="1" lang="en-US" altLang="ja-JP" sz="3200" dirty="0"/>
              <a:t> ke </a:t>
            </a:r>
            <a:r>
              <a:rPr kumimoji="1" lang="en-US" altLang="ja-JP" sz="3200" dirty="0" err="1"/>
              <a:t>pemilik</a:t>
            </a:r>
            <a:r>
              <a:rPr kumimoji="1" lang="en-US" altLang="ja-JP" sz="3200" dirty="0"/>
              <a:t> ransomware itu.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kumimoji="1" lang="en-US" altLang="ja-JP" sz="3200" dirty="0"/>
              <a:t>Ransomware </a:t>
            </a:r>
            <a:r>
              <a:rPr kumimoji="1" lang="en-US" altLang="ja-JP" sz="3200" dirty="0" err="1"/>
              <a:t>ada</a:t>
            </a:r>
            <a:r>
              <a:rPr kumimoji="1" lang="en-US" altLang="ja-JP" sz="3200" dirty="0"/>
              <a:t> yang </a:t>
            </a:r>
            <a:r>
              <a:rPr kumimoji="1" lang="en-US" altLang="ja-JP" sz="3200" dirty="0" err="1"/>
              <a:t>lunak</a:t>
            </a:r>
            <a:r>
              <a:rPr lang="en-US" altLang="ja-JP" sz="3200" dirty="0"/>
              <a:t>, dan </a:t>
            </a:r>
            <a:r>
              <a:rPr lang="en-US" altLang="ja-JP" sz="3200" dirty="0" err="1"/>
              <a:t>ada</a:t>
            </a:r>
            <a:r>
              <a:rPr lang="en-US" altLang="ja-JP" sz="3200" dirty="0"/>
              <a:t> yang </a:t>
            </a:r>
            <a:r>
              <a:rPr lang="en-US" altLang="ja-JP" sz="3200" dirty="0" err="1"/>
              <a:t>agresif</a:t>
            </a:r>
            <a:r>
              <a:rPr lang="en-US" altLang="ja-JP" sz="32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kumimoji="1" lang="en-US" altLang="ja-JP" sz="3200" dirty="0"/>
              <a:t>Ransomware </a:t>
            </a:r>
            <a:r>
              <a:rPr kumimoji="1" lang="en-US" altLang="ja-JP" sz="3200" dirty="0" err="1"/>
              <a:t>luna</a:t>
            </a:r>
            <a:r>
              <a:rPr lang="en-US" altLang="ja-JP" sz="3200" dirty="0" err="1"/>
              <a:t>k</a:t>
            </a:r>
            <a:r>
              <a:rPr lang="en-US" altLang="ja-JP" sz="3200" dirty="0"/>
              <a:t> </a:t>
            </a:r>
            <a:r>
              <a:rPr lang="en-US" altLang="ja-JP" sz="3200" dirty="0" err="1"/>
              <a:t>berbentuk</a:t>
            </a:r>
            <a:r>
              <a:rPr lang="en-US" altLang="ja-JP" sz="3200" dirty="0"/>
              <a:t> software antivirus/</a:t>
            </a:r>
            <a:r>
              <a:rPr lang="en-US" altLang="ja-JP" sz="3200" dirty="0" err="1"/>
              <a:t>optimasi</a:t>
            </a:r>
            <a:r>
              <a:rPr lang="en-US" altLang="ja-JP" sz="3200" dirty="0"/>
              <a:t>/cleaner disk, </a:t>
            </a:r>
            <a:r>
              <a:rPr lang="en-US" altLang="ja-JP" sz="3200" dirty="0" err="1"/>
              <a:t>dia</a:t>
            </a:r>
            <a:r>
              <a:rPr lang="en-US" altLang="ja-JP" sz="3200" dirty="0"/>
              <a:t> </a:t>
            </a:r>
            <a:r>
              <a:rPr lang="en-US" altLang="ja-JP" sz="3200" dirty="0" err="1"/>
              <a:t>akan</a:t>
            </a:r>
            <a:r>
              <a:rPr lang="en-US" altLang="ja-JP" sz="3200" dirty="0"/>
              <a:t> </a:t>
            </a:r>
            <a:r>
              <a:rPr lang="en-US" altLang="ja-JP" sz="3200" dirty="0" err="1"/>
              <a:t>meminta</a:t>
            </a:r>
            <a:r>
              <a:rPr lang="en-US" altLang="ja-JP" sz="3200" dirty="0"/>
              <a:t> user </a:t>
            </a:r>
            <a:r>
              <a:rPr lang="en-US" altLang="ja-JP" sz="3200" dirty="0" err="1"/>
              <a:t>untuk</a:t>
            </a:r>
            <a:r>
              <a:rPr lang="en-US" altLang="ja-JP" sz="3200" dirty="0"/>
              <a:t> </a:t>
            </a:r>
            <a:r>
              <a:rPr lang="en-US" altLang="ja-JP" sz="3200" dirty="0" err="1"/>
              <a:t>membeli</a:t>
            </a:r>
            <a:r>
              <a:rPr lang="en-US" altLang="ja-JP" sz="3200" dirty="0"/>
              <a:t> </a:t>
            </a:r>
            <a:r>
              <a:rPr lang="en-US" altLang="ja-JP" sz="3200" dirty="0" err="1"/>
              <a:t>lisensinya</a:t>
            </a:r>
            <a:r>
              <a:rPr lang="en-US" altLang="ja-JP" sz="3200" dirty="0"/>
              <a:t> </a:t>
            </a:r>
            <a:r>
              <a:rPr lang="en-US" altLang="ja-JP" sz="3200" dirty="0" err="1"/>
              <a:t>secara</a:t>
            </a:r>
            <a:r>
              <a:rPr lang="en-US" altLang="ja-JP" sz="3200" dirty="0"/>
              <a:t> </a:t>
            </a:r>
            <a:r>
              <a:rPr lang="en-US" altLang="ja-JP" sz="3200" dirty="0" err="1"/>
              <a:t>penuh</a:t>
            </a:r>
            <a:r>
              <a:rPr lang="en-US" altLang="ja-JP" sz="3200" dirty="0"/>
              <a:t>,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kumimoji="1" lang="en-US" altLang="ja-JP" sz="3200" dirty="0"/>
              <a:t>Ransomware </a:t>
            </a:r>
            <a:r>
              <a:rPr kumimoji="1" lang="en-US" altLang="ja-JP" sz="3200" dirty="0" err="1"/>
              <a:t>agresif</a:t>
            </a:r>
            <a:r>
              <a:rPr kumimoji="1" lang="en-US" altLang="ja-JP" sz="3200" dirty="0"/>
              <a:t> </a:t>
            </a:r>
            <a:r>
              <a:rPr kumimoji="1" lang="en-US" altLang="ja-JP" sz="3200" dirty="0" err="1"/>
              <a:t>secara</a:t>
            </a:r>
            <a:r>
              <a:rPr kumimoji="1" lang="en-US" altLang="ja-JP" sz="3200" dirty="0"/>
              <a:t> </a:t>
            </a:r>
            <a:r>
              <a:rPr kumimoji="1" lang="en-US" altLang="ja-JP" sz="3200" dirty="0" err="1"/>
              <a:t>paksa</a:t>
            </a:r>
            <a:r>
              <a:rPr kumimoji="1" lang="en-US" altLang="ja-JP" sz="3200" dirty="0"/>
              <a:t> </a:t>
            </a:r>
            <a:r>
              <a:rPr kumimoji="1" lang="en-US" altLang="ja-JP" sz="3200" dirty="0" err="1"/>
              <a:t>menutup</a:t>
            </a:r>
            <a:r>
              <a:rPr kumimoji="1" lang="en-US" altLang="ja-JP" sz="3200" dirty="0"/>
              <a:t> </a:t>
            </a:r>
            <a:r>
              <a:rPr kumimoji="1" lang="en-US" altLang="ja-JP" sz="3200" dirty="0" err="1"/>
              <a:t>akses</a:t>
            </a:r>
            <a:r>
              <a:rPr kumimoji="1" lang="en-US" altLang="ja-JP" sz="3200" dirty="0"/>
              <a:t> ke file/program dan </a:t>
            </a:r>
            <a:r>
              <a:rPr kumimoji="1" lang="en-US" altLang="ja-JP" sz="3200" dirty="0" err="1"/>
              <a:t>memberi</a:t>
            </a:r>
            <a:r>
              <a:rPr kumimoji="1" lang="en-US" altLang="ja-JP" sz="3200" dirty="0"/>
              <a:t> </a:t>
            </a:r>
            <a:r>
              <a:rPr kumimoji="1" lang="en-US" altLang="ja-JP" sz="3200" dirty="0" err="1"/>
              <a:t>peringatan</a:t>
            </a:r>
            <a:r>
              <a:rPr kumimoji="1" lang="en-US" altLang="ja-JP" sz="3200" dirty="0"/>
              <a:t> </a:t>
            </a:r>
            <a:r>
              <a:rPr kumimoji="1" lang="en-US" altLang="ja-JP" sz="3200" dirty="0" err="1"/>
              <a:t>untuk</a:t>
            </a:r>
            <a:r>
              <a:rPr kumimoji="1" lang="en-US" altLang="ja-JP" sz="3200" dirty="0"/>
              <a:t> </a:t>
            </a:r>
            <a:r>
              <a:rPr kumimoji="1" lang="en-US" altLang="ja-JP" sz="3200" dirty="0" err="1"/>
              <a:t>membayar</a:t>
            </a:r>
            <a:r>
              <a:rPr kumimoji="1" lang="en-US" altLang="ja-JP" sz="3200" dirty="0"/>
              <a:t>.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651490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F707B-A867-4C99-99BF-71CCC1A22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dirty="0"/>
              <a:t>Ransomware </a:t>
            </a:r>
            <a:r>
              <a:rPr kumimoji="1" lang="en-US" altLang="ja-JP" dirty="0" err="1"/>
              <a:t>Agresif</a:t>
            </a:r>
            <a:endParaRPr kumimoji="1" lang="ja-JP" altLang="en-US" dirty="0"/>
          </a:p>
        </p:txBody>
      </p:sp>
      <p:pic>
        <p:nvPicPr>
          <p:cNvPr id="2050" name="Picture 2" descr="https://i.kinja-img.com/gawker-media/image/upload/s--mLMZ86wS--/c_scale,fl_progressive,q_80,w_800/u5ecpcfiltnjxnfa0k7g.jpg">
            <a:extLst>
              <a:ext uri="{FF2B5EF4-FFF2-40B4-BE49-F238E27FC236}">
                <a16:creationId xmlns:a16="http://schemas.microsoft.com/office/drawing/2014/main" id="{2EFA17A5-449C-40D7-BADF-A8105BED1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532"/>
            <a:ext cx="10084493" cy="5886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72904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E56A1-67F2-4408-A42E-E47F6C467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114300"/>
            <a:ext cx="9071280" cy="824220"/>
          </a:xfrm>
        </p:spPr>
        <p:txBody>
          <a:bodyPr/>
          <a:lstStyle/>
          <a:p>
            <a:pPr algn="ctr"/>
            <a:r>
              <a:rPr kumimoji="1" lang="en-US" altLang="ja-JP" dirty="0"/>
              <a:t>Software-software AV &amp; AM</a:t>
            </a:r>
            <a:endParaRPr kumimoji="1" lang="ja-JP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CA05D-6702-4B8B-ADD6-BE46B950AE31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504000" y="938520"/>
            <a:ext cx="9071280" cy="5609236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ja-JP" sz="4000" dirty="0"/>
              <a:t>Comodo Internet Security (AV&amp;AM)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sz="4000" dirty="0"/>
              <a:t>Avast (AV)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ja-JP" sz="4000" dirty="0"/>
              <a:t>AVG (AV)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sz="4000" dirty="0" err="1"/>
              <a:t>MalwareBytes</a:t>
            </a:r>
            <a:r>
              <a:rPr lang="en-US" altLang="ja-JP" sz="4000" dirty="0"/>
              <a:t> (AM)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ja-JP" sz="4000" dirty="0"/>
              <a:t>Anti </a:t>
            </a:r>
            <a:r>
              <a:rPr kumimoji="1" lang="en-US" altLang="ja-JP" sz="4000" dirty="0" err="1"/>
              <a:t>AdAware</a:t>
            </a:r>
            <a:r>
              <a:rPr kumimoji="1" lang="en-US" altLang="ja-JP" sz="4000" dirty="0"/>
              <a:t> (AM)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sz="4000" dirty="0"/>
              <a:t>Windows Defender (AV&amp;AM)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4826203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032E0-F041-4B6B-9158-D1F5D07CC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Demi </a:t>
            </a:r>
            <a:r>
              <a:rPr lang="en-US" altLang="ja-JP" dirty="0" err="1"/>
              <a:t>Keamanan</a:t>
            </a:r>
            <a:r>
              <a:rPr lang="en-US" altLang="ja-JP" dirty="0"/>
              <a:t> Data </a:t>
            </a:r>
            <a:r>
              <a:rPr lang="en-US" altLang="ja-JP" dirty="0" err="1"/>
              <a:t>Selalu</a:t>
            </a:r>
            <a:r>
              <a:rPr lang="en-US" altLang="ja-JP" dirty="0"/>
              <a:t>:</a:t>
            </a:r>
            <a:endParaRPr kumimoji="1" lang="ja-JP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85D19-7E4E-43A9-9925-8018E35BE9C1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504000" y="1052820"/>
            <a:ext cx="9071280" cy="546228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ja-JP" sz="3200" dirty="0"/>
              <a:t>Update Antivirus </a:t>
            </a:r>
            <a:r>
              <a:rPr kumimoji="1" lang="en-US" altLang="ja-JP" sz="3200" dirty="0" err="1"/>
              <a:t>setiap</a:t>
            </a:r>
            <a:r>
              <a:rPr kumimoji="1" lang="en-US" altLang="ja-JP" sz="3200" dirty="0"/>
              <a:t> hari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3200" dirty="0" err="1"/>
              <a:t>Lakukan</a:t>
            </a:r>
            <a:r>
              <a:rPr lang="en-US" altLang="ja-JP" sz="3200" dirty="0"/>
              <a:t> Full Scanning 1 </a:t>
            </a:r>
            <a:r>
              <a:rPr lang="en-US" altLang="ja-JP" sz="3200" dirty="0" err="1"/>
              <a:t>bulan</a:t>
            </a:r>
            <a:r>
              <a:rPr lang="en-US" altLang="ja-JP" sz="3200" dirty="0"/>
              <a:t> </a:t>
            </a:r>
            <a:r>
              <a:rPr lang="en-US" altLang="ja-JP" sz="3200" dirty="0" err="1"/>
              <a:t>sekali</a:t>
            </a:r>
            <a:endParaRPr lang="en-US" altLang="ja-JP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ja-JP" sz="3200" dirty="0" err="1"/>
              <a:t>Lakukan</a:t>
            </a:r>
            <a:r>
              <a:rPr kumimoji="1" lang="en-US" altLang="ja-JP" sz="3200" dirty="0"/>
              <a:t> Quick Scanning 1 </a:t>
            </a:r>
            <a:r>
              <a:rPr kumimoji="1" lang="en-US" altLang="ja-JP" sz="3200" dirty="0" err="1"/>
              <a:t>minggu</a:t>
            </a:r>
            <a:r>
              <a:rPr kumimoji="1" lang="en-US" altLang="ja-JP" sz="3200" dirty="0"/>
              <a:t> </a:t>
            </a:r>
            <a:r>
              <a:rPr kumimoji="1" lang="en-US" altLang="ja-JP" sz="3200" dirty="0" err="1"/>
              <a:t>sekali</a:t>
            </a:r>
            <a:endParaRPr kumimoji="1" lang="en-US" altLang="ja-JP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3200" dirty="0" err="1"/>
              <a:t>Berhati-hati</a:t>
            </a:r>
            <a:r>
              <a:rPr lang="en-US" altLang="ja-JP" sz="3200" dirty="0"/>
              <a:t> </a:t>
            </a:r>
            <a:r>
              <a:rPr lang="en-US" altLang="ja-JP" sz="3200" dirty="0" err="1"/>
              <a:t>jika</a:t>
            </a:r>
            <a:r>
              <a:rPr lang="en-US" altLang="ja-JP" sz="3200" dirty="0"/>
              <a:t> </a:t>
            </a:r>
            <a:r>
              <a:rPr lang="en-US" altLang="ja-JP" sz="3200" dirty="0" err="1"/>
              <a:t>mendownload</a:t>
            </a:r>
            <a:r>
              <a:rPr lang="en-US" altLang="ja-JP" sz="3200" dirty="0"/>
              <a:t> file </a:t>
            </a:r>
            <a:r>
              <a:rPr lang="en-US" altLang="ja-JP" sz="3200" dirty="0" err="1"/>
              <a:t>dari</a:t>
            </a:r>
            <a:r>
              <a:rPr lang="en-US" altLang="ja-JP" sz="3200" dirty="0"/>
              <a:t> internet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3200" dirty="0"/>
              <a:t>Firewall harus </a:t>
            </a:r>
            <a:r>
              <a:rPr lang="en-US" altLang="ja-JP" sz="3200" dirty="0" err="1"/>
              <a:t>kondisi</a:t>
            </a:r>
            <a:r>
              <a:rPr lang="en-US" altLang="ja-JP" sz="3200" dirty="0"/>
              <a:t> </a:t>
            </a:r>
            <a:r>
              <a:rPr lang="en-US" altLang="ja-JP" sz="3200" dirty="0" err="1"/>
              <a:t>menyala</a:t>
            </a:r>
            <a:r>
              <a:rPr lang="en-US" altLang="ja-JP" sz="3200" dirty="0"/>
              <a:t> </a:t>
            </a:r>
            <a:r>
              <a:rPr lang="en-US" altLang="ja-JP" sz="3200" dirty="0" err="1"/>
              <a:t>jika</a:t>
            </a:r>
            <a:r>
              <a:rPr lang="en-US" altLang="ja-JP" sz="3200" dirty="0"/>
              <a:t> </a:t>
            </a:r>
            <a:r>
              <a:rPr lang="en-US" altLang="ja-JP" sz="3200" dirty="0" err="1"/>
              <a:t>menyambung</a:t>
            </a:r>
            <a:r>
              <a:rPr lang="en-US" altLang="ja-JP" sz="3200" dirty="0"/>
              <a:t> internet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ja-JP" sz="3200" dirty="0" err="1"/>
              <a:t>Gunakan</a:t>
            </a:r>
            <a:r>
              <a:rPr kumimoji="1" lang="en-US" altLang="ja-JP" sz="3200" dirty="0"/>
              <a:t> Linux </a:t>
            </a:r>
            <a:r>
              <a:rPr kumimoji="1" lang="en-US" altLang="ja-JP" sz="3200" dirty="0" err="1"/>
              <a:t>untuk</a:t>
            </a:r>
            <a:r>
              <a:rPr kumimoji="1" lang="en-US" altLang="ja-JP" sz="3200" dirty="0"/>
              <a:t> </a:t>
            </a:r>
            <a:r>
              <a:rPr kumimoji="1" lang="en-US" altLang="ja-JP" sz="3200" dirty="0" err="1"/>
              <a:t>membantu</a:t>
            </a:r>
            <a:r>
              <a:rPr kumimoji="1" lang="en-US" altLang="ja-JP" sz="3200" dirty="0"/>
              <a:t> </a:t>
            </a:r>
            <a:r>
              <a:rPr kumimoji="1" lang="en-US" altLang="ja-JP" sz="3200" dirty="0" err="1"/>
              <a:t>pemulihan</a:t>
            </a:r>
            <a:r>
              <a:rPr kumimoji="1" lang="en-US" altLang="ja-JP" sz="3200" dirty="0"/>
              <a:t> data yang </a:t>
            </a:r>
            <a:r>
              <a:rPr kumimoji="1" lang="en-US" altLang="ja-JP" sz="3200" dirty="0" err="1"/>
              <a:t>hilang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51657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04000" y="301320"/>
            <a:ext cx="9071280" cy="63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err="1">
                <a:latin typeface="Arial"/>
              </a:rPr>
              <a:t>Contoh</a:t>
            </a:r>
            <a:r>
              <a:rPr lang="en-US" sz="4400" b="0" strike="noStrike" spc="-1" dirty="0">
                <a:latin typeface="Arial"/>
              </a:rPr>
              <a:t> </a:t>
            </a:r>
            <a:r>
              <a:rPr lang="en-US" sz="4400" b="0" strike="noStrike" spc="-1" dirty="0" err="1">
                <a:latin typeface="Arial"/>
              </a:rPr>
              <a:t>Peraturan</a:t>
            </a:r>
            <a:r>
              <a:rPr lang="en-US" sz="4400" b="0" strike="noStrike" spc="-1" dirty="0">
                <a:latin typeface="Arial"/>
              </a:rPr>
              <a:t> Firewall</a:t>
            </a:r>
          </a:p>
        </p:txBody>
      </p:sp>
      <p:graphicFrame>
        <p:nvGraphicFramePr>
          <p:cNvPr id="86" name="Table 2"/>
          <p:cNvGraphicFramePr/>
          <p:nvPr/>
        </p:nvGraphicFramePr>
        <p:xfrm>
          <a:off x="0" y="2017440"/>
          <a:ext cx="10079280" cy="3599640"/>
        </p:xfrm>
        <a:graphic>
          <a:graphicData uri="http://schemas.openxmlformats.org/drawingml/2006/table">
            <a:tbl>
              <a:tblPr/>
              <a:tblGrid>
                <a:gridCol w="2518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8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8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19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 b="1" strike="noStrike" spc="-1">
                          <a:latin typeface="Arial"/>
                        </a:rPr>
                        <a:t>Protokol</a:t>
                      </a:r>
                      <a:endParaRPr lang="en-US" sz="2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 b="1" strike="noStrike" spc="-1">
                          <a:latin typeface="Arial"/>
                        </a:rPr>
                        <a:t>Masuk/Keluar</a:t>
                      </a:r>
                      <a:endParaRPr lang="en-US" sz="2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 b="1" strike="noStrike" spc="-1">
                          <a:latin typeface="Arial"/>
                        </a:rPr>
                        <a:t>Sumber</a:t>
                      </a:r>
                      <a:endParaRPr lang="en-US" sz="2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 b="1" strike="noStrike" spc="-1">
                          <a:latin typeface="Arial"/>
                        </a:rPr>
                        <a:t>Tujuan</a:t>
                      </a:r>
                      <a:endParaRPr lang="en-US" sz="2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600" b="1" strike="noStrike" spc="-1">
                          <a:solidFill>
                            <a:srgbClr val="00FF00"/>
                          </a:solidFill>
                          <a:latin typeface="Arial"/>
                        </a:rPr>
                        <a:t>TCP</a:t>
                      </a:r>
                      <a:endParaRPr lang="en-US" sz="2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600" b="1" strike="noStrike" spc="-1">
                          <a:solidFill>
                            <a:srgbClr val="00FF00"/>
                          </a:solidFill>
                          <a:latin typeface="Arial"/>
                        </a:rPr>
                        <a:t>Keluar</a:t>
                      </a:r>
                      <a:endParaRPr lang="en-US" sz="2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600" b="1" strike="noStrike" spc="-1">
                          <a:solidFill>
                            <a:srgbClr val="00FF00"/>
                          </a:solidFill>
                          <a:latin typeface="Arial"/>
                        </a:rPr>
                        <a:t>192.168.1.2</a:t>
                      </a:r>
                      <a:endParaRPr lang="en-US" sz="2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600" b="1" strike="noStrike" spc="-1">
                          <a:solidFill>
                            <a:srgbClr val="00FF00"/>
                          </a:solidFill>
                          <a:latin typeface="Arial"/>
                        </a:rPr>
                        <a:t>192.168.1.4</a:t>
                      </a:r>
                      <a:endParaRPr lang="en-US" sz="2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9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600" b="1" strike="noStrike" spc="-1">
                          <a:solidFill>
                            <a:srgbClr val="FF0000"/>
                          </a:solidFill>
                          <a:latin typeface="Arial"/>
                        </a:rPr>
                        <a:t>IP</a:t>
                      </a:r>
                      <a:endParaRPr lang="en-US" sz="2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600" b="1" strike="noStrike" spc="-1">
                          <a:solidFill>
                            <a:srgbClr val="FF0000"/>
                          </a:solidFill>
                          <a:latin typeface="Arial"/>
                        </a:rPr>
                        <a:t>Masuk</a:t>
                      </a:r>
                      <a:endParaRPr lang="en-US" sz="2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600" b="1" strike="noStrike" spc="-1">
                          <a:solidFill>
                            <a:srgbClr val="FF0000"/>
                          </a:solidFill>
                          <a:latin typeface="Arial"/>
                        </a:rPr>
                        <a:t>192.168.3.5</a:t>
                      </a:r>
                      <a:endParaRPr lang="en-US" sz="2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600" b="1" strike="noStrike" spc="-1">
                          <a:solidFill>
                            <a:srgbClr val="FF0000"/>
                          </a:solidFill>
                          <a:latin typeface="Arial"/>
                        </a:rPr>
                        <a:t>192.168.3.7</a:t>
                      </a:r>
                      <a:endParaRPr lang="en-US" sz="2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9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600" b="1" strike="noStrike" spc="-1">
                          <a:solidFill>
                            <a:srgbClr val="FF0000"/>
                          </a:solidFill>
                          <a:latin typeface="Arial"/>
                        </a:rPr>
                        <a:t>UDP</a:t>
                      </a:r>
                      <a:endParaRPr lang="en-US" sz="2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600" b="1" strike="noStrike" spc="-1">
                          <a:solidFill>
                            <a:srgbClr val="FF0000"/>
                          </a:solidFill>
                          <a:latin typeface="Arial"/>
                        </a:rPr>
                        <a:t>Keluar</a:t>
                      </a:r>
                      <a:endParaRPr lang="en-US" sz="2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600" b="1" strike="noStrike" spc="-1">
                          <a:solidFill>
                            <a:srgbClr val="FF0000"/>
                          </a:solidFill>
                          <a:latin typeface="Arial"/>
                        </a:rPr>
                        <a:t>10.0.0.1</a:t>
                      </a:r>
                      <a:endParaRPr lang="en-US" sz="2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600" b="1" strike="noStrike" spc="-1">
                          <a:solidFill>
                            <a:srgbClr val="FF0000"/>
                          </a:solidFill>
                          <a:latin typeface="Arial"/>
                        </a:rPr>
                        <a:t>10.0.0.2</a:t>
                      </a:r>
                      <a:endParaRPr lang="en-US" sz="2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1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600" b="1" strike="noStrike" spc="-1">
                          <a:solidFill>
                            <a:srgbClr val="00FF00"/>
                          </a:solidFill>
                          <a:latin typeface="Arial"/>
                        </a:rPr>
                        <a:t>HTTP</a:t>
                      </a:r>
                      <a:endParaRPr lang="en-US" sz="2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600" b="1" strike="noStrike" spc="-1">
                          <a:solidFill>
                            <a:srgbClr val="00FF00"/>
                          </a:solidFill>
                          <a:latin typeface="Arial"/>
                        </a:rPr>
                        <a:t>Masuk</a:t>
                      </a:r>
                      <a:endParaRPr lang="en-US" sz="2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600" b="1" strike="noStrike" spc="-1">
                          <a:solidFill>
                            <a:srgbClr val="00FF00"/>
                          </a:solidFill>
                          <a:latin typeface="Arial"/>
                        </a:rPr>
                        <a:t>10.0.10.5</a:t>
                      </a:r>
                      <a:endParaRPr lang="en-US" sz="2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600" b="1" strike="noStrike" spc="-1">
                          <a:solidFill>
                            <a:srgbClr val="00FF00"/>
                          </a:solidFill>
                          <a:latin typeface="Arial"/>
                        </a:rPr>
                        <a:t>10.0.10.8</a:t>
                      </a:r>
                      <a:endParaRPr lang="en-US" sz="2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7" name="CustomShape 3"/>
          <p:cNvSpPr/>
          <p:nvPr/>
        </p:nvSpPr>
        <p:spPr>
          <a:xfrm>
            <a:off x="91440" y="5760720"/>
            <a:ext cx="7680600" cy="91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FF00"/>
                </a:solidFill>
                <a:latin typeface="Arial"/>
              </a:rPr>
              <a:t>Warna Hijau</a:t>
            </a:r>
            <a:r>
              <a:rPr lang="en-US" sz="2600" b="0" strike="noStrike" spc="-1">
                <a:solidFill>
                  <a:srgbClr val="00FF00"/>
                </a:solidFill>
                <a:latin typeface="Arial"/>
              </a:rPr>
              <a:t>: Firewall mengizinkan paket data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FF0000"/>
                </a:solidFill>
                <a:latin typeface="Arial"/>
              </a:rPr>
              <a:t>Warna Merah</a:t>
            </a:r>
            <a:r>
              <a:rPr lang="en-US" sz="2600" b="0" strike="noStrike" spc="-1">
                <a:solidFill>
                  <a:srgbClr val="FF0000"/>
                </a:solidFill>
                <a:latin typeface="Arial"/>
              </a:rPr>
              <a:t>: Firewall menolak paket data</a:t>
            </a: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A1523-F9DD-4BAD-BFE8-F5FB03227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Kuis</a:t>
            </a:r>
            <a:endParaRPr kumimoji="1" lang="ja-JP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20FCF-CAF9-4539-B2CD-9C0D09E3B95C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504000" y="938519"/>
            <a:ext cx="9071280" cy="567455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ja-JP" sz="3200" dirty="0" err="1"/>
              <a:t>Mengapa</a:t>
            </a:r>
            <a:r>
              <a:rPr kumimoji="1" lang="en-US" altLang="ja-JP" sz="3200" dirty="0"/>
              <a:t> </a:t>
            </a:r>
            <a:r>
              <a:rPr kumimoji="1" lang="en-US" altLang="ja-JP" sz="3200" dirty="0" err="1"/>
              <a:t>kita</a:t>
            </a:r>
            <a:r>
              <a:rPr kumimoji="1" lang="en-US" altLang="ja-JP" sz="3200" dirty="0"/>
              <a:t> </a:t>
            </a:r>
            <a:r>
              <a:rPr kumimoji="1" lang="en-US" altLang="ja-JP" sz="3200" dirty="0" err="1"/>
              <a:t>perlu</a:t>
            </a:r>
            <a:r>
              <a:rPr kumimoji="1" lang="en-US" altLang="ja-JP" sz="3200" dirty="0"/>
              <a:t> </a:t>
            </a:r>
            <a:r>
              <a:rPr kumimoji="1" lang="en-US" altLang="ja-JP" sz="3200" dirty="0" err="1"/>
              <a:t>mengamankan</a:t>
            </a:r>
            <a:r>
              <a:rPr kumimoji="1" lang="en-US" altLang="ja-JP" sz="3200" dirty="0"/>
              <a:t> </a:t>
            </a:r>
            <a:r>
              <a:rPr kumimoji="1" lang="en-US" altLang="ja-JP" sz="3200" dirty="0" err="1"/>
              <a:t>komunikasi</a:t>
            </a:r>
            <a:r>
              <a:rPr kumimoji="1" lang="en-US" altLang="ja-JP" sz="3200" dirty="0"/>
              <a:t> dan data?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sz="3200" dirty="0" err="1"/>
              <a:t>Bagaimana</a:t>
            </a:r>
            <a:r>
              <a:rPr kumimoji="1" lang="en-US" altLang="ja-JP" sz="3200" dirty="0"/>
              <a:t> </a:t>
            </a:r>
            <a:r>
              <a:rPr kumimoji="1" lang="en-US" altLang="ja-JP" sz="3200" dirty="0" err="1"/>
              <a:t>cara</a:t>
            </a:r>
            <a:r>
              <a:rPr kumimoji="1" lang="en-US" altLang="ja-JP" sz="3200" dirty="0"/>
              <a:t> </a:t>
            </a:r>
            <a:r>
              <a:rPr kumimoji="1" lang="en-US" altLang="ja-JP" sz="3200" dirty="0" err="1"/>
              <a:t>kriptografi</a:t>
            </a:r>
            <a:r>
              <a:rPr kumimoji="1" lang="en-US" altLang="ja-JP" sz="3200" dirty="0"/>
              <a:t> </a:t>
            </a:r>
            <a:r>
              <a:rPr kumimoji="1" lang="en-US" altLang="ja-JP" sz="3200" dirty="0" err="1"/>
              <a:t>menyembunyikan</a:t>
            </a:r>
            <a:r>
              <a:rPr kumimoji="1" lang="en-US" altLang="ja-JP" sz="3200" dirty="0"/>
              <a:t> </a:t>
            </a:r>
            <a:r>
              <a:rPr kumimoji="1" lang="en-US" altLang="ja-JP" sz="3200" dirty="0" err="1"/>
              <a:t>informasi</a:t>
            </a:r>
            <a:r>
              <a:rPr kumimoji="1" lang="en-US" altLang="ja-JP" sz="3200" dirty="0"/>
              <a:t> yang </a:t>
            </a:r>
            <a:r>
              <a:rPr kumimoji="1" lang="en-US" altLang="ja-JP" sz="3200" dirty="0" err="1"/>
              <a:t>kita</a:t>
            </a:r>
            <a:r>
              <a:rPr kumimoji="1" lang="en-US" altLang="ja-JP" sz="3200" dirty="0"/>
              <a:t> buat?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sz="3200" dirty="0"/>
              <a:t>Apa </a:t>
            </a:r>
            <a:r>
              <a:rPr kumimoji="1" lang="en-US" altLang="ja-JP" sz="3200" dirty="0" err="1"/>
              <a:t>saja</a:t>
            </a:r>
            <a:r>
              <a:rPr kumimoji="1" lang="en-US" altLang="ja-JP" sz="3200" dirty="0"/>
              <a:t> </a:t>
            </a:r>
            <a:r>
              <a:rPr kumimoji="1" lang="en-US" altLang="ja-JP" sz="3200" dirty="0" err="1"/>
              <a:t>kelebihan</a:t>
            </a:r>
            <a:r>
              <a:rPr kumimoji="1" lang="en-US" altLang="ja-JP" sz="3200" dirty="0"/>
              <a:t> dan </a:t>
            </a:r>
            <a:r>
              <a:rPr kumimoji="1" lang="en-US" altLang="ja-JP" sz="3200" dirty="0" err="1"/>
              <a:t>kekurangan</a:t>
            </a:r>
            <a:r>
              <a:rPr kumimoji="1" lang="en-US" altLang="ja-JP" sz="3200" dirty="0"/>
              <a:t> Remoting </a:t>
            </a:r>
            <a:r>
              <a:rPr kumimoji="1" lang="en-US" altLang="ja-JP" sz="3200" dirty="0" err="1"/>
              <a:t>secara</a:t>
            </a:r>
            <a:r>
              <a:rPr kumimoji="1" lang="en-US" altLang="ja-JP" sz="3200" dirty="0"/>
              <a:t> </a:t>
            </a:r>
            <a:r>
              <a:rPr kumimoji="1" lang="en-US" altLang="ja-JP" sz="3200" dirty="0" err="1"/>
              <a:t>umum</a:t>
            </a:r>
            <a:r>
              <a:rPr kumimoji="1" lang="en-US" altLang="ja-JP" sz="3200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sz="3200" dirty="0" err="1"/>
              <a:t>Sebutkan</a:t>
            </a:r>
            <a:r>
              <a:rPr kumimoji="1" lang="en-US" altLang="ja-JP" sz="3200" dirty="0"/>
              <a:t> </a:t>
            </a:r>
            <a:r>
              <a:rPr kumimoji="1" lang="en-US" altLang="ja-JP" sz="3200" dirty="0" err="1"/>
              <a:t>tujuan</a:t>
            </a:r>
            <a:r>
              <a:rPr kumimoji="1" lang="en-US" altLang="ja-JP" sz="3200" dirty="0"/>
              <a:t> </a:t>
            </a:r>
            <a:r>
              <a:rPr kumimoji="1" lang="en-US" altLang="ja-JP" sz="3200" dirty="0" err="1"/>
              <a:t>kita</a:t>
            </a:r>
            <a:r>
              <a:rPr kumimoji="1" lang="en-US" altLang="ja-JP" sz="3200" dirty="0"/>
              <a:t> </a:t>
            </a:r>
            <a:r>
              <a:rPr kumimoji="1" lang="en-US" altLang="ja-JP" sz="3200" dirty="0" err="1"/>
              <a:t>melakukan</a:t>
            </a:r>
            <a:r>
              <a:rPr kumimoji="1" lang="en-US" altLang="ja-JP" sz="3200" dirty="0"/>
              <a:t> Monitoring!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sz="3200" dirty="0" err="1"/>
              <a:t>Sebutkan</a:t>
            </a:r>
            <a:r>
              <a:rPr lang="en-US" altLang="ja-JP" sz="3200" dirty="0"/>
              <a:t> dan </a:t>
            </a:r>
            <a:r>
              <a:rPr lang="en-US" altLang="ja-JP" sz="3200" dirty="0" err="1"/>
              <a:t>jelaskan</a:t>
            </a:r>
            <a:r>
              <a:rPr lang="en-US" altLang="ja-JP" sz="3200" dirty="0"/>
              <a:t> </a:t>
            </a:r>
            <a:r>
              <a:rPr lang="en-US" altLang="ja-JP" sz="3200" dirty="0" err="1"/>
              <a:t>jenis-jenis</a:t>
            </a:r>
            <a:r>
              <a:rPr lang="en-US" altLang="ja-JP" sz="3200" dirty="0"/>
              <a:t> </a:t>
            </a:r>
            <a:r>
              <a:rPr lang="en-US" altLang="ja-JP" sz="3200" dirty="0" err="1"/>
              <a:t>serangan</a:t>
            </a:r>
            <a:r>
              <a:rPr lang="en-US" altLang="ja-JP" sz="3200" dirty="0"/>
              <a:t>!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52495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04000" y="301320"/>
            <a:ext cx="9071280" cy="63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err="1">
                <a:latin typeface="Arial"/>
              </a:rPr>
              <a:t>Ilustrasi</a:t>
            </a:r>
            <a:endParaRPr lang="en-US" sz="4400" b="0" strike="noStrike" spc="-1" dirty="0">
              <a:latin typeface="Arial"/>
            </a:endParaRPr>
          </a:p>
        </p:txBody>
      </p:sp>
      <p:graphicFrame>
        <p:nvGraphicFramePr>
          <p:cNvPr id="89" name="Table 2"/>
          <p:cNvGraphicFramePr/>
          <p:nvPr/>
        </p:nvGraphicFramePr>
        <p:xfrm>
          <a:off x="532440" y="4344840"/>
          <a:ext cx="9293400" cy="2159640"/>
        </p:xfrm>
        <a:graphic>
          <a:graphicData uri="http://schemas.openxmlformats.org/drawingml/2006/table">
            <a:tbl>
              <a:tblPr/>
              <a:tblGrid>
                <a:gridCol w="253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9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8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19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latin typeface="Noto Kufi Arabic"/>
                        </a:rPr>
                        <a:t>Protokol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latin typeface="Noto Kufi Arabic"/>
                        </a:rPr>
                        <a:t>Masuk/Keluar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latin typeface="Noto Kufi Arabic"/>
                        </a:rPr>
                        <a:t>Sumber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latin typeface="Noto Kufi Arabic"/>
                        </a:rPr>
                        <a:t>Tujuan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4000" b="1" strike="noStrike" spc="-1">
                          <a:solidFill>
                            <a:srgbClr val="CE181E"/>
                          </a:solidFill>
                          <a:latin typeface="Arial"/>
                        </a:rPr>
                        <a:t>FTP</a:t>
                      </a:r>
                      <a:endParaRPr lang="en-US" sz="40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4000" b="1" strike="noStrike" spc="-1">
                          <a:solidFill>
                            <a:srgbClr val="CE181E"/>
                          </a:solidFill>
                          <a:latin typeface="Arial"/>
                        </a:rPr>
                        <a:t>Masuk</a:t>
                      </a:r>
                      <a:endParaRPr lang="en-US" sz="40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4000" b="1" strike="noStrike" spc="-1">
                          <a:solidFill>
                            <a:srgbClr val="CE181E"/>
                          </a:solidFill>
                          <a:latin typeface="Arial"/>
                        </a:rPr>
                        <a:t>Amin</a:t>
                      </a:r>
                      <a:endParaRPr lang="en-US" sz="40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4000" b="1" strike="noStrike" spc="-1">
                          <a:solidFill>
                            <a:srgbClr val="CE181E"/>
                          </a:solidFill>
                          <a:latin typeface="Arial"/>
                        </a:rPr>
                        <a:t>Andi</a:t>
                      </a:r>
                      <a:endParaRPr lang="en-US" sz="40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4000" b="1" strike="noStrike" spc="-1">
                          <a:solidFill>
                            <a:srgbClr val="00FF00"/>
                          </a:solidFill>
                          <a:latin typeface="Arial"/>
                        </a:rPr>
                        <a:t>HTTP</a:t>
                      </a:r>
                      <a:endParaRPr lang="en-US" sz="40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4000" b="1" strike="noStrike" spc="-1">
                          <a:solidFill>
                            <a:srgbClr val="00FF00"/>
                          </a:solidFill>
                          <a:latin typeface="Arial"/>
                        </a:rPr>
                        <a:t>Masuk</a:t>
                      </a:r>
                      <a:endParaRPr lang="en-US" sz="40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4000" b="1" strike="noStrike" spc="-1">
                          <a:solidFill>
                            <a:srgbClr val="00FF00"/>
                          </a:solidFill>
                          <a:latin typeface="Arial"/>
                        </a:rPr>
                        <a:t>Amin</a:t>
                      </a:r>
                      <a:endParaRPr lang="en-US" sz="40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4000" b="1" strike="noStrike" spc="-1">
                          <a:solidFill>
                            <a:srgbClr val="00FF00"/>
                          </a:solidFill>
                          <a:latin typeface="Arial"/>
                        </a:rPr>
                        <a:t>Andi</a:t>
                      </a:r>
                      <a:endParaRPr lang="en-US" sz="40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90" name="Group 3"/>
          <p:cNvGrpSpPr/>
          <p:nvPr/>
        </p:nvGrpSpPr>
        <p:grpSpPr>
          <a:xfrm>
            <a:off x="640080" y="1188720"/>
            <a:ext cx="9143640" cy="2102760"/>
            <a:chOff x="640080" y="1188720"/>
            <a:chExt cx="9143640" cy="2102760"/>
          </a:xfrm>
        </p:grpSpPr>
        <p:sp>
          <p:nvSpPr>
            <p:cNvPr id="91" name="CustomShape 4"/>
            <p:cNvSpPr/>
            <p:nvPr/>
          </p:nvSpPr>
          <p:spPr>
            <a:xfrm>
              <a:off x="640080" y="1554480"/>
              <a:ext cx="1919880" cy="164556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4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AMIN</a:t>
              </a:r>
              <a:endParaRPr lang="en-US" sz="4400" b="0" strike="noStrike" spc="-1">
                <a:latin typeface="Arial"/>
              </a:endParaRPr>
            </a:p>
          </p:txBody>
        </p:sp>
        <p:sp>
          <p:nvSpPr>
            <p:cNvPr id="92" name="CustomShape 5"/>
            <p:cNvSpPr/>
            <p:nvPr/>
          </p:nvSpPr>
          <p:spPr>
            <a:xfrm>
              <a:off x="7863840" y="1645920"/>
              <a:ext cx="1919880" cy="164556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4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ANDI</a:t>
              </a:r>
              <a:endParaRPr lang="en-US" sz="4400" b="0" strike="noStrike" spc="-1">
                <a:latin typeface="Arial"/>
              </a:endParaRPr>
            </a:p>
          </p:txBody>
        </p:sp>
        <p:pic>
          <p:nvPicPr>
            <p:cNvPr id="93" name="Picture 92"/>
            <p:cNvPicPr/>
            <p:nvPr/>
          </p:nvPicPr>
          <p:blipFill>
            <a:blip r:embed="rId2"/>
            <a:stretch/>
          </p:blipFill>
          <p:spPr>
            <a:xfrm>
              <a:off x="5669280" y="1554480"/>
              <a:ext cx="1681200" cy="1681200"/>
            </a:xfrm>
            <a:prstGeom prst="rect">
              <a:avLst/>
            </a:prstGeom>
            <a:ln>
              <a:noFill/>
            </a:ln>
          </p:spPr>
        </p:pic>
        <p:sp>
          <p:nvSpPr>
            <p:cNvPr id="94" name="Line 6"/>
            <p:cNvSpPr/>
            <p:nvPr/>
          </p:nvSpPr>
          <p:spPr>
            <a:xfrm>
              <a:off x="2560320" y="2377440"/>
              <a:ext cx="3108960" cy="360"/>
            </a:xfrm>
            <a:prstGeom prst="line">
              <a:avLst/>
            </a:prstGeom>
            <a:ln w="3816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" name="Line 7"/>
            <p:cNvSpPr/>
            <p:nvPr/>
          </p:nvSpPr>
          <p:spPr>
            <a:xfrm>
              <a:off x="2560320" y="2011680"/>
              <a:ext cx="3108960" cy="360"/>
            </a:xfrm>
            <a:prstGeom prst="line">
              <a:avLst/>
            </a:prstGeom>
            <a:ln w="3816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" name="CustomShape 8"/>
            <p:cNvSpPr/>
            <p:nvPr/>
          </p:nvSpPr>
          <p:spPr>
            <a:xfrm>
              <a:off x="2651760" y="1371600"/>
              <a:ext cx="1005480" cy="5425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3200" b="0" strike="noStrike" spc="-1">
                  <a:latin typeface="Arial"/>
                </a:rPr>
                <a:t>FTP</a:t>
              </a:r>
            </a:p>
          </p:txBody>
        </p:sp>
        <p:sp>
          <p:nvSpPr>
            <p:cNvPr id="97" name="CustomShape 9"/>
            <p:cNvSpPr/>
            <p:nvPr/>
          </p:nvSpPr>
          <p:spPr>
            <a:xfrm>
              <a:off x="2651760" y="2474640"/>
              <a:ext cx="1279800" cy="633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3200" b="0" strike="noStrike" spc="-1">
                  <a:latin typeface="Arial"/>
                </a:rPr>
                <a:t>HTTP</a:t>
              </a:r>
            </a:p>
          </p:txBody>
        </p:sp>
        <p:sp>
          <p:nvSpPr>
            <p:cNvPr id="98" name="Line 10"/>
            <p:cNvSpPr/>
            <p:nvPr/>
          </p:nvSpPr>
          <p:spPr>
            <a:xfrm flipH="1" flipV="1">
              <a:off x="4114800" y="1188720"/>
              <a:ext cx="1554480" cy="822960"/>
            </a:xfrm>
            <a:prstGeom prst="line">
              <a:avLst/>
            </a:prstGeom>
            <a:ln w="38160">
              <a:solidFill>
                <a:srgbClr val="FF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" name="Line 11"/>
            <p:cNvSpPr/>
            <p:nvPr/>
          </p:nvSpPr>
          <p:spPr>
            <a:xfrm>
              <a:off x="5577840" y="2377440"/>
              <a:ext cx="2377440" cy="360"/>
            </a:xfrm>
            <a:prstGeom prst="line">
              <a:avLst/>
            </a:prstGeom>
            <a:ln w="38160">
              <a:solidFill>
                <a:srgbClr val="00FF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504000" y="301320"/>
            <a:ext cx="9071280" cy="63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err="1">
                <a:latin typeface="Arial"/>
              </a:rPr>
              <a:t>Penjelasan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000" b="0" strike="noStrike" spc="-1">
                <a:solidFill>
                  <a:srgbClr val="0066CC"/>
                </a:solidFill>
                <a:latin typeface="Arial"/>
              </a:rPr>
              <a:t>Jika sebuah paket masuk </a:t>
            </a:r>
            <a:r>
              <a:rPr lang="en-US" sz="4000" b="1" strike="noStrike" spc="-1">
                <a:solidFill>
                  <a:srgbClr val="0066CC"/>
                </a:solidFill>
                <a:latin typeface="Arial"/>
              </a:rPr>
              <a:t>daftar hitam (blacklist)</a:t>
            </a:r>
            <a:r>
              <a:rPr lang="en-US" sz="4000" b="0" strike="noStrike" spc="-1">
                <a:solidFill>
                  <a:srgbClr val="0066CC"/>
                </a:solidFill>
                <a:latin typeface="Arial"/>
              </a:rPr>
              <a:t>, paket tersebut akan di-drop (berhenti di Firewall)</a:t>
            </a:r>
            <a:endParaRPr lang="en-US" sz="4000" b="0" strike="noStrike" spc="-1">
              <a:latin typeface="Arial"/>
            </a:endParaRPr>
          </a:p>
          <a:p>
            <a:pPr marL="432000" indent="-32364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000" b="0" strike="noStrike" spc="-1">
                <a:solidFill>
                  <a:srgbClr val="0066CC"/>
                </a:solidFill>
                <a:latin typeface="Arial"/>
              </a:rPr>
              <a:t>Namun, jika sebuah paket masuk </a:t>
            </a:r>
            <a:r>
              <a:rPr lang="en-US" sz="4000" b="1" strike="noStrike" spc="-1">
                <a:solidFill>
                  <a:srgbClr val="0066CC"/>
                </a:solidFill>
                <a:latin typeface="Arial"/>
              </a:rPr>
              <a:t>daftar putih (whitelist)</a:t>
            </a:r>
            <a:r>
              <a:rPr lang="en-US" sz="4000" b="0" strike="noStrike" spc="-1">
                <a:solidFill>
                  <a:srgbClr val="0066CC"/>
                </a:solidFill>
                <a:latin typeface="Arial"/>
              </a:rPr>
              <a:t> maka paket tersebut akan diteruskan hingga tuntas.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504000" y="301320"/>
            <a:ext cx="9071280" cy="63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latin typeface="Arial"/>
              </a:rPr>
              <a:t>Lebih Kurang Firewall</a:t>
            </a:r>
          </a:p>
        </p:txBody>
      </p:sp>
      <p:sp>
        <p:nvSpPr>
          <p:cNvPr id="103" name="CustomShape 2"/>
          <p:cNvSpPr/>
          <p:nvPr/>
        </p:nvSpPr>
        <p:spPr>
          <a:xfrm>
            <a:off x="534600" y="1400400"/>
            <a:ext cx="9071280" cy="509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600" b="0" strike="noStrike" spc="-1">
                <a:solidFill>
                  <a:srgbClr val="0066CC"/>
                </a:solidFill>
                <a:latin typeface="Arial"/>
              </a:rPr>
              <a:t>Alat pertahanan dari serangan jaringan +</a:t>
            </a:r>
            <a:endParaRPr lang="en-US" sz="36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600" b="0" strike="noStrike" spc="-1">
                <a:solidFill>
                  <a:srgbClr val="0066CC"/>
                </a:solidFill>
                <a:latin typeface="Arial"/>
              </a:rPr>
              <a:t>Sebagai alat pengontrol keamanan ketika daring +</a:t>
            </a:r>
            <a:endParaRPr lang="en-US" sz="36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600" b="0" strike="noStrike" spc="-1">
                <a:solidFill>
                  <a:srgbClr val="0066CC"/>
                </a:solidFill>
                <a:latin typeface="Arial"/>
              </a:rPr>
              <a:t>Konfigurasi mudah dengan pengetahuan dasar +</a:t>
            </a:r>
            <a:endParaRPr lang="en-US" sz="3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36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600" b="0" strike="noStrike" spc="-1">
                <a:solidFill>
                  <a:srgbClr val="0066CC"/>
                </a:solidFill>
                <a:latin typeface="Arial"/>
              </a:rPr>
              <a:t>Firewall terkadang memblokir port yang kita gunakan, contoh Game LAN -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504000" y="301320"/>
            <a:ext cx="9071280" cy="63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latin typeface="Arial"/>
              </a:rPr>
              <a:t>Di Mana Firewall </a:t>
            </a:r>
            <a:r>
              <a:rPr lang="en-US" sz="4400" b="0" strike="noStrike" spc="-1" dirty="0" err="1">
                <a:latin typeface="Arial"/>
              </a:rPr>
              <a:t>Berada</a:t>
            </a:r>
            <a:r>
              <a:rPr lang="en-US" sz="4400" b="0" strike="noStrike" spc="-1" dirty="0">
                <a:latin typeface="Arial"/>
              </a:rPr>
              <a:t>?</a:t>
            </a:r>
          </a:p>
        </p:txBody>
      </p:sp>
      <p:sp>
        <p:nvSpPr>
          <p:cNvPr id="105" name="CustomShape 2"/>
          <p:cNvSpPr/>
          <p:nvPr/>
        </p:nvSpPr>
        <p:spPr>
          <a:xfrm>
            <a:off x="504000" y="1188720"/>
            <a:ext cx="9071280" cy="496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600" b="0" strike="noStrike" spc="-1">
                <a:solidFill>
                  <a:srgbClr val="0066CC"/>
                </a:solidFill>
                <a:latin typeface="Arial"/>
              </a:rPr>
              <a:t>Komputer</a:t>
            </a:r>
            <a:endParaRPr lang="en-US" sz="3600" b="0" strike="noStrike" spc="-1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3200" b="0" strike="noStrike" spc="-1">
                <a:solidFill>
                  <a:srgbClr val="0066CC"/>
                </a:solidFill>
                <a:latin typeface="Arial"/>
              </a:rPr>
              <a:t>Semua Sistem Operasi pasti memiliki jenis software Firewall mereka sendiri. Dengan prinsip yang sama</a:t>
            </a:r>
            <a:endParaRPr lang="en-US" sz="32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600" b="0" strike="noStrike" spc="-1">
                <a:solidFill>
                  <a:srgbClr val="0066CC"/>
                </a:solidFill>
                <a:latin typeface="Arial"/>
              </a:rPr>
              <a:t>Smartphone</a:t>
            </a:r>
            <a:endParaRPr lang="en-US" sz="36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600" b="0" strike="noStrike" spc="-1">
                <a:solidFill>
                  <a:srgbClr val="0066CC"/>
                </a:solidFill>
                <a:latin typeface="Arial"/>
              </a:rPr>
              <a:t>Router</a:t>
            </a:r>
            <a:endParaRPr lang="en-US" sz="3600" b="0" strike="noStrike" spc="-1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3200" b="0" strike="noStrike" spc="-1">
                <a:solidFill>
                  <a:srgbClr val="0066CC"/>
                </a:solidFill>
                <a:latin typeface="Arial"/>
              </a:rPr>
              <a:t>Router Cisco memiliki Sistem Operasi CISCO IOS yang salah satu fiturnya adalah Firewall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504000" y="301320"/>
            <a:ext cx="9071280" cy="63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err="1">
                <a:latin typeface="Arial"/>
              </a:rPr>
              <a:t>Perbedaan</a:t>
            </a:r>
            <a:r>
              <a:rPr lang="en-US" sz="4400" b="0" strike="noStrike" spc="-1" dirty="0">
                <a:latin typeface="Arial"/>
              </a:rPr>
              <a:t> Firewall</a:t>
            </a:r>
          </a:p>
        </p:txBody>
      </p:sp>
      <p:sp>
        <p:nvSpPr>
          <p:cNvPr id="107" name="CustomShape 2"/>
          <p:cNvSpPr/>
          <p:nvPr/>
        </p:nvSpPr>
        <p:spPr>
          <a:xfrm>
            <a:off x="504000" y="1097280"/>
            <a:ext cx="9071280" cy="505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600" b="0" strike="noStrike" spc="-1">
                <a:solidFill>
                  <a:srgbClr val="0066CC"/>
                </a:solidFill>
                <a:latin typeface="Arial"/>
              </a:rPr>
              <a:t>Apa bedanya Firewall Software VS Hardware berbasis Firewall?</a:t>
            </a:r>
            <a:endParaRPr lang="en-US" sz="3600" b="0" strike="noStrike" spc="-1">
              <a:latin typeface="Arial"/>
            </a:endParaRPr>
          </a:p>
          <a:p>
            <a:pPr marL="864000" lvl="1" indent="-323640" algn="just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3200" b="0" strike="noStrike" spc="-1">
                <a:solidFill>
                  <a:srgbClr val="0066CC"/>
                </a:solidFill>
                <a:latin typeface="Arial"/>
              </a:rPr>
              <a:t>Software: Dia sudah tersedia sebagai </a:t>
            </a:r>
            <a:r>
              <a:rPr lang="en-US" sz="3200" b="1" strike="noStrike" spc="-1">
                <a:solidFill>
                  <a:srgbClr val="0066CC"/>
                </a:solidFill>
                <a:latin typeface="Arial"/>
              </a:rPr>
              <a:t>perangkat lunak</a:t>
            </a:r>
            <a:r>
              <a:rPr lang="en-US" sz="3200" b="0" strike="noStrike" spc="-1">
                <a:solidFill>
                  <a:srgbClr val="0066CC"/>
                </a:solidFill>
                <a:latin typeface="Arial"/>
              </a:rPr>
              <a:t> yang bisa berjalan di semua hardware, dan menjadi bagian dari sistem operasi.</a:t>
            </a:r>
            <a:endParaRPr lang="en-US" sz="3200" b="0" strike="noStrike" spc="-1">
              <a:latin typeface="Arial"/>
            </a:endParaRPr>
          </a:p>
          <a:p>
            <a:pPr marL="864000" lvl="1" indent="-323640" algn="just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3200" b="0" strike="noStrike" spc="-1">
                <a:solidFill>
                  <a:srgbClr val="0066CC"/>
                </a:solidFill>
                <a:latin typeface="Arial"/>
              </a:rPr>
              <a:t>Hadware: Dia adalah sebuah </a:t>
            </a:r>
            <a:r>
              <a:rPr lang="en-US" sz="3200" b="1" strike="noStrike" spc="-1">
                <a:solidFill>
                  <a:srgbClr val="0066CC"/>
                </a:solidFill>
                <a:latin typeface="Arial"/>
              </a:rPr>
              <a:t>perangkat keras khusus</a:t>
            </a:r>
            <a:r>
              <a:rPr lang="en-US" sz="3200" b="0" strike="noStrike" spc="-1">
                <a:solidFill>
                  <a:srgbClr val="0066CC"/>
                </a:solidFill>
                <a:latin typeface="Arial"/>
              </a:rPr>
              <a:t> yang berguna untuk menyaring paket-paket data di jaringan. Contoh: CISCO Router.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Curve</Template>
  <TotalTime>457</TotalTime>
  <Words>1196</Words>
  <Application>Microsoft Office PowerPoint</Application>
  <PresentationFormat>Custom</PresentationFormat>
  <Paragraphs>238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DejaVu Sans</vt:lpstr>
      <vt:lpstr>Noto Kufi Arabic</vt:lpstr>
      <vt:lpstr>Arial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Zonasi Firewall</vt:lpstr>
      <vt:lpstr>PowerPoint Presentation</vt:lpstr>
      <vt:lpstr>Windows Firewall</vt:lpstr>
      <vt:lpstr>Virtual Private Network</vt:lpstr>
      <vt:lpstr>Ilustrasi VPN</vt:lpstr>
      <vt:lpstr>VPN itu Penting!</vt:lpstr>
      <vt:lpstr>Tujuan VPN</vt:lpstr>
      <vt:lpstr>Kelebihan Kekurangan VPN</vt:lpstr>
      <vt:lpstr>Jenis-Jenis Protocol VPN</vt:lpstr>
      <vt:lpstr>Software-Software VPN</vt:lpstr>
      <vt:lpstr>https://www.vpngate.net/en/</vt:lpstr>
      <vt:lpstr>VPN Gratis dan Berbayar</vt:lpstr>
      <vt:lpstr>Untuk Smartphone?</vt:lpstr>
      <vt:lpstr>TOR – Bukan VPN Biasa</vt:lpstr>
      <vt:lpstr>Aplikasi TOR</vt:lpstr>
      <vt:lpstr>Ilustrasi TOR</vt:lpstr>
      <vt:lpstr>Anti Virus dan Anti Malware</vt:lpstr>
      <vt:lpstr>Anti Virus</vt:lpstr>
      <vt:lpstr>Anti Malware</vt:lpstr>
      <vt:lpstr>Virus vs Malware</vt:lpstr>
      <vt:lpstr>Ilustrasi Virus</vt:lpstr>
      <vt:lpstr>Efek dari Virus</vt:lpstr>
      <vt:lpstr>Contoh Efek Virus</vt:lpstr>
      <vt:lpstr>Indonesia Juga Petani Virus</vt:lpstr>
      <vt:lpstr>Jenis-Jenis Malware</vt:lpstr>
      <vt:lpstr>Ransomware</vt:lpstr>
      <vt:lpstr>Ransomware Agresif</vt:lpstr>
      <vt:lpstr>Software-software AV &amp; AM</vt:lpstr>
      <vt:lpstr>Demi Keamanan Data Selalu:</vt:lpstr>
      <vt:lpstr>Kuis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Curve</dc:title>
  <dc:subject/>
  <dc:creator/>
  <dc:description/>
  <cp:lastModifiedBy>ALAUDDIN MAULANA HIRZAN</cp:lastModifiedBy>
  <cp:revision>70</cp:revision>
  <dcterms:created xsi:type="dcterms:W3CDTF">2018-10-14T20:13:24Z</dcterms:created>
  <dcterms:modified xsi:type="dcterms:W3CDTF">2018-10-15T20:31:23Z</dcterms:modified>
  <dc:language>en-US</dc:language>
</cp:coreProperties>
</file>