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media/image29.jpeg" ContentType="image/jpeg"/>
  <Override PartName="/ppt/media/image28.jpeg" ContentType="image/jpeg"/>
  <Override PartName="/ppt/media/image26.jpeg" ContentType="image/jpeg"/>
  <Override PartName="/ppt/media/image25.jpeg" ContentType="image/jpeg"/>
  <Override PartName="/ppt/media/image21.jpeg" ContentType="image/jpeg"/>
  <Override PartName="/ppt/media/image18.jpeg" ContentType="image/jpeg"/>
  <Override PartName="/ppt/media/image17.jpeg" ContentType="image/jpeg"/>
  <Override PartName="/ppt/media/image16.jpeg" ContentType="image/jpeg"/>
  <Override PartName="/ppt/media/image5.wmf" ContentType="image/x-wmf"/>
  <Override PartName="/ppt/media/image15.jpeg" ContentType="image/jpeg"/>
  <Override PartName="/ppt/media/image14.jpeg" ContentType="image/jpeg"/>
  <Override PartName="/ppt/media/image41.jpeg" ContentType="image/jpeg"/>
  <Override PartName="/ppt/media/image22.jpeg" ContentType="image/jpeg"/>
  <Override PartName="/ppt/media/image1.jpeg" ContentType="image/jpeg"/>
  <Override PartName="/ppt/media/image35.jpeg" ContentType="image/jpeg"/>
  <Override PartName="/ppt/media/image4.wmf" ContentType="image/x-wmf"/>
  <Override PartName="/ppt/media/image13.jpeg" ContentType="image/jpeg"/>
  <Override PartName="/ppt/media/image40.jpeg" ContentType="image/jpeg"/>
  <Override PartName="/ppt/media/image38.jpeg" ContentType="image/jpeg"/>
  <Override PartName="/ppt/media/image44.jpeg" ContentType="image/jpeg"/>
  <Override PartName="/ppt/media/image31.jpeg" ContentType="image/jpeg"/>
  <Override PartName="/ppt/media/image34.jpeg" ContentType="image/jpeg"/>
  <Override PartName="/ppt/media/image32.jpeg" ContentType="image/jpeg"/>
  <Override PartName="/ppt/media/image10.gif" ContentType="image/gif"/>
  <Override PartName="/ppt/media/image8.wmf" ContentType="image/x-wmf"/>
  <Override PartName="/ppt/media/image12.jpeg" ContentType="image/jpeg"/>
  <Override PartName="/ppt/media/image33.jpeg" ContentType="image/jpeg"/>
  <Override PartName="/ppt/media/image27.jpeg" ContentType="image/jpeg"/>
  <Override PartName="/ppt/media/image39.jpeg" ContentType="image/jpeg"/>
  <Override PartName="/ppt/media/image45.jpeg" ContentType="image/jpeg"/>
  <Override PartName="/ppt/media/image9.wmf" ContentType="image/x-wmf"/>
  <Override PartName="/ppt/media/image43.jpeg" ContentType="image/jpeg"/>
  <Override PartName="/ppt/media/image11.jpeg" ContentType="image/jpeg"/>
  <Override PartName="/ppt/media/image37.jpeg" ContentType="image/jpeg"/>
  <Override PartName="/ppt/media/image3.jpeg" ContentType="image/jpeg"/>
  <Override PartName="/ppt/media/image24.jpeg" ContentType="image/jpeg"/>
  <Override PartName="/ppt/media/image30.jpeg" ContentType="image/jpeg"/>
  <Override PartName="/ppt/media/image7.wmf" ContentType="image/x-wmf"/>
  <Override PartName="/ppt/media/image20.jpeg" ContentType="image/jpeg"/>
  <Override PartName="/ppt/media/image6.wmf" ContentType="image/x-wmf"/>
  <Override PartName="/ppt/media/image42.jpeg" ContentType="image/jpeg"/>
  <Override PartName="/ppt/media/image19.jpeg" ContentType="image/jpeg"/>
  <Override PartName="/ppt/media/image36.jpeg" ContentType="image/jpeg"/>
  <Override PartName="/ppt/media/image2.jpeg" ContentType="image/jpeg"/>
  <Override PartName="/ppt/media/image23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embeddings/oleObject1.bin" ContentType="application/vnd.openxmlformats-officedocument.oleObject"/>
  <Override PartName="/ppt/embeddings/oleObject1.doc" ContentType="application/msword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2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A2931CF7-9C0F-4690-973E-9272011A633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BE1B123-F53C-4BDB-986F-F5484DD4F6F9}" type="slidenum"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algn="r">
              <a:lnSpc>
                <a:spcPct val="100000"/>
              </a:lnSpc>
            </a:pPr>
            <a:fld id="{AD69E2BB-B445-4DD7-B242-33CFBC7DCCCA}" type="slidenum">
              <a:rPr b="0" lang="es-E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algn="r">
              <a:lnSpc>
                <a:spcPct val="100000"/>
              </a:lnSpc>
            </a:pPr>
            <a:fld id="{F6B1FC31-27C2-4F75-9E5C-BE0D158BADDA}" type="slidenum">
              <a:rPr b="0" lang="es-E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oleObject" Target="../embeddings/oleObject1.doc"/><Relationship Id="rId2" Type="http://schemas.openxmlformats.org/officeDocument/2006/relationships/image" Target="../media/image9.wmf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gif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jpe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34.jpeg"/><Relationship Id="rId3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image" Target="../media/image39.jpeg"/><Relationship Id="rId3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4.jpe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45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6.wmf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7.wmf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oleObject" Target="../embeddings/oleObject1.doc"/><Relationship Id="rId2" Type="http://schemas.openxmlformats.org/officeDocument/2006/relationships/image" Target="../media/image8.wmf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24000" y="4005360"/>
            <a:ext cx="8391240" cy="5443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</a:pPr>
            <a:r>
              <a:rPr b="1" lang="es-UY" sz="3600" spc="-1" strike="noStrike">
                <a:solidFill>
                  <a:srgbClr val="ffffff"/>
                </a:solidFill>
                <a:latin typeface="Arial"/>
              </a:rPr>
              <a:t>RMON (Remote Network Monitoring)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Rectangle 122"/>
          <p:cNvSpPr/>
          <p:nvPr/>
        </p:nvSpPr>
        <p:spPr>
          <a:xfrm>
            <a:off x="324000" y="4581360"/>
            <a:ext cx="3960360" cy="502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UY" sz="1800" spc="-1" strike="noStrike">
                <a:solidFill>
                  <a:srgbClr val="ffffff"/>
                </a:solidFill>
                <a:latin typeface="Arial"/>
              </a:rPr>
              <a:t>Pertemuan 11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UY" sz="1800" spc="-1" strike="noStrike">
                <a:solidFill>
                  <a:srgbClr val="ffffff"/>
                </a:solidFill>
                <a:latin typeface="Arial"/>
              </a:rPr>
              <a:t>Manajemen Jaringan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2876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RMON 1 MIB &lt;2&gt;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40060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Terdiri dari 10 Group dengan 3 kategori :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1. Group statistik (RMON 1,2,4,5,6, dan   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10).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2. Event Reporting Group (RMON 3 dan 9).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3. Group Filter dan Capture data (RMON 7 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dan 8).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Berjalan di Layer 1 dan Layer 2 OSI Model.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2876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RMON 2 MIB &lt;1&gt;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15" name="Object 2"/>
          <p:cNvGraphicFramePr/>
          <p:nvPr/>
        </p:nvGraphicFramePr>
        <p:xfrm>
          <a:off x="2143080" y="1071720"/>
          <a:ext cx="5118120" cy="5624640"/>
        </p:xfrm>
        <a:graphic>
          <a:graphicData uri="http://schemas.openxmlformats.org/presentationml/2006/ole">
            <p:oleObj progId="Word.Document.8" r:id="rId1" spid="">
              <p:embed/>
              <p:pic>
                <p:nvPicPr>
                  <p:cNvPr id="116" name="Object 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143080" y="1071720"/>
                    <a:ext cx="5118120" cy="56246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2876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RMON 2 MIB &lt;2&gt;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Berjalan di Layer 3 sampai dengan Layer 7 OSI Model.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Perluasan dari RMON 1.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Menetapkan kesesuaian data.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2876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RMON 1 &amp; RMON 2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Content Placeholder 5" descr="rmon2c.gif"/>
          <p:cNvPicPr/>
          <p:nvPr/>
        </p:nvPicPr>
        <p:blipFill>
          <a:blip r:embed="rId1"/>
          <a:stretch/>
        </p:blipFill>
        <p:spPr>
          <a:xfrm>
            <a:off x="928800" y="1857240"/>
            <a:ext cx="7399080" cy="37857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2876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Implementasi RMON (1)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SSH dengan Open SSH &amp; Putty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Picture 3" descr="1_Topologi.jpg"/>
          <p:cNvPicPr/>
          <p:nvPr/>
        </p:nvPicPr>
        <p:blipFill>
          <a:blip r:embed="rId1"/>
          <a:stretch/>
        </p:blipFill>
        <p:spPr>
          <a:xfrm>
            <a:off x="1643040" y="2286000"/>
            <a:ext cx="5714640" cy="387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2876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Implementasi RMON (1)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357200"/>
            <a:ext cx="8229240" cy="4768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Instal Open SSH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Picture 4" descr="1_Instal SSH.jpg"/>
          <p:cNvPicPr/>
          <p:nvPr/>
        </p:nvPicPr>
        <p:blipFill>
          <a:blip r:embed="rId1"/>
          <a:stretch/>
        </p:blipFill>
        <p:spPr>
          <a:xfrm>
            <a:off x="1143000" y="2000160"/>
            <a:ext cx="6781320" cy="448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2876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Implementasi RMON (1)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Tambah User Account di SSH Server (Ubuntu)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Picture 4" descr="1_Tambah User pada SSH Server.jpg"/>
          <p:cNvPicPr/>
          <p:nvPr/>
        </p:nvPicPr>
        <p:blipFill>
          <a:blip r:embed="rId1"/>
          <a:stretch/>
        </p:blipFill>
        <p:spPr>
          <a:xfrm>
            <a:off x="2786040" y="2214720"/>
            <a:ext cx="3797640" cy="435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2876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Implementasi RMON (1)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SSH User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Picture 4" descr="1_SSH User.jpg"/>
          <p:cNvPicPr/>
          <p:nvPr/>
        </p:nvPicPr>
        <p:blipFill>
          <a:blip r:embed="rId1"/>
          <a:stretch/>
        </p:blipFill>
        <p:spPr>
          <a:xfrm>
            <a:off x="1285920" y="2143080"/>
            <a:ext cx="6633720" cy="441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2876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Implementasi RMON (1)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28760" y="121428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Akses SSH dengan Putty di Windows Client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Picture 4" descr="1_Akses SSH lewat Putty di Windows Client.jpg"/>
          <p:cNvPicPr/>
          <p:nvPr/>
        </p:nvPicPr>
        <p:blipFill>
          <a:blip r:embed="rId1"/>
          <a:stretch/>
        </p:blipFill>
        <p:spPr>
          <a:xfrm>
            <a:off x="2857320" y="1943280"/>
            <a:ext cx="5124240" cy="491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2876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Implementasi RMON (1)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28760" y="11430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Putty Security Alert &amp; SSH Sukses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Picture 4" descr="1_Putty Security Alert.jpg"/>
          <p:cNvPicPr/>
          <p:nvPr/>
        </p:nvPicPr>
        <p:blipFill>
          <a:blip r:embed="rId1"/>
          <a:stretch/>
        </p:blipFill>
        <p:spPr>
          <a:xfrm>
            <a:off x="0" y="1857240"/>
            <a:ext cx="3928680" cy="2772000"/>
          </a:xfrm>
          <a:prstGeom prst="rect">
            <a:avLst/>
          </a:prstGeom>
          <a:ln w="0">
            <a:noFill/>
          </a:ln>
        </p:spPr>
      </p:pic>
      <p:pic>
        <p:nvPicPr>
          <p:cNvPr id="139" name="Picture 5" descr="1_SSH Sukses.jpg"/>
          <p:cNvPicPr/>
          <p:nvPr/>
        </p:nvPicPr>
        <p:blipFill>
          <a:blip r:embed="rId2"/>
          <a:stretch/>
        </p:blipFill>
        <p:spPr>
          <a:xfrm>
            <a:off x="3902040" y="3571920"/>
            <a:ext cx="5241600" cy="328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2876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Intro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Merupakan perluasan fungsional SNMP.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Fasilitas yang ada di MIB II.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Disebut pula network monitors, analyzers, maupun probes.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Memberikan monitoring remote network agar manager dapat memperoleh informasi LAN secara keseluruhan.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2876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Implementasi RMON (2)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Telnet Server pada Windows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Picture 4" descr="2_Topologi.jpg"/>
          <p:cNvPicPr/>
          <p:nvPr/>
        </p:nvPicPr>
        <p:blipFill>
          <a:blip r:embed="rId1"/>
          <a:stretch/>
        </p:blipFill>
        <p:spPr>
          <a:xfrm>
            <a:off x="2143080" y="2214720"/>
            <a:ext cx="4766760" cy="392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2876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Implementasi RMON (2)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28760" y="128592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Setting services.msc Telnet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Picture 5" descr="2_Setting Services.jpg"/>
          <p:cNvPicPr/>
          <p:nvPr/>
        </p:nvPicPr>
        <p:blipFill>
          <a:blip r:embed="rId1"/>
          <a:stretch/>
        </p:blipFill>
        <p:spPr>
          <a:xfrm>
            <a:off x="1357200" y="1857240"/>
            <a:ext cx="6848280" cy="472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2876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Implementasi RMON (2)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28760" y="142884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Buat User &lt;1&gt;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Start – Control Panel –Administrative Tools – Computer Management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Picture 5" descr="2_Setting Administrative Tools-Computer Management.jpg"/>
          <p:cNvPicPr/>
          <p:nvPr/>
        </p:nvPicPr>
        <p:blipFill>
          <a:blip r:embed="rId1"/>
          <a:stretch/>
        </p:blipFill>
        <p:spPr>
          <a:xfrm>
            <a:off x="3500280" y="2714760"/>
            <a:ext cx="5466960" cy="386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2876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Implementasi RMON (2)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Buat User &lt;2&gt;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Picture 5" descr="2_Membuat User.jpg"/>
          <p:cNvPicPr/>
          <p:nvPr/>
        </p:nvPicPr>
        <p:blipFill>
          <a:blip r:embed="rId1"/>
          <a:stretch/>
        </p:blipFill>
        <p:spPr>
          <a:xfrm>
            <a:off x="2143080" y="2143080"/>
            <a:ext cx="4462200" cy="448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2876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Implementasi RMON (2)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Buat Group Baru &lt;1&gt;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Picture 5" descr="2_Tambah Telnet Client di Group.jpg"/>
          <p:cNvPicPr/>
          <p:nvPr/>
        </p:nvPicPr>
        <p:blipFill>
          <a:blip r:embed="rId1"/>
          <a:stretch/>
        </p:blipFill>
        <p:spPr>
          <a:xfrm>
            <a:off x="1643040" y="2214720"/>
            <a:ext cx="6090840" cy="429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2876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Implementasi RMON (2)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Buat Group Baru &lt;2&gt;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Picture 5" descr="2_Membuat Group.jpg"/>
          <p:cNvPicPr/>
          <p:nvPr/>
        </p:nvPicPr>
        <p:blipFill>
          <a:blip r:embed="rId1"/>
          <a:stretch/>
        </p:blipFill>
        <p:spPr>
          <a:xfrm>
            <a:off x="1714320" y="2286000"/>
            <a:ext cx="5634000" cy="371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2876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Implementasi RMON (2)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28760" y="11430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Telnet Client via Windows &lt;1&gt;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Picture 5" descr="2_Telnet User.jpg"/>
          <p:cNvPicPr/>
          <p:nvPr/>
        </p:nvPicPr>
        <p:blipFill>
          <a:blip r:embed="rId1"/>
          <a:stretch/>
        </p:blipFill>
        <p:spPr>
          <a:xfrm>
            <a:off x="928800" y="1785960"/>
            <a:ext cx="6791040" cy="344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2876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Implementasi RMON (2)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285840" y="11430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Telnet Client via Windows &lt;2&gt;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Picture 5" descr="2_Telnet User2.jpg"/>
          <p:cNvPicPr/>
          <p:nvPr/>
        </p:nvPicPr>
        <p:blipFill>
          <a:blip r:embed="rId1"/>
          <a:stretch/>
        </p:blipFill>
        <p:spPr>
          <a:xfrm>
            <a:off x="214200" y="1643040"/>
            <a:ext cx="6791040" cy="3438000"/>
          </a:xfrm>
          <a:prstGeom prst="rect">
            <a:avLst/>
          </a:prstGeom>
          <a:ln w="0">
            <a:noFill/>
          </a:ln>
        </p:spPr>
      </p:pic>
      <p:pic>
        <p:nvPicPr>
          <p:cNvPr id="164" name="Picture 6" descr="2_Telnet User3.jpg"/>
          <p:cNvPicPr/>
          <p:nvPr/>
        </p:nvPicPr>
        <p:blipFill>
          <a:blip r:embed="rId2"/>
          <a:stretch/>
        </p:blipFill>
        <p:spPr>
          <a:xfrm>
            <a:off x="2500200" y="3362400"/>
            <a:ext cx="6829200" cy="349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2876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Implementasi RMON (2)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Telnet Berhasil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Picture 5" descr="2_Telnet User Berhasil.jpg"/>
          <p:cNvPicPr/>
          <p:nvPr/>
        </p:nvPicPr>
        <p:blipFill>
          <a:blip r:embed="rId1"/>
          <a:stretch/>
        </p:blipFill>
        <p:spPr>
          <a:xfrm>
            <a:off x="1285920" y="2357280"/>
            <a:ext cx="6800400" cy="347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2876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Implementasi RMON (2)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28760" y="142884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Telnet via Ubuntu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Picture 5" descr="2_Telnet User via Ubuntu.jpg"/>
          <p:cNvPicPr/>
          <p:nvPr/>
        </p:nvPicPr>
        <p:blipFill>
          <a:blip r:embed="rId1"/>
          <a:stretch/>
        </p:blipFill>
        <p:spPr>
          <a:xfrm>
            <a:off x="1643040" y="2143080"/>
            <a:ext cx="6238440" cy="434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2876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Komponen RMON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3" name="Object 2"/>
          <p:cNvGraphicFramePr/>
          <p:nvPr/>
        </p:nvGraphicFramePr>
        <p:xfrm>
          <a:off x="357120" y="1928880"/>
          <a:ext cx="8400240" cy="3357360"/>
        </p:xfrm>
        <a:graphic>
          <a:graphicData uri="http://schemas.openxmlformats.org/presentationml/2006/ole">
            <p:oleObj progId="Visio.Drawing.11" r:id="rId1" spid="">
              <p:embed/>
              <p:pic>
                <p:nvPicPr>
                  <p:cNvPr id="94" name="Object 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57120" y="1928880"/>
                    <a:ext cx="8400240" cy="33573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95" name="TextBox 4"/>
          <p:cNvSpPr/>
          <p:nvPr/>
        </p:nvSpPr>
        <p:spPr>
          <a:xfrm>
            <a:off x="714240" y="4714920"/>
            <a:ext cx="750060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RMON Probe : Pengumpul data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Data Analyzer : Proses analisa data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2876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Implementasi RMON (3)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RDC pada Windows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Picture 5" descr="3_Topologi.jpg"/>
          <p:cNvPicPr/>
          <p:nvPr/>
        </p:nvPicPr>
        <p:blipFill>
          <a:blip r:embed="rId1"/>
          <a:stretch/>
        </p:blipFill>
        <p:spPr>
          <a:xfrm>
            <a:off x="2357280" y="2357280"/>
            <a:ext cx="4509720" cy="371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2876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Implementasi RMON (3)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Tambah User di Group Remote Dekstop Users &lt;1&gt;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Picture 4" descr="3_RDC Tambah User.jpg"/>
          <p:cNvPicPr/>
          <p:nvPr/>
        </p:nvPicPr>
        <p:blipFill>
          <a:blip r:embed="rId1"/>
          <a:stretch/>
        </p:blipFill>
        <p:spPr>
          <a:xfrm>
            <a:off x="2928960" y="2286000"/>
            <a:ext cx="5965560" cy="421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2876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Implementasi RMON (3)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500040" y="128592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Tambah User di Group Remote Dekstop Users &lt;2&gt;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Picture 5" descr="3_RDC Tambah Group.jpg"/>
          <p:cNvPicPr/>
          <p:nvPr/>
        </p:nvPicPr>
        <p:blipFill>
          <a:blip r:embed="rId1"/>
          <a:stretch/>
        </p:blipFill>
        <p:spPr>
          <a:xfrm>
            <a:off x="2305080" y="2428920"/>
            <a:ext cx="6838560" cy="418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2876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Implementasi RMON (3)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Mengaktifkan RDC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Picture 4" descr="3_RDC Tambah User ke Group.jpg"/>
          <p:cNvPicPr/>
          <p:nvPr/>
        </p:nvPicPr>
        <p:blipFill>
          <a:blip r:embed="rId1"/>
          <a:stretch/>
        </p:blipFill>
        <p:spPr>
          <a:xfrm>
            <a:off x="1571760" y="2154240"/>
            <a:ext cx="7400520" cy="447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2876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Implementasi RMON (3)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28760" y="11430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Akses RDC &lt;1&gt;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Start – All Programs – Accessories – Communications – Remote Desktop Connection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Picture 6" descr="3_Mulai RDC.jpg"/>
          <p:cNvPicPr/>
          <p:nvPr/>
        </p:nvPicPr>
        <p:blipFill>
          <a:blip r:embed="rId1"/>
          <a:stretch/>
        </p:blipFill>
        <p:spPr>
          <a:xfrm>
            <a:off x="714240" y="3357720"/>
            <a:ext cx="3590640" cy="1590480"/>
          </a:xfrm>
          <a:prstGeom prst="rect">
            <a:avLst/>
          </a:prstGeom>
          <a:ln w="0">
            <a:noFill/>
          </a:ln>
        </p:spPr>
      </p:pic>
      <p:pic>
        <p:nvPicPr>
          <p:cNvPr id="186" name="Picture 7" descr="3_Mulai RDC2.jpg"/>
          <p:cNvPicPr/>
          <p:nvPr/>
        </p:nvPicPr>
        <p:blipFill>
          <a:blip r:embed="rId2"/>
          <a:stretch/>
        </p:blipFill>
        <p:spPr>
          <a:xfrm>
            <a:off x="5214960" y="2714760"/>
            <a:ext cx="3428640" cy="389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2876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Implementasi RMON (3)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Akses RDC &lt;2&gt;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Picture 4" descr="3_Mulai RDC3.jpg"/>
          <p:cNvPicPr/>
          <p:nvPr/>
        </p:nvPicPr>
        <p:blipFill>
          <a:blip r:embed="rId1"/>
          <a:stretch/>
        </p:blipFill>
        <p:spPr>
          <a:xfrm>
            <a:off x="2643120" y="2357280"/>
            <a:ext cx="4071600" cy="373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2876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Implementasi RMON (4)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Menggunakan VNC pada Windows dan Ubuntu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Picture 4" descr="4_Topologi.jpg"/>
          <p:cNvPicPr/>
          <p:nvPr/>
        </p:nvPicPr>
        <p:blipFill>
          <a:blip r:embed="rId1"/>
          <a:stretch/>
        </p:blipFill>
        <p:spPr>
          <a:xfrm>
            <a:off x="2857320" y="2286000"/>
            <a:ext cx="4814640" cy="384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2876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Implementasi RMON (4)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28760" y="107172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Mengaktifkan VNC Server di Ubuntu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System – Preferences – Remote Desktop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5" name="Picture 5" descr="4_Aktif VNC Server Ubuntu.jpg"/>
          <p:cNvPicPr/>
          <p:nvPr/>
        </p:nvPicPr>
        <p:blipFill>
          <a:blip r:embed="rId1"/>
          <a:stretch/>
        </p:blipFill>
        <p:spPr>
          <a:xfrm>
            <a:off x="2928960" y="2220480"/>
            <a:ext cx="4485960" cy="430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2876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Implementasi RMON (4)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Instal VNC Server di Windows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Picture 5" descr="4_Instal VNC Server Windows.jpg"/>
          <p:cNvPicPr/>
          <p:nvPr/>
        </p:nvPicPr>
        <p:blipFill>
          <a:blip r:embed="rId1"/>
          <a:stretch/>
        </p:blipFill>
        <p:spPr>
          <a:xfrm>
            <a:off x="214200" y="2214720"/>
            <a:ext cx="4209840" cy="3314520"/>
          </a:xfrm>
          <a:prstGeom prst="rect">
            <a:avLst/>
          </a:prstGeom>
          <a:ln w="0">
            <a:noFill/>
          </a:ln>
        </p:spPr>
      </p:pic>
      <p:pic>
        <p:nvPicPr>
          <p:cNvPr id="199" name="Picture 6" descr="4_Konfigurasi VNC Server.jpg"/>
          <p:cNvPicPr/>
          <p:nvPr/>
        </p:nvPicPr>
        <p:blipFill>
          <a:blip r:embed="rId2"/>
          <a:stretch/>
        </p:blipFill>
        <p:spPr>
          <a:xfrm>
            <a:off x="4714920" y="2928960"/>
            <a:ext cx="4228920" cy="331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2876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Implementasi RMON (4)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0040" y="1357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Akses VNC Viewer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Picture 5" descr="4_Remote Windows ke Ubuntu.jpg"/>
          <p:cNvPicPr/>
          <p:nvPr/>
        </p:nvPicPr>
        <p:blipFill>
          <a:blip r:embed="rId1"/>
          <a:stretch/>
        </p:blipFill>
        <p:spPr>
          <a:xfrm>
            <a:off x="2143080" y="2428920"/>
            <a:ext cx="4833720" cy="349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2876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Jaringan dengan RMON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7" name="Object 3"/>
          <p:cNvGraphicFramePr/>
          <p:nvPr/>
        </p:nvGraphicFramePr>
        <p:xfrm>
          <a:off x="785880" y="1143000"/>
          <a:ext cx="7619760" cy="5415840"/>
        </p:xfrm>
        <a:graphic>
          <a:graphicData uri="http://schemas.openxmlformats.org/presentationml/2006/ole">
            <p:oleObj progId="Visio.Drawing.11" r:id="rId1" spid="">
              <p:embed/>
              <p:pic>
                <p:nvPicPr>
                  <p:cNvPr id="98" name="Object 3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785880" y="1143000"/>
                    <a:ext cx="7619760" cy="54158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2876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Implementasi RMON (4)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500040" y="142884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Hasil Remote dari Windows ke Ubuntu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" name="Picture 5" descr="4_Hasil Remote Ubuntu.jpg"/>
          <p:cNvPicPr/>
          <p:nvPr/>
        </p:nvPicPr>
        <p:blipFill>
          <a:blip r:embed="rId1"/>
          <a:stretch/>
        </p:blipFill>
        <p:spPr>
          <a:xfrm>
            <a:off x="1428840" y="2071800"/>
            <a:ext cx="6505200" cy="432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2876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Implementasi RMON (4)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500040" y="121428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Akses Remote Dekstop Viewer di Ubuntu &lt;1&gt;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Applications – Internet – Remote Desktop Viewer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8" name="Picture 5" descr="4_Remote Ubuntu ke Windows.jpg"/>
          <p:cNvPicPr/>
          <p:nvPr/>
        </p:nvPicPr>
        <p:blipFill>
          <a:blip r:embed="rId1"/>
          <a:stretch/>
        </p:blipFill>
        <p:spPr>
          <a:xfrm>
            <a:off x="3867120" y="2657520"/>
            <a:ext cx="5276520" cy="4200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2876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Implementasi RMON (4)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500040" y="128592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Akses Remote Dekstop Viewer di Ubuntu &lt;2&gt;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1" name="Picture 5" descr="4_Memasukkan Password Administrator.jpg"/>
          <p:cNvPicPr/>
          <p:nvPr/>
        </p:nvPicPr>
        <p:blipFill>
          <a:blip r:embed="rId1"/>
          <a:stretch/>
        </p:blipFill>
        <p:spPr>
          <a:xfrm>
            <a:off x="2428920" y="2143080"/>
            <a:ext cx="5481360" cy="443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2876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Implementasi RMON (4)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500040" y="142884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Hasil Remote dari Ubuntu ke Windows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Picture 4" descr="4_Hasil Remote Windows.jpg"/>
          <p:cNvPicPr/>
          <p:nvPr/>
        </p:nvPicPr>
        <p:blipFill>
          <a:blip r:embed="rId1"/>
          <a:stretch/>
        </p:blipFill>
        <p:spPr>
          <a:xfrm>
            <a:off x="1643040" y="2000160"/>
            <a:ext cx="5928840" cy="460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395280" y="189000"/>
            <a:ext cx="8229240" cy="980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End </a:t>
            </a:r>
            <a:r>
              <a:rPr b="0" lang="en-US" sz="4400" spc="-1" strike="noStrike">
                <a:solidFill>
                  <a:srgbClr val="000000"/>
                </a:solidFill>
                <a:latin typeface="Wingdings"/>
              </a:rPr>
              <a:t>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457200" y="18558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2876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Tujuan RMON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Monitoring secara luas perilaku subnetwork.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Mengurangi beban pada agent dan manager sehingga menambah produktivitas dari Administrator.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Problem detecting dan reporting.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Mendukung multiple manager.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2876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RMON MIB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2" name="Object 2"/>
          <p:cNvGraphicFramePr/>
          <p:nvPr/>
        </p:nvGraphicFramePr>
        <p:xfrm>
          <a:off x="1285920" y="1000080"/>
          <a:ext cx="6759000" cy="5517000"/>
        </p:xfrm>
        <a:graphic>
          <a:graphicData uri="http://schemas.openxmlformats.org/presentationml/2006/ole">
            <p:oleObj progId="Visio.Drawing.11" r:id="rId1" spid="">
              <p:embed/>
              <p:pic>
                <p:nvPicPr>
                  <p:cNvPr id="103" name="Object 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285920" y="1000080"/>
                    <a:ext cx="6759000" cy="55170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2876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Fungsi Grup RMON &lt;1&gt;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5" name="Object 3"/>
          <p:cNvGraphicFramePr/>
          <p:nvPr/>
        </p:nvGraphicFramePr>
        <p:xfrm>
          <a:off x="856800" y="1214280"/>
          <a:ext cx="7151400" cy="5357520"/>
        </p:xfrm>
        <a:graphic>
          <a:graphicData uri="http://schemas.openxmlformats.org/presentationml/2006/ole">
            <p:oleObj progId="Visio.Drawing.11" r:id="rId1" spid="">
              <p:embed/>
              <p:pic>
                <p:nvPicPr>
                  <p:cNvPr id="106" name="Object 3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856800" y="1214280"/>
                    <a:ext cx="7151400" cy="5357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2876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Fungsi Grup RMON &lt;2&gt;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Probes mengumpulkan data.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Komunikasi antar beberapa tipe LAN seperti Token Ring dan Ethernet.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Filter Group memprioritaskan data-data yang perlu di capture.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Terdapat alarm dan event.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28760" y="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RMON 1 MIB &lt;1&gt;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10" name="Object 3"/>
          <p:cNvGraphicFramePr/>
          <p:nvPr/>
        </p:nvGraphicFramePr>
        <p:xfrm>
          <a:off x="2071800" y="1143000"/>
          <a:ext cx="5179320" cy="5423040"/>
        </p:xfrm>
        <a:graphic>
          <a:graphicData uri="http://schemas.openxmlformats.org/presentationml/2006/ole">
            <p:oleObj progId="Word.Document.8" r:id="rId1" spid="">
              <p:embed/>
              <p:pic>
                <p:nvPicPr>
                  <p:cNvPr id="111" name="Object 3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071800" y="1143000"/>
                    <a:ext cx="5179320" cy="54230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7674</TotalTime>
  <Application>LibreOffice/7.2.2.2$Linux_X86_64 LibreOffice_project/20$Build-2</Application>
  <AppVersion>15.0000</AppVersion>
  <Words>545</Words>
  <Paragraphs>101</Paragraphs>
  <Company>Toshiba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2010-05-23T14:28:12Z</dcterms:created>
  <dc:creator>Mariajose</dc:creator>
  <dc:description/>
  <dc:language>en-US</dc:language>
  <cp:lastModifiedBy/>
  <dcterms:modified xsi:type="dcterms:W3CDTF">2021-11-23T11:55:53Z</dcterms:modified>
  <cp:revision>692</cp:revision>
  <dc:subject/>
  <dc:title>Diapositiva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On-screen Show (4:3)</vt:lpwstr>
  </property>
  <property fmtid="{D5CDD505-2E9C-101B-9397-08002B2CF9AE}" pid="4" name="Slides">
    <vt:i4>44</vt:i4>
  </property>
</Properties>
</file>