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660066"/>
    <a:srgbClr val="000058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575" autoAdjust="0"/>
    <p:restoredTop sz="94652" autoAdjust="0"/>
  </p:normalViewPr>
  <p:slideViewPr>
    <p:cSldViewPr>
      <p:cViewPr varScale="1">
        <p:scale>
          <a:sx n="65" d="100"/>
          <a:sy n="65" d="100"/>
        </p:scale>
        <p:origin x="-12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9BAC2-76B4-47C8-A2C2-1218CF87CA7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C2A21-AD26-43A1-A727-66372225AD7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F4B4B-B028-46A6-B903-4EE0907014E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10E3C-BD83-4CC3-BCD1-5982A5CA3B4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EDF64-B883-4557-B3D9-17A8D66BB68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47266-A728-4FCD-A45B-54FC79FF622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E1ED4-BB52-4886-9BE5-E3157F6B083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54D95-9E24-459F-ADC4-767ACDCA593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5FA25-E954-4D7E-A6A3-1182F45F1EF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B4D02-40E9-4C93-BA2B-23B43F8421B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9D84FA-5F54-48CE-8B67-C33E5B77E99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96C345C-3BEA-4D78-9815-C879B8810ED6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179388" y="981075"/>
            <a:ext cx="6464314" cy="831850"/>
          </a:xfrm>
          <a:noFill/>
          <a:ln/>
        </p:spPr>
        <p:txBody>
          <a:bodyPr/>
          <a:lstStyle/>
          <a:p>
            <a:pPr algn="l"/>
            <a:r>
              <a:rPr lang="es-UY" sz="3600" b="1" dirty="0" smtClean="0">
                <a:solidFill>
                  <a:schemeClr val="bg1"/>
                </a:solidFill>
              </a:rPr>
              <a:t>Web-</a:t>
            </a:r>
            <a:r>
              <a:rPr lang="es-UY" sz="3600" b="1" dirty="0" err="1" smtClean="0">
                <a:solidFill>
                  <a:schemeClr val="bg1"/>
                </a:solidFill>
              </a:rPr>
              <a:t>Based</a:t>
            </a:r>
            <a:r>
              <a:rPr lang="es-UY" sz="3600" b="1" dirty="0" smtClean="0">
                <a:solidFill>
                  <a:schemeClr val="bg1"/>
                </a:solidFill>
              </a:rPr>
              <a:t> Management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2170" name="Rectangle 122"/>
          <p:cNvSpPr>
            <a:spLocks noChangeArrowheads="1"/>
          </p:cNvSpPr>
          <p:nvPr/>
        </p:nvSpPr>
        <p:spPr bwMode="auto">
          <a:xfrm>
            <a:off x="179388" y="1773238"/>
            <a:ext cx="396081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UY" b="1" dirty="0" err="1" smtClean="0">
                <a:solidFill>
                  <a:schemeClr val="bg1"/>
                </a:solidFill>
              </a:rPr>
              <a:t>Pertemuan</a:t>
            </a:r>
            <a:r>
              <a:rPr lang="es-UY" b="1" dirty="0" smtClean="0">
                <a:solidFill>
                  <a:schemeClr val="bg1"/>
                </a:solidFill>
              </a:rPr>
              <a:t> 13</a:t>
            </a:r>
          </a:p>
          <a:p>
            <a:r>
              <a:rPr lang="es-UY" b="1" dirty="0" err="1" smtClean="0">
                <a:solidFill>
                  <a:schemeClr val="bg1"/>
                </a:solidFill>
              </a:rPr>
              <a:t>Manajemen</a:t>
            </a:r>
            <a:r>
              <a:rPr lang="es-UY" b="1" dirty="0" smtClean="0">
                <a:solidFill>
                  <a:schemeClr val="bg1"/>
                </a:solidFill>
              </a:rPr>
              <a:t> </a:t>
            </a:r>
            <a:r>
              <a:rPr lang="es-UY" b="1" dirty="0" err="1" smtClean="0">
                <a:solidFill>
                  <a:schemeClr val="bg1"/>
                </a:solidFill>
              </a:rPr>
              <a:t>Jaringan</a:t>
            </a:r>
            <a:endParaRPr lang="es-E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Dekstop</a:t>
            </a:r>
            <a:r>
              <a:rPr lang="en-US" dirty="0" smtClean="0"/>
              <a:t> Management Interface &lt;2&gt;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Desktop Management Task Force (DTMF).</a:t>
            </a:r>
          </a:p>
          <a:p>
            <a:r>
              <a:rPr lang="en-US" dirty="0" err="1" smtClean="0"/>
              <a:t>Memanajemen</a:t>
            </a:r>
            <a:r>
              <a:rPr lang="en-US" dirty="0" smtClean="0"/>
              <a:t> hardware </a:t>
            </a:r>
            <a:r>
              <a:rPr lang="en-US" dirty="0" err="1" smtClean="0"/>
              <a:t>maupun</a:t>
            </a:r>
            <a:r>
              <a:rPr lang="en-US" dirty="0" smtClean="0"/>
              <a:t> software.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1. Management Information Format (MIF), 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dirty="0" smtClean="0"/>
              <a:t>  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MIB.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2. Interface program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API.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DMI</a:t>
            </a:r>
            <a:endParaRPr lang="en-US" dirty="0"/>
          </a:p>
        </p:txBody>
      </p:sp>
      <p:graphicFrame>
        <p:nvGraphicFramePr>
          <p:cNvPr id="155650" name="Object 2"/>
          <p:cNvGraphicFramePr>
            <a:graphicFrameLocks noChangeAspect="1"/>
          </p:cNvGraphicFramePr>
          <p:nvPr>
            <p:ph idx="1"/>
          </p:nvPr>
        </p:nvGraphicFramePr>
        <p:xfrm>
          <a:off x="571472" y="1643050"/>
          <a:ext cx="8072494" cy="4929222"/>
        </p:xfrm>
        <a:graphic>
          <a:graphicData uri="http://schemas.openxmlformats.org/presentationml/2006/ole">
            <p:oleObj spid="_x0000_s155650" name="VISIO" r:id="rId3" imgW="6713640" imgH="516060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Web-Based Enterprise Management &lt;1&gt;</a:t>
            </a:r>
            <a:endParaRPr lang="en-US" dirty="0"/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>
            <p:ph idx="1"/>
          </p:nvPr>
        </p:nvGraphicFramePr>
        <p:xfrm>
          <a:off x="571472" y="1500174"/>
          <a:ext cx="7715304" cy="5177551"/>
        </p:xfrm>
        <a:graphic>
          <a:graphicData uri="http://schemas.openxmlformats.org/presentationml/2006/ole">
            <p:oleObj spid="_x0000_s156675" name="VISIO" r:id="rId3" imgW="6898680" imgH="786528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Web-Based Enterprise Management &lt;2&gt;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WBEM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Common Information Module yang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Microsoft.</a:t>
            </a:r>
          </a:p>
          <a:p>
            <a:r>
              <a:rPr lang="id-ID" dirty="0" smtClean="0"/>
              <a:t>CIM adalah informasi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framework yang </a:t>
            </a:r>
            <a:r>
              <a:rPr lang="id-ID" dirty="0" smtClean="0"/>
              <a:t>dimaksudkan</a:t>
            </a:r>
            <a:r>
              <a:rPr lang="en-US" dirty="0" smtClean="0"/>
              <a:t> </a:t>
            </a:r>
            <a:r>
              <a:rPr lang="id-ID" dirty="0" smtClean="0"/>
              <a:t>untuk mengakomodasi semua protokol dan </a:t>
            </a:r>
            <a:r>
              <a:rPr lang="en-US" dirty="0" smtClean="0"/>
              <a:t>framework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Web-Based Enterprise Management &lt;3&gt;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lima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1. Web Client.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2. CIM Object Manager.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3. </a:t>
            </a:r>
            <a:r>
              <a:rPr lang="en-US" dirty="0" err="1" smtClean="0"/>
              <a:t>Skema</a:t>
            </a:r>
            <a:r>
              <a:rPr lang="en-US" dirty="0" smtClean="0"/>
              <a:t> CIM.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4.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5.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dikelola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dirty="0" err="1" smtClean="0"/>
              <a:t>protokol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Web-Based Enterprise Management &lt;4&gt;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25963"/>
          </a:xfrm>
        </p:spPr>
        <p:txBody>
          <a:bodyPr/>
          <a:lstStyle/>
          <a:p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CIM Schema.</a:t>
            </a:r>
          </a:p>
          <a:p>
            <a:r>
              <a:rPr lang="en-US" dirty="0" smtClean="0"/>
              <a:t>CIM Object Manager </a:t>
            </a:r>
            <a:r>
              <a:rPr lang="en-US" dirty="0" err="1" smtClean="0"/>
              <a:t>memediasi</a:t>
            </a:r>
            <a:r>
              <a:rPr lang="en-US" dirty="0" smtClean="0"/>
              <a:t> web clients, managed object, </a:t>
            </a:r>
            <a:r>
              <a:rPr lang="en-US" dirty="0" err="1" smtClean="0"/>
              <a:t>dan</a:t>
            </a:r>
            <a:r>
              <a:rPr lang="en-US" dirty="0" smtClean="0"/>
              <a:t> CIM Schema.</a:t>
            </a:r>
          </a:p>
          <a:p>
            <a:r>
              <a:rPr lang="en-US" dirty="0" smtClean="0"/>
              <a:t>Microsoft Windows </a:t>
            </a:r>
            <a:r>
              <a:rPr lang="en-US" dirty="0" err="1" smtClean="0"/>
              <a:t>menggunakan</a:t>
            </a:r>
            <a:r>
              <a:rPr lang="en-US" dirty="0"/>
              <a:t> </a:t>
            </a:r>
            <a:r>
              <a:rPr lang="en-US" dirty="0" smtClean="0"/>
              <a:t>Distributed Component Object Model (DCOM), </a:t>
            </a:r>
            <a:r>
              <a:rPr lang="en-US" dirty="0" err="1" smtClean="0"/>
              <a:t>sedang</a:t>
            </a:r>
            <a:r>
              <a:rPr lang="en-US" dirty="0" smtClean="0"/>
              <a:t> Sun </a:t>
            </a:r>
            <a:r>
              <a:rPr lang="en-US" dirty="0" err="1" smtClean="0"/>
              <a:t>Microsystem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CIM Object Manager (CIMOM).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WMI (Windows Management Instrumentation) </a:t>
            </a:r>
            <a:endParaRPr lang="en-US" dirty="0"/>
          </a:p>
        </p:txBody>
      </p:sp>
      <p:graphicFrame>
        <p:nvGraphicFramePr>
          <p:cNvPr id="157698" name="Object 2"/>
          <p:cNvGraphicFramePr>
            <a:graphicFrameLocks noChangeAspect="1"/>
          </p:cNvGraphicFramePr>
          <p:nvPr>
            <p:ph idx="1"/>
          </p:nvPr>
        </p:nvGraphicFramePr>
        <p:xfrm>
          <a:off x="1071538" y="1643050"/>
          <a:ext cx="7056045" cy="5214950"/>
        </p:xfrm>
        <a:graphic>
          <a:graphicData uri="http://schemas.openxmlformats.org/presentationml/2006/ole">
            <p:oleObj spid="_x0000_s157698" name="VISIO" r:id="rId3" imgW="6682320" imgH="548748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JDMK (Java Dynamic Management Kit)</a:t>
            </a:r>
            <a:endParaRPr lang="en-US" dirty="0"/>
          </a:p>
        </p:txBody>
      </p:sp>
      <p:graphicFrame>
        <p:nvGraphicFramePr>
          <p:cNvPr id="158722" name="Object 2"/>
          <p:cNvGraphicFramePr>
            <a:graphicFrameLocks noChangeAspect="1"/>
          </p:cNvGraphicFramePr>
          <p:nvPr>
            <p:ph idx="1"/>
          </p:nvPr>
        </p:nvGraphicFramePr>
        <p:xfrm>
          <a:off x="642910" y="1714488"/>
          <a:ext cx="8001056" cy="4825447"/>
        </p:xfrm>
        <a:graphic>
          <a:graphicData uri="http://schemas.openxmlformats.org/presentationml/2006/ole">
            <p:oleObj spid="_x0000_s158722" name="VISIO" r:id="rId3" imgW="5094360" imgH="397692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25963"/>
          </a:xfrm>
        </p:spPr>
        <p:txBody>
          <a:bodyPr/>
          <a:lstStyle/>
          <a:p>
            <a:r>
              <a:rPr lang="en-US" dirty="0"/>
              <a:t>J</a:t>
            </a:r>
            <a:r>
              <a:rPr lang="id-ID" dirty="0" smtClean="0"/>
              <a:t>aringan dan sistem manajemen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id-ID" dirty="0" smtClean="0"/>
              <a:t> harus mengakomodasi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id-ID" dirty="0" smtClean="0"/>
              <a:t>SNMP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Dibutuhkan</a:t>
            </a:r>
            <a:r>
              <a:rPr lang="en-US" dirty="0" smtClean="0"/>
              <a:t> web agent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web.</a:t>
            </a:r>
          </a:p>
          <a:p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JMDK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didownload</a:t>
            </a:r>
            <a:r>
              <a:rPr lang="en-US" dirty="0" smtClean="0"/>
              <a:t> </a:t>
            </a:r>
            <a:r>
              <a:rPr lang="en-US" dirty="0" err="1" smtClean="0"/>
              <a:t>lewat</a:t>
            </a:r>
            <a:r>
              <a:rPr lang="en-US" dirty="0" smtClean="0"/>
              <a:t> NMS.</a:t>
            </a:r>
          </a:p>
          <a:p>
            <a:r>
              <a:rPr lang="id-ID" dirty="0" smtClean="0"/>
              <a:t>NMS masa depan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web </a:t>
            </a:r>
            <a:r>
              <a:rPr lang="id-ID" dirty="0" smtClean="0"/>
              <a:t>bisa menjadi penggabungan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id-ID" dirty="0" smtClean="0"/>
              <a:t>lama dan yang baru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b="1" dirty="0" smtClean="0"/>
              <a:t>The End</a:t>
            </a:r>
            <a:endParaRPr lang="en-US" sz="8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Manajemen</a:t>
            </a:r>
            <a:r>
              <a:rPr lang="en-US" dirty="0" smtClean="0">
                <a:solidFill>
                  <a:schemeClr val="tx1"/>
                </a:solidFill>
              </a:rPr>
              <a:t> 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4525962"/>
          </a:xfrm>
        </p:spPr>
        <p:txBody>
          <a:bodyPr/>
          <a:lstStyle/>
          <a:p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Web Browser.</a:t>
            </a:r>
          </a:p>
          <a:p>
            <a:r>
              <a:rPr lang="en-US" dirty="0" smtClean="0"/>
              <a:t>Display yang </a:t>
            </a:r>
            <a:r>
              <a:rPr lang="en-US" dirty="0" err="1" smtClean="0"/>
              <a:t>ekonomis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Akses</a:t>
            </a:r>
            <a:r>
              <a:rPr lang="en-US" dirty="0" smtClean="0"/>
              <a:t> Ubiquitous.</a:t>
            </a:r>
          </a:p>
          <a:p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memberatkan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Web Interface </a:t>
            </a:r>
            <a:r>
              <a:rPr lang="en-US" dirty="0" err="1" smtClean="0"/>
              <a:t>vs</a:t>
            </a:r>
            <a:r>
              <a:rPr lang="en-US" dirty="0" smtClean="0"/>
              <a:t> Web Management.</a:t>
            </a:r>
          </a:p>
          <a:p>
            <a:r>
              <a:rPr lang="en-US" dirty="0" smtClean="0"/>
              <a:t>Web-Based Management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1. </a:t>
            </a:r>
            <a:r>
              <a:rPr lang="en-US" dirty="0" err="1" smtClean="0"/>
              <a:t>Dekstop</a:t>
            </a:r>
            <a:r>
              <a:rPr lang="en-US" dirty="0" smtClean="0"/>
              <a:t> management interface.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2.</a:t>
            </a:r>
            <a:r>
              <a:rPr lang="en-US" dirty="0"/>
              <a:t> </a:t>
            </a:r>
            <a:r>
              <a:rPr lang="en-US" dirty="0" smtClean="0"/>
              <a:t>Web-Based enterprise management.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3. Java </a:t>
            </a:r>
            <a:r>
              <a:rPr lang="en-US" dirty="0"/>
              <a:t>m</a:t>
            </a:r>
            <a:r>
              <a:rPr lang="en-US" dirty="0" smtClean="0"/>
              <a:t>anagement extension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 &lt;1&gt;</a:t>
            </a:r>
            <a:endParaRPr lang="en-US" dirty="0"/>
          </a:p>
        </p:txBody>
      </p:sp>
      <p:graphicFrame>
        <p:nvGraphicFramePr>
          <p:cNvPr id="150530" name="Object 2"/>
          <p:cNvGraphicFramePr>
            <a:graphicFrameLocks noChangeAspect="1"/>
          </p:cNvGraphicFramePr>
          <p:nvPr>
            <p:ph idx="1"/>
          </p:nvPr>
        </p:nvGraphicFramePr>
        <p:xfrm>
          <a:off x="1643042" y="1643050"/>
          <a:ext cx="5929354" cy="4950903"/>
        </p:xfrm>
        <a:graphic>
          <a:graphicData uri="http://schemas.openxmlformats.org/presentationml/2006/ole">
            <p:oleObj spid="_x0000_s150530" name="VISIO" r:id="rId3" imgW="3751200" imgH="55785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 &lt;2&gt;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SNMP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NMS.</a:t>
            </a:r>
          </a:p>
          <a:p>
            <a:r>
              <a:rPr lang="en-US" dirty="0" smtClean="0"/>
              <a:t>Database NMS </a:t>
            </a:r>
            <a:r>
              <a:rPr lang="en-US" dirty="0" err="1" smtClean="0"/>
              <a:t>ditransfer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Web Server.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Web Browser.</a:t>
            </a:r>
          </a:p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NMS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SNMP.</a:t>
            </a:r>
          </a:p>
          <a:p>
            <a:r>
              <a:rPr lang="en-US" dirty="0" err="1" smtClean="0"/>
              <a:t>Protokol</a:t>
            </a:r>
            <a:r>
              <a:rPr lang="en-US" dirty="0" smtClean="0"/>
              <a:t> HTTP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Web Server </a:t>
            </a:r>
            <a:r>
              <a:rPr lang="en-US" dirty="0" err="1" smtClean="0"/>
              <a:t>dan</a:t>
            </a:r>
            <a:r>
              <a:rPr lang="en-US" dirty="0" smtClean="0"/>
              <a:t> Web Browser.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Server</a:t>
            </a:r>
            <a:endParaRPr lang="en-US" dirty="0"/>
          </a:p>
        </p:txBody>
      </p:sp>
      <p:graphicFrame>
        <p:nvGraphicFramePr>
          <p:cNvPr id="151554" name="Object 2"/>
          <p:cNvGraphicFramePr>
            <a:graphicFrameLocks noChangeAspect="1"/>
          </p:cNvGraphicFramePr>
          <p:nvPr>
            <p:ph idx="1"/>
          </p:nvPr>
        </p:nvGraphicFramePr>
        <p:xfrm>
          <a:off x="1500166" y="1600200"/>
          <a:ext cx="6072230" cy="5166135"/>
        </p:xfrm>
        <a:graphic>
          <a:graphicData uri="http://schemas.openxmlformats.org/presentationml/2006/ole">
            <p:oleObj spid="_x0000_s151554" name="VISIO" r:id="rId3" imgW="3751200" imgH="551232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WBM &lt;1&gt;</a:t>
            </a:r>
            <a:endParaRPr lang="en-US" dirty="0"/>
          </a:p>
        </p:txBody>
      </p:sp>
      <p:graphicFrame>
        <p:nvGraphicFramePr>
          <p:cNvPr id="152578" name="Object 2"/>
          <p:cNvGraphicFramePr>
            <a:graphicFrameLocks noChangeAspect="1"/>
          </p:cNvGraphicFramePr>
          <p:nvPr>
            <p:ph idx="1"/>
          </p:nvPr>
        </p:nvGraphicFramePr>
        <p:xfrm>
          <a:off x="1500166" y="1571611"/>
          <a:ext cx="6429420" cy="5084871"/>
        </p:xfrm>
        <a:graphic>
          <a:graphicData uri="http://schemas.openxmlformats.org/presentationml/2006/ole">
            <p:oleObj spid="_x0000_s152578" name="VISIO" r:id="rId3" imgW="4865760" imgH="443412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WBM &lt;2&gt;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Server </a:t>
            </a:r>
            <a:r>
              <a:rPr lang="en-US" dirty="0" err="1" smtClean="0"/>
              <a:t>tertanam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dimanajemen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didorong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management agent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managed object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dikelola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Manager Application.</a:t>
            </a:r>
          </a:p>
          <a:p>
            <a:r>
              <a:rPr lang="en-US" dirty="0" smtClean="0"/>
              <a:t>Smart Agent, Portable Agent.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HP Embedded Agent</a:t>
            </a:r>
            <a:br>
              <a:rPr lang="en-US" sz="4800" dirty="0" smtClean="0"/>
            </a:br>
            <a:endParaRPr lang="en-US" dirty="0"/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>
            <p:ph idx="1"/>
          </p:nvPr>
        </p:nvGraphicFramePr>
        <p:xfrm>
          <a:off x="1428728" y="1384790"/>
          <a:ext cx="6486532" cy="5238401"/>
        </p:xfrm>
        <a:graphic>
          <a:graphicData uri="http://schemas.openxmlformats.org/presentationml/2006/ole">
            <p:oleObj spid="_x0000_s153602" name="VISIO" r:id="rId3" imgW="5485680" imgH="44301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Dekstop</a:t>
            </a:r>
            <a:r>
              <a:rPr lang="en-US" dirty="0" smtClean="0"/>
              <a:t> Management Interface &lt;1&gt;</a:t>
            </a:r>
            <a:endParaRPr lang="en-US" dirty="0"/>
          </a:p>
        </p:txBody>
      </p:sp>
      <p:graphicFrame>
        <p:nvGraphicFramePr>
          <p:cNvPr id="154626" name="Object 2"/>
          <p:cNvGraphicFramePr>
            <a:graphicFrameLocks noChangeAspect="1"/>
          </p:cNvGraphicFramePr>
          <p:nvPr>
            <p:ph idx="1"/>
          </p:nvPr>
        </p:nvGraphicFramePr>
        <p:xfrm>
          <a:off x="714348" y="1643050"/>
          <a:ext cx="7500990" cy="5105038"/>
        </p:xfrm>
        <a:graphic>
          <a:graphicData uri="http://schemas.openxmlformats.org/presentationml/2006/ole">
            <p:oleObj spid="_x0000_s154626" name="VISIO" r:id="rId3" imgW="4853520" imgH="5619960" progId="Visio.Drawing.11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8988</TotalTime>
  <Words>321</Words>
  <Application>Microsoft Office PowerPoint</Application>
  <PresentationFormat>On-screen Show (4:3)</PresentationFormat>
  <Paragraphs>60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Diseño predeterminado</vt:lpstr>
      <vt:lpstr>VISIO</vt:lpstr>
      <vt:lpstr>Web-Based Management</vt:lpstr>
      <vt:lpstr>Manajemen Web</vt:lpstr>
      <vt:lpstr>Web Interface &lt;1&gt;</vt:lpstr>
      <vt:lpstr>Web Interface &lt;2&gt;</vt:lpstr>
      <vt:lpstr>Proxy Server</vt:lpstr>
      <vt:lpstr>Embedded WBM &lt;1&gt;</vt:lpstr>
      <vt:lpstr>Embedded WBM &lt;2&gt;</vt:lpstr>
      <vt:lpstr>HP Embedded Agent </vt:lpstr>
      <vt:lpstr>Dekstop Management Interface &lt;1&gt;</vt:lpstr>
      <vt:lpstr>Dekstop Management Interface &lt;2&gt;</vt:lpstr>
      <vt:lpstr>Fungsi DMI</vt:lpstr>
      <vt:lpstr>Web-Based Enterprise Management &lt;1&gt;</vt:lpstr>
      <vt:lpstr>Web-Based Enterprise Management &lt;2&gt;</vt:lpstr>
      <vt:lpstr>Web-Based Enterprise Management &lt;3&gt;</vt:lpstr>
      <vt:lpstr>Web-Based Enterprise Management &lt;4&gt;</vt:lpstr>
      <vt:lpstr>Microsoft WMI (Windows Management Instrumentation) </vt:lpstr>
      <vt:lpstr>JDMK (Java Dynamic Management Kit)</vt:lpstr>
      <vt:lpstr>Harapan ke Depan</vt:lpstr>
      <vt:lpstr>The End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Windows7Ultimate</cp:lastModifiedBy>
  <cp:revision>689</cp:revision>
  <dcterms:created xsi:type="dcterms:W3CDTF">2010-05-23T14:28:12Z</dcterms:created>
  <dcterms:modified xsi:type="dcterms:W3CDTF">2015-06-15T21:36:15Z</dcterms:modified>
</cp:coreProperties>
</file>