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组合 15"/>
          <p:cNvGrpSpPr/>
          <p:nvPr/>
        </p:nvGrpSpPr>
        <p:grpSpPr>
          <a:xfrm>
            <a:off x="360" y="0"/>
            <a:ext cx="9143640" cy="6929280"/>
            <a:chOff x="360" y="0"/>
            <a:chExt cx="9143640" cy="6929280"/>
          </a:xfrm>
        </p:grpSpPr>
        <p:sp>
          <p:nvSpPr>
            <p:cNvPr id="1" name="Rectangle 9"/>
            <p:cNvSpPr/>
            <p:nvPr/>
          </p:nvSpPr>
          <p:spPr>
            <a:xfrm>
              <a:off x="8501040" y="0"/>
              <a:ext cx="642600" cy="6857640"/>
            </a:xfrm>
            <a:prstGeom prst="rect">
              <a:avLst/>
            </a:prstGeom>
            <a:pattFill prst="ltHorz">
              <a:fgClr>
                <a:srgbClr val="eeece1"/>
              </a:fgClr>
              <a:bgClr>
                <a:srgbClr val="ffffff"/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矩形 13"/>
            <p:cNvSpPr/>
            <p:nvPr/>
          </p:nvSpPr>
          <p:spPr>
            <a:xfrm rot="10800000">
              <a:off x="360" y="6500520"/>
              <a:ext cx="9143640" cy="428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98b855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3" name="对角圆角矩形 14"/>
            <p:cNvSpPr/>
            <p:nvPr/>
          </p:nvSpPr>
          <p:spPr>
            <a:xfrm rot="10800000">
              <a:off x="714600" y="6330960"/>
              <a:ext cx="7643520" cy="383760"/>
            </a:xfrm>
            <a:prstGeom prst="round2DiagRect">
              <a:avLst>
                <a:gd name="adj1" fmla="val 16667"/>
                <a:gd name="adj2" fmla="val 0"/>
              </a:avLst>
            </a:prstGeom>
            <a:gradFill rotWithShape="0">
              <a:gsLst>
                <a:gs pos="0">
                  <a:srgbClr val="779637"/>
                </a:gs>
                <a:gs pos="100000">
                  <a:srgbClr val="9bc348"/>
                </a:gs>
              </a:gsLst>
              <a:lin ang="5400000"/>
            </a:gradFill>
            <a:ln cap="sq" w="5715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grpSp>
          <p:nvGrpSpPr>
            <p:cNvPr id="4" name="组合 19"/>
            <p:cNvGrpSpPr/>
            <p:nvPr/>
          </p:nvGrpSpPr>
          <p:grpSpPr>
            <a:xfrm>
              <a:off x="8001000" y="195840"/>
              <a:ext cx="928080" cy="874440"/>
              <a:chOff x="8001000" y="195840"/>
              <a:chExt cx="928080" cy="874440"/>
            </a:xfrm>
          </p:grpSpPr>
          <p:sp>
            <p:nvSpPr>
              <p:cNvPr id="5" name="流程图: 卡片 20"/>
              <p:cNvSpPr/>
              <p:nvPr/>
            </p:nvSpPr>
            <p:spPr>
              <a:xfrm>
                <a:off x="8001000" y="195840"/>
                <a:ext cx="451080" cy="397440"/>
              </a:xfrm>
              <a:prstGeom prst="flowChartPunchedCard">
                <a:avLst/>
              </a:prstGeom>
              <a:blipFill rotWithShape="0">
                <a:blip r:embed="rId2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" name="流程图: 卡片 21"/>
              <p:cNvSpPr/>
              <p:nvPr/>
            </p:nvSpPr>
            <p:spPr>
              <a:xfrm flipH="1">
                <a:off x="8477640" y="195840"/>
                <a:ext cx="451080" cy="397440"/>
              </a:xfrm>
              <a:prstGeom prst="flowChartPunchedCard">
                <a:avLst/>
              </a:prstGeom>
              <a:gradFill rotWithShape="0">
                <a:gsLst>
                  <a:gs pos="0">
                    <a:srgbClr val="e3fbc2"/>
                  </a:gs>
                  <a:gs pos="100000">
                    <a:srgbClr val="f4ffe6"/>
                  </a:gs>
                </a:gsLst>
                <a:lin ang="16200000"/>
              </a:grad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7" name="流程图: 卡片 22"/>
              <p:cNvSpPr/>
              <p:nvPr/>
            </p:nvSpPr>
            <p:spPr>
              <a:xfrm flipV="1">
                <a:off x="8001000" y="621360"/>
                <a:ext cx="451080" cy="448200"/>
              </a:xfrm>
              <a:prstGeom prst="flowChartPunchedCard">
                <a:avLst/>
              </a:prstGeom>
              <a:blipFill rotWithShape="0">
                <a:blip r:embed="rId3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8" name="流程图: 卡片 23"/>
              <p:cNvSpPr/>
              <p:nvPr/>
            </p:nvSpPr>
            <p:spPr>
              <a:xfrm flipH="1" flipV="1">
                <a:off x="8477640" y="621720"/>
                <a:ext cx="451080" cy="448200"/>
              </a:xfrm>
              <a:prstGeom prst="flowChartPunchedCard">
                <a:avLst/>
              </a:prstGeom>
              <a:blipFill rotWithShape="0">
                <a:blip r:embed="rId4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</p:grpSp>
      <p:sp>
        <p:nvSpPr>
          <p:cNvPr id="9" name="Rectangle 9"/>
          <p:cNvSpPr/>
          <p:nvPr/>
        </p:nvSpPr>
        <p:spPr>
          <a:xfrm rot="16200000">
            <a:off x="3321720" y="-3321360"/>
            <a:ext cx="2499840" cy="9143640"/>
          </a:xfrm>
          <a:prstGeom prst="rect">
            <a:avLst/>
          </a:prstGeom>
          <a:pattFill prst="ltHorz">
            <a:fgClr>
              <a:srgbClr val="eeece1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d5d5d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A5F6DCA-64C3-45D3-A770-8B25A83895B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10/3/21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d-ID" sz="2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0A6B29F-A96F-4586-827A-E4691601B80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id-ID" sz="1200" spc="-1" strike="noStrike">
              <a:latin typeface="Times New Roman"/>
            </a:endParaRPr>
          </a:p>
        </p:txBody>
      </p:sp>
      <p:grpSp>
        <p:nvGrpSpPr>
          <p:cNvPr id="14" name="组合 15"/>
          <p:cNvGrpSpPr/>
          <p:nvPr/>
        </p:nvGrpSpPr>
        <p:grpSpPr>
          <a:xfrm>
            <a:off x="0" y="1928880"/>
            <a:ext cx="9143640" cy="3285720"/>
            <a:chOff x="0" y="1928880"/>
            <a:chExt cx="9143640" cy="3285720"/>
          </a:xfrm>
        </p:grpSpPr>
        <p:sp>
          <p:nvSpPr>
            <p:cNvPr id="15" name="矩形 5"/>
            <p:cNvSpPr/>
            <p:nvPr/>
          </p:nvSpPr>
          <p:spPr>
            <a:xfrm>
              <a:off x="0" y="1928880"/>
              <a:ext cx="9143640" cy="28573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98b855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grpSp>
          <p:nvGrpSpPr>
            <p:cNvPr id="16" name="组合 19"/>
            <p:cNvGrpSpPr/>
            <p:nvPr/>
          </p:nvGrpSpPr>
          <p:grpSpPr>
            <a:xfrm>
              <a:off x="214200" y="2071800"/>
              <a:ext cx="2263680" cy="2134800"/>
              <a:chOff x="214200" y="2071800"/>
              <a:chExt cx="2263680" cy="2134800"/>
            </a:xfrm>
          </p:grpSpPr>
          <p:sp>
            <p:nvSpPr>
              <p:cNvPr id="17" name="流程图: 卡片 8"/>
              <p:cNvSpPr/>
              <p:nvPr/>
            </p:nvSpPr>
            <p:spPr>
              <a:xfrm>
                <a:off x="214200" y="2071800"/>
                <a:ext cx="1101240" cy="969480"/>
              </a:xfrm>
              <a:prstGeom prst="flowChartPunchedCard">
                <a:avLst/>
              </a:prstGeom>
              <a:blipFill rotWithShape="0">
                <a:blip r:embed="rId5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8" name="流程图: 卡片 9"/>
              <p:cNvSpPr/>
              <p:nvPr/>
            </p:nvSpPr>
            <p:spPr>
              <a:xfrm flipH="1">
                <a:off x="1376280" y="2071800"/>
                <a:ext cx="1101240" cy="969480"/>
              </a:xfrm>
              <a:prstGeom prst="flowChartPunchedCard">
                <a:avLst/>
              </a:prstGeom>
              <a:gradFill rotWithShape="0">
                <a:gsLst>
                  <a:gs pos="0">
                    <a:srgbClr val="e3fbc2"/>
                  </a:gs>
                  <a:gs pos="100000">
                    <a:srgbClr val="f4ffe6"/>
                  </a:gs>
                </a:gsLst>
                <a:lin ang="16200000"/>
              </a:grad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19" name="流程图: 卡片 10"/>
              <p:cNvSpPr/>
              <p:nvPr/>
            </p:nvSpPr>
            <p:spPr>
              <a:xfrm flipV="1">
                <a:off x="214200" y="3112200"/>
                <a:ext cx="1101240" cy="1094400"/>
              </a:xfrm>
              <a:prstGeom prst="flowChartPunchedCard">
                <a:avLst/>
              </a:prstGeom>
              <a:blipFill rotWithShape="0">
                <a:blip r:embed="rId6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20" name="流程图: 卡片 11"/>
              <p:cNvSpPr/>
              <p:nvPr/>
            </p:nvSpPr>
            <p:spPr>
              <a:xfrm flipH="1" flipV="1">
                <a:off x="1375920" y="3112200"/>
                <a:ext cx="1101240" cy="1094400"/>
              </a:xfrm>
              <a:prstGeom prst="flowChartPunchedCard">
                <a:avLst/>
              </a:prstGeom>
              <a:blipFill rotWithShape="0">
                <a:blip r:embed="rId7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  <p:sp>
          <p:nvSpPr>
            <p:cNvPr id="21" name="对角圆角矩形 6"/>
            <p:cNvSpPr/>
            <p:nvPr/>
          </p:nvSpPr>
          <p:spPr>
            <a:xfrm>
              <a:off x="785880" y="4357800"/>
              <a:ext cx="7643520" cy="856800"/>
            </a:xfrm>
            <a:prstGeom prst="round2DiagRect">
              <a:avLst>
                <a:gd name="adj1" fmla="val 16667"/>
                <a:gd name="adj2" fmla="val 0"/>
              </a:avLst>
            </a:prstGeom>
            <a:gradFill rotWithShape="0">
              <a:gsLst>
                <a:gs pos="0">
                  <a:srgbClr val="779637"/>
                </a:gs>
                <a:gs pos="100000">
                  <a:srgbClr val="9bc348"/>
                </a:gs>
              </a:gsLst>
              <a:lin ang="16200000"/>
            </a:gradFill>
            <a:ln cap="sq" w="5715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</p:grp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15"/>
          <p:cNvGrpSpPr/>
          <p:nvPr/>
        </p:nvGrpSpPr>
        <p:grpSpPr>
          <a:xfrm>
            <a:off x="360" y="0"/>
            <a:ext cx="9143640" cy="6929280"/>
            <a:chOff x="360" y="0"/>
            <a:chExt cx="9143640" cy="6929280"/>
          </a:xfrm>
        </p:grpSpPr>
        <p:sp>
          <p:nvSpPr>
            <p:cNvPr id="60" name="Rectangle 9"/>
            <p:cNvSpPr/>
            <p:nvPr/>
          </p:nvSpPr>
          <p:spPr>
            <a:xfrm>
              <a:off x="8501040" y="0"/>
              <a:ext cx="642600" cy="6857640"/>
            </a:xfrm>
            <a:prstGeom prst="rect">
              <a:avLst/>
            </a:prstGeom>
            <a:pattFill prst="ltHorz">
              <a:fgClr>
                <a:srgbClr val="eeece1"/>
              </a:fgClr>
              <a:bgClr>
                <a:srgbClr val="ffffff"/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矩形 13"/>
            <p:cNvSpPr/>
            <p:nvPr/>
          </p:nvSpPr>
          <p:spPr>
            <a:xfrm rot="10800000">
              <a:off x="360" y="6500520"/>
              <a:ext cx="9143640" cy="428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98b855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62" name="对角圆角矩形 14"/>
            <p:cNvSpPr/>
            <p:nvPr/>
          </p:nvSpPr>
          <p:spPr>
            <a:xfrm rot="10800000">
              <a:off x="714600" y="6330960"/>
              <a:ext cx="7643520" cy="383760"/>
            </a:xfrm>
            <a:prstGeom prst="round2DiagRect">
              <a:avLst>
                <a:gd name="adj1" fmla="val 16667"/>
                <a:gd name="adj2" fmla="val 0"/>
              </a:avLst>
            </a:prstGeom>
            <a:gradFill rotWithShape="0">
              <a:gsLst>
                <a:gs pos="0">
                  <a:srgbClr val="779637"/>
                </a:gs>
                <a:gs pos="100000">
                  <a:srgbClr val="9bc348"/>
                </a:gs>
              </a:gsLst>
              <a:lin ang="5400000"/>
            </a:gradFill>
            <a:ln cap="sq" w="5715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grpSp>
          <p:nvGrpSpPr>
            <p:cNvPr id="63" name="组合 19"/>
            <p:cNvGrpSpPr/>
            <p:nvPr/>
          </p:nvGrpSpPr>
          <p:grpSpPr>
            <a:xfrm>
              <a:off x="8001000" y="195840"/>
              <a:ext cx="928080" cy="874440"/>
              <a:chOff x="8001000" y="195840"/>
              <a:chExt cx="928080" cy="874440"/>
            </a:xfrm>
          </p:grpSpPr>
          <p:sp>
            <p:nvSpPr>
              <p:cNvPr id="64" name="流程图: 卡片 20"/>
              <p:cNvSpPr/>
              <p:nvPr/>
            </p:nvSpPr>
            <p:spPr>
              <a:xfrm>
                <a:off x="8001000" y="195840"/>
                <a:ext cx="451080" cy="397440"/>
              </a:xfrm>
              <a:prstGeom prst="flowChartPunchedCard">
                <a:avLst/>
              </a:prstGeom>
              <a:blipFill rotWithShape="0">
                <a:blip r:embed="rId2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5" name="流程图: 卡片 21"/>
              <p:cNvSpPr/>
              <p:nvPr/>
            </p:nvSpPr>
            <p:spPr>
              <a:xfrm flipH="1">
                <a:off x="8477640" y="195840"/>
                <a:ext cx="451080" cy="397440"/>
              </a:xfrm>
              <a:prstGeom prst="flowChartPunchedCard">
                <a:avLst/>
              </a:prstGeom>
              <a:gradFill rotWithShape="0">
                <a:gsLst>
                  <a:gs pos="0">
                    <a:srgbClr val="e3fbc2"/>
                  </a:gs>
                  <a:gs pos="100000">
                    <a:srgbClr val="f4ffe6"/>
                  </a:gs>
                </a:gsLst>
                <a:lin ang="16200000"/>
              </a:grad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6" name="流程图: 卡片 22"/>
              <p:cNvSpPr/>
              <p:nvPr/>
            </p:nvSpPr>
            <p:spPr>
              <a:xfrm flipV="1">
                <a:off x="8001000" y="621360"/>
                <a:ext cx="451080" cy="448200"/>
              </a:xfrm>
              <a:prstGeom prst="flowChartPunchedCard">
                <a:avLst/>
              </a:prstGeom>
              <a:blipFill rotWithShape="0">
                <a:blip r:embed="rId3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  <p:sp>
            <p:nvSpPr>
              <p:cNvPr id="67" name="流程图: 卡片 23"/>
              <p:cNvSpPr/>
              <p:nvPr/>
            </p:nvSpPr>
            <p:spPr>
              <a:xfrm flipH="1" flipV="1">
                <a:off x="8477640" y="621720"/>
                <a:ext cx="451080" cy="448200"/>
              </a:xfrm>
              <a:prstGeom prst="flowChartPunchedCard">
                <a:avLst/>
              </a:prstGeom>
              <a:blipFill rotWithShape="0">
                <a:blip r:embed="rId4"/>
                <a:srcRect/>
                <a:stretch/>
              </a:blipFill>
              <a:ln>
                <a:solidFill>
                  <a:srgbClr val="98b855"/>
                </a:solidFill>
                <a:round/>
              </a:ln>
              <a:effectLst>
                <a:outerShdw blurRad="39960" dir="5400000" dist="20160" rotWithShape="0">
                  <a:srgbClr val="000000">
                    <a:alpha val="38000"/>
                  </a:srgb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/>
            </p:style>
          </p:sp>
        </p:grp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d5d5d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SzPct val="100051"/>
              <a:buBlip>
                <a:blip r:embed="rId5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77933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77933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77933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77933c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691B240-B347-4B41-8528-C630E30AB98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10/3/21</a:t>
            </a:fld>
            <a:endParaRPr b="0" lang="id-ID" sz="1200" spc="-1" strike="noStrike"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id-ID" sz="2400" spc="-1" strike="noStrike"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DB568D-103B-4021-B1FE-7AD1131FCF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id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/>
        </p:nvSpPr>
        <p:spPr>
          <a:xfrm>
            <a:off x="2133720" y="2133720"/>
            <a:ext cx="700992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d5d5d"/>
                </a:solidFill>
                <a:latin typeface="Calibri"/>
              </a:rPr>
              <a:t>LATIHAN SUBNETTING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Subtitle 2"/>
          <p:cNvSpPr txBox="1"/>
          <p:nvPr/>
        </p:nvSpPr>
        <p:spPr>
          <a:xfrm>
            <a:off x="2362320" y="388620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403152"/>
                </a:solidFill>
                <a:latin typeface="Calibri"/>
              </a:rPr>
              <a:t>Pertemuan 4</a:t>
            </a:r>
            <a:endParaRPr b="0" lang="id-ID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403152"/>
                </a:solidFill>
                <a:latin typeface="Calibri"/>
              </a:rPr>
              <a:t>Manajemen Jaringan</a:t>
            </a:r>
            <a:endParaRPr b="0" lang="id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d5d5d"/>
                </a:solidFill>
                <a:latin typeface="Calibri"/>
              </a:rPr>
              <a:t>Subnetting(1)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SzPct val="100051"/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Diket ip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192.168.100.0 / 30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SzPct val="100051"/>
              <a:buBlip>
                <a:blip r:embed="rId2"/>
              </a:buBlip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Tentukan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bit yang dipinjam dan subnet mask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 jumlah subnet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 jumlah host dan usable host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 blok subnet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5d5d5d"/>
                </a:solidFill>
                <a:latin typeface="Calibri"/>
              </a:rPr>
              <a:t>Subnetting(2)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ontent Placeholder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SzPct val="100051"/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Diketahui IP 172.16.0.0/20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SzPct val="100051"/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Tentukan 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 bit yang dipinjam dan subnet mask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b. jumlah subnet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c. jumlah host dan usable host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d. blok subnet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4</Template>
  <TotalTime>124</TotalTime>
  <Application>LibreOffice/7.1.5.2$Linux_X86_64 LibreOffice_project/10$Build-2</Application>
  <AppVersion>15.0000</AppVersion>
  <Words>130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2011-10-08T18:50:23Z</dcterms:created>
  <dc:creator>WindowsUltimate7</dc:creator>
  <dc:description/>
  <dc:language>id-ID</dc:language>
  <cp:lastModifiedBy/>
  <dcterms:modified xsi:type="dcterms:W3CDTF">2021-10-03T11:30:11Z</dcterms:modified>
  <cp:revision>11</cp:revision>
  <dc:subject/>
  <dc:title>LATIHAN SUBNETTING &amp; VLSM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7</vt:i4>
  </property>
</Properties>
</file>