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62" r:id="rId4"/>
    <p:sldId id="281" r:id="rId5"/>
    <p:sldId id="257" r:id="rId6"/>
    <p:sldId id="293" r:id="rId7"/>
    <p:sldId id="29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0" r:id="rId21"/>
    <p:sldId id="291" r:id="rId22"/>
    <p:sldId id="275" r:id="rId23"/>
    <p:sldId id="276" r:id="rId24"/>
    <p:sldId id="277" r:id="rId25"/>
    <p:sldId id="278" r:id="rId26"/>
    <p:sldId id="279" r:id="rId27"/>
    <p:sldId id="292" r:id="rId28"/>
    <p:sldId id="280" r:id="rId29"/>
    <p:sldId id="284" r:id="rId30"/>
    <p:sldId id="285" r:id="rId31"/>
    <p:sldId id="286" r:id="rId32"/>
    <p:sldId id="282" r:id="rId33"/>
    <p:sldId id="287" r:id="rId34"/>
    <p:sldId id="288" r:id="rId35"/>
    <p:sldId id="283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11213" y="2263775"/>
            <a:ext cx="7315200" cy="1323975"/>
          </a:xfrm>
        </p:spPr>
        <p:txBody>
          <a:bodyPr lIns="91440" rIns="91440" anchor="b"/>
          <a:lstStyle>
            <a:lvl1pPr algn="ctr">
              <a:lnSpc>
                <a:spcPct val="115000"/>
              </a:lnSpc>
              <a:defRPr sz="4000" i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1213" y="3829050"/>
            <a:ext cx="7323137" cy="904875"/>
          </a:xfrm>
        </p:spPr>
        <p:txBody>
          <a:bodyPr lIns="91440" tIns="45720" rIns="91440" bIns="4572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0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5513" name="AutoShape 9"/>
          <p:cNvSpPr>
            <a:spLocks noChangeArrowheads="1"/>
          </p:cNvSpPr>
          <p:nvPr/>
        </p:nvSpPr>
        <p:spPr bwMode="auto">
          <a:xfrm rot="10800000">
            <a:off x="5354638" y="6230938"/>
            <a:ext cx="927100" cy="514350"/>
          </a:xfrm>
          <a:prstGeom prst="leftArrow">
            <a:avLst>
              <a:gd name="adj1" fmla="val 51620"/>
              <a:gd name="adj2" fmla="val 51229"/>
            </a:avLst>
          </a:prstGeom>
          <a:gradFill rotWithShape="1">
            <a:gsLst>
              <a:gs pos="0">
                <a:srgbClr val="B7B7B7"/>
              </a:gs>
              <a:gs pos="100000">
                <a:srgbClr val="B7B7B7">
                  <a:gamma/>
                  <a:tint val="48627"/>
                  <a:invGamma/>
                  <a:alpha val="2000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Ihr Logo</a:t>
            </a:r>
          </a:p>
        </p:txBody>
      </p:sp>
      <p:pic>
        <p:nvPicPr>
          <p:cNvPr id="1045517" name="Picture 13" descr="PP small"/>
          <p:cNvPicPr>
            <a:picLocks noChangeAspect="1" noChangeArrowheads="1"/>
          </p:cNvPicPr>
          <p:nvPr/>
        </p:nvPicPr>
        <p:blipFill>
          <a:blip r:embed="rId3"/>
          <a:srcRect b="34532"/>
          <a:stretch>
            <a:fillRect/>
          </a:stretch>
        </p:blipFill>
        <p:spPr bwMode="auto">
          <a:xfrm>
            <a:off x="6499225" y="6324600"/>
            <a:ext cx="2419350" cy="30321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1031875"/>
            <a:ext cx="2044700" cy="476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1031875"/>
            <a:ext cx="5984875" cy="476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863" y="1755775"/>
            <a:ext cx="40116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875" y="1755775"/>
            <a:ext cx="4013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1031875"/>
            <a:ext cx="81819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1755775"/>
            <a:ext cx="817721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90000" rIns="7200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0025" y="6437313"/>
            <a:ext cx="3048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4494" name="AutoShape 14"/>
          <p:cNvSpPr>
            <a:spLocks noChangeArrowheads="1"/>
          </p:cNvSpPr>
          <p:nvPr/>
        </p:nvSpPr>
        <p:spPr bwMode="auto">
          <a:xfrm rot="10800000">
            <a:off x="5354638" y="6230938"/>
            <a:ext cx="927100" cy="514350"/>
          </a:xfrm>
          <a:prstGeom prst="leftArrow">
            <a:avLst>
              <a:gd name="adj1" fmla="val 51620"/>
              <a:gd name="adj2" fmla="val 51229"/>
            </a:avLst>
          </a:prstGeom>
          <a:gradFill rotWithShape="1">
            <a:gsLst>
              <a:gs pos="0">
                <a:srgbClr val="B7B7B7"/>
              </a:gs>
              <a:gs pos="100000">
                <a:srgbClr val="B7B7B7">
                  <a:gamma/>
                  <a:tint val="48627"/>
                  <a:invGamma/>
                  <a:alpha val="2000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Your Logo</a:t>
            </a:r>
          </a:p>
        </p:txBody>
      </p:sp>
      <p:pic>
        <p:nvPicPr>
          <p:cNvPr id="1044497" name="Picture 17" descr="PP small"/>
          <p:cNvPicPr>
            <a:picLocks noChangeAspect="1" noChangeArrowheads="1"/>
          </p:cNvPicPr>
          <p:nvPr/>
        </p:nvPicPr>
        <p:blipFill>
          <a:blip r:embed="rId14"/>
          <a:srcRect b="34532"/>
          <a:stretch>
            <a:fillRect/>
          </a:stretch>
        </p:blipFill>
        <p:spPr bwMode="auto">
          <a:xfrm>
            <a:off x="6499225" y="6324600"/>
            <a:ext cx="2419350" cy="3032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med"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7663" indent="-347663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65125" indent="333375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2pPr>
      <a:lvl3pPr marL="1149350" indent="-43338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530350" indent="-3635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4pPr>
      <a:lvl5pPr marL="18875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5pPr>
      <a:lvl6pPr marL="23447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6pPr>
      <a:lvl7pPr marL="28019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7pPr>
      <a:lvl8pPr marL="32591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8pPr>
      <a:lvl9pPr marL="37163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SNMP </a:t>
            </a:r>
            <a:br>
              <a:rPr lang="en-US" dirty="0" smtClean="0"/>
            </a:br>
            <a:r>
              <a:rPr lang="en-US" sz="2800" dirty="0" smtClean="0"/>
              <a:t>(Simple Network Management Protocol)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smtClean="0"/>
              <a:t>9</a:t>
            </a:r>
            <a:endParaRPr lang="en-US" dirty="0" smtClean="0"/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Three Tier (RMON)</a:t>
            </a:r>
            <a:endParaRPr lang="en-US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ph idx="1"/>
          </p:nvPr>
        </p:nvGraphicFramePr>
        <p:xfrm>
          <a:off x="2590800" y="1905000"/>
          <a:ext cx="4014788" cy="3657256"/>
        </p:xfrm>
        <a:graphic>
          <a:graphicData uri="http://schemas.openxmlformats.org/presentationml/2006/ole">
            <p:oleObj spid="_x0000_s20482" name="VISIO" r:id="rId3" imgW="2567520" imgH="233892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Three Tier (Proxy Server)</a:t>
            </a:r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ph idx="1"/>
          </p:nvPr>
        </p:nvGraphicFramePr>
        <p:xfrm>
          <a:off x="2057400" y="1905000"/>
          <a:ext cx="4560888" cy="3966511"/>
        </p:xfrm>
        <a:graphic>
          <a:graphicData uri="http://schemas.openxmlformats.org/presentationml/2006/ole">
            <p:oleObj spid="_x0000_s21506" name="VISIO" r:id="rId3" imgW="2960640" imgH="303120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ph idx="1"/>
          </p:nvPr>
        </p:nvGraphicFramePr>
        <p:xfrm>
          <a:off x="838200" y="1514908"/>
          <a:ext cx="7010400" cy="4952419"/>
        </p:xfrm>
        <a:graphic>
          <a:graphicData uri="http://schemas.openxmlformats.org/presentationml/2006/ole">
            <p:oleObj spid="_x0000_s22530" name="VISIO" r:id="rId3" imgW="7127280" imgH="703728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Dikelola</a:t>
            </a: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ph idx="1"/>
          </p:nvPr>
        </p:nvGraphicFramePr>
        <p:xfrm>
          <a:off x="914400" y="1752600"/>
          <a:ext cx="6792522" cy="3581400"/>
        </p:xfrm>
        <a:graphic>
          <a:graphicData uri="http://schemas.openxmlformats.org/presentationml/2006/ole">
            <p:oleObj spid="_x0000_s23554" name="VISIO" r:id="rId3" imgW="5241240" imgH="276444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OID </a:t>
            </a:r>
            <a:r>
              <a:rPr lang="en-US" dirty="0" err="1" smtClean="0"/>
              <a:t>dalam</a:t>
            </a:r>
            <a:r>
              <a:rPr lang="en-US" dirty="0" smtClean="0"/>
              <a:t> MIB</a:t>
            </a:r>
            <a:endParaRPr 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ph idx="1"/>
          </p:nvPr>
        </p:nvGraphicFramePr>
        <p:xfrm>
          <a:off x="1676400" y="1447800"/>
          <a:ext cx="5671041" cy="4665487"/>
        </p:xfrm>
        <a:graphic>
          <a:graphicData uri="http://schemas.openxmlformats.org/presentationml/2006/ole">
            <p:oleObj spid="_x0000_s24578" name="VISIO" r:id="rId3" imgW="5094360" imgH="419040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MIB II (RFC 1213)</a:t>
            </a:r>
            <a:endParaRPr 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ph idx="1"/>
          </p:nvPr>
        </p:nvGraphicFramePr>
        <p:xfrm>
          <a:off x="1447800" y="1524000"/>
          <a:ext cx="6248400" cy="4721387"/>
        </p:xfrm>
        <a:graphic>
          <a:graphicData uri="http://schemas.openxmlformats.org/presentationml/2006/ole">
            <p:oleObj spid="_x0000_s25602" name="VISIO" r:id="rId3" imgW="5551560" imgH="559008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IP &lt;1&gt;</a:t>
            </a:r>
            <a:endParaRPr 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ph idx="1"/>
          </p:nvPr>
        </p:nvGraphicFramePr>
        <p:xfrm>
          <a:off x="1219200" y="1524000"/>
          <a:ext cx="6248400" cy="5057562"/>
        </p:xfrm>
        <a:graphic>
          <a:graphicData uri="http://schemas.openxmlformats.org/presentationml/2006/ole">
            <p:oleObj spid="_x0000_s26626" name="VISIO" r:id="rId3" imgW="5322960" imgH="547596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IP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IP </a:t>
            </a:r>
            <a:r>
              <a:rPr lang="en-US" sz="2400" dirty="0" err="1" smtClean="0"/>
              <a:t>Forwading</a:t>
            </a:r>
            <a:r>
              <a:rPr lang="en-US" sz="2400" dirty="0" smtClean="0"/>
              <a:t> = Gateway </a:t>
            </a:r>
            <a:r>
              <a:rPr lang="en-US" sz="2400" dirty="0" err="1" smtClean="0"/>
              <a:t>dan</a:t>
            </a:r>
            <a:r>
              <a:rPr lang="en-US" sz="2400" dirty="0" smtClean="0"/>
              <a:t> Router.</a:t>
            </a:r>
          </a:p>
          <a:p>
            <a:r>
              <a:rPr lang="en-US" sz="2400" dirty="0" smtClean="0"/>
              <a:t>IP Address Table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IP Address.</a:t>
            </a:r>
          </a:p>
          <a:p>
            <a:r>
              <a:rPr lang="en-US" sz="2400" dirty="0" smtClean="0"/>
              <a:t>IP Route Table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routing table yang </a:t>
            </a:r>
            <a:r>
              <a:rPr lang="en-US" sz="2400" dirty="0" err="1" smtClean="0"/>
              <a:t>terbentuk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IP Network-to-Media Table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translasi</a:t>
            </a:r>
            <a:r>
              <a:rPr lang="en-US" sz="2400" dirty="0" smtClean="0"/>
              <a:t> IP address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IP &lt;3&gt;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ph idx="1"/>
          </p:nvPr>
        </p:nvGraphicFramePr>
        <p:xfrm>
          <a:off x="609600" y="1752600"/>
          <a:ext cx="7578696" cy="3886200"/>
        </p:xfrm>
        <a:graphic>
          <a:graphicData uri="http://schemas.openxmlformats.org/presentationml/2006/ole">
            <p:oleObj spid="_x0000_s27650" name="Document" r:id="rId3" imgW="5961960" imgH="3057120" progId="Word.Document.8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SNMP v1</a:t>
            </a:r>
            <a:endParaRPr 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ph idx="1"/>
          </p:nvPr>
        </p:nvGraphicFramePr>
        <p:xfrm>
          <a:off x="0" y="1524000"/>
          <a:ext cx="8960366" cy="5029200"/>
        </p:xfrm>
        <a:graphic>
          <a:graphicData uri="http://schemas.openxmlformats.org/presentationml/2006/ole">
            <p:oleObj spid="_x0000_s28674" name="VISIO" r:id="rId3" imgW="9063360" imgH="462492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SNMP &lt;1&gt;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SNMP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memonitor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mengelola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berbagai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meliputi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hub, router, switch, workstation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manajemen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jarak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jauh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(remote).</a:t>
            </a:r>
          </a:p>
          <a:p>
            <a:r>
              <a:rPr lang="en-US" sz="2400" dirty="0" smtClean="0"/>
              <a:t>SNMP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administrator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segera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permasalahan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v2 &lt;1&gt;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NMS yang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fleksibilitas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skalabilitas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dikelola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keamanan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dirty="0" smtClean="0"/>
              <a:t>	1.	</a:t>
            </a:r>
            <a:r>
              <a:rPr lang="en-US" sz="2400" dirty="0" err="1" smtClean="0"/>
              <a:t>Enkripsi</a:t>
            </a:r>
            <a:r>
              <a:rPr lang="en-US" sz="2400" dirty="0" smtClean="0"/>
              <a:t> (</a:t>
            </a:r>
            <a:r>
              <a:rPr lang="en-US" sz="2400" dirty="0" err="1" smtClean="0"/>
              <a:t>berdasar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i="1" dirty="0" smtClean="0"/>
              <a:t>Data Encryption Standard</a:t>
            </a: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         (DES))</a:t>
            </a:r>
          </a:p>
          <a:p>
            <a:pPr>
              <a:buNone/>
            </a:pPr>
            <a:r>
              <a:rPr lang="en-US" sz="2400" dirty="0" smtClean="0"/>
              <a:t>	2.	</a:t>
            </a:r>
            <a:r>
              <a:rPr lang="en-US" sz="2400" dirty="0" err="1" smtClean="0"/>
              <a:t>Autentikasi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3.	</a:t>
            </a:r>
            <a:r>
              <a:rPr lang="en-US" sz="2400" dirty="0" err="1" smtClean="0"/>
              <a:t>Otorisasi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v2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performa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i="1" dirty="0" smtClean="0"/>
              <a:t>bulk transfer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menyebabkan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WAN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bandwidth </a:t>
            </a:r>
            <a:r>
              <a:rPr lang="en-US" sz="2400" dirty="0" err="1" smtClean="0"/>
              <a:t>kecil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protokol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UDP/IP,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OSI, NetWare IPX/SPX,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Appletalk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Alternatif</a:t>
            </a:r>
            <a:r>
              <a:rPr lang="en-US" sz="2400" dirty="0" smtClean="0"/>
              <a:t> SNMP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fr-FR" sz="2400" dirty="0" smtClean="0"/>
              <a:t>Common Management Information Protocol (CMIP)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v2 Group</a:t>
            </a:r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ph idx="1"/>
          </p:nvPr>
        </p:nvGraphicFramePr>
        <p:xfrm>
          <a:off x="152400" y="1752600"/>
          <a:ext cx="8472952" cy="3352800"/>
        </p:xfrm>
        <a:graphic>
          <a:graphicData uri="http://schemas.openxmlformats.org/presentationml/2006/ole">
            <p:oleObj spid="_x0000_s29698" name="VISIO" r:id="rId3" imgW="7025400" imgH="277956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SNMP v2</a:t>
            </a:r>
            <a:endParaRPr lang="en-US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ph idx="1"/>
          </p:nvPr>
        </p:nvGraphicFramePr>
        <p:xfrm>
          <a:off x="457200" y="1600200"/>
          <a:ext cx="8001000" cy="4953000"/>
        </p:xfrm>
        <a:graphic>
          <a:graphicData uri="http://schemas.openxmlformats.org/presentationml/2006/ole">
            <p:oleObj spid="_x0000_s30722" name="VISIO" r:id="rId3" imgW="9470520" imgH="707544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SNMP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Menginformasikan</a:t>
            </a:r>
            <a:r>
              <a:rPr lang="en-US" sz="2400" dirty="0" smtClean="0"/>
              <a:t>/</a:t>
            </a:r>
            <a:r>
              <a:rPr lang="en-US" sz="2400" dirty="0" err="1" smtClean="0"/>
              <a:t>meminta</a:t>
            </a:r>
            <a:r>
              <a:rPr lang="en-US" sz="2400" dirty="0" smtClean="0"/>
              <a:t> =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manager </a:t>
            </a:r>
            <a:r>
              <a:rPr lang="en-US" sz="2400" dirty="0" err="1" smtClean="0"/>
              <a:t>ke</a:t>
            </a:r>
            <a:r>
              <a:rPr lang="en-US" sz="2400" dirty="0" smtClean="0"/>
              <a:t> manager.</a:t>
            </a:r>
          </a:p>
          <a:p>
            <a:r>
              <a:rPr lang="en-US" sz="2400" dirty="0" smtClean="0"/>
              <a:t>get-bulk-request</a:t>
            </a:r>
          </a:p>
          <a:p>
            <a:pPr>
              <a:buNone/>
            </a:pPr>
            <a:r>
              <a:rPr lang="en-US" sz="2400" dirty="0" smtClean="0"/>
              <a:t>	transfer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besar</a:t>
            </a:r>
            <a:endParaRPr lang="en-US" sz="2400" dirty="0" smtClean="0"/>
          </a:p>
          <a:p>
            <a:r>
              <a:rPr lang="en-US" sz="2400" dirty="0" err="1" smtClean="0"/>
              <a:t>Tujuh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PDU </a:t>
            </a:r>
            <a:r>
              <a:rPr lang="en-US" sz="2400" dirty="0" err="1" smtClean="0"/>
              <a:t>di</a:t>
            </a:r>
            <a:r>
              <a:rPr lang="en-US" sz="2400" dirty="0" smtClean="0"/>
              <a:t> SNMP v2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id-ID" sz="2400" dirty="0" smtClean="0"/>
              <a:t>GetRequest, GetNextRequest, GetBulkRequest, SetRequest, Response, Trap,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id-ID" sz="2400" dirty="0" smtClean="0"/>
              <a:t>InformRequest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v2 MIB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ph idx="1"/>
          </p:nvPr>
        </p:nvGraphicFramePr>
        <p:xfrm>
          <a:off x="457200" y="1524000"/>
          <a:ext cx="7848600" cy="4951396"/>
        </p:xfrm>
        <a:graphic>
          <a:graphicData uri="http://schemas.openxmlformats.org/presentationml/2006/ole">
            <p:oleObj spid="_x0000_s31746" name="VISIO" r:id="rId3" imgW="6939360" imgH="593712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v2 Proxy Server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ph idx="1"/>
          </p:nvPr>
        </p:nvGraphicFramePr>
        <p:xfrm>
          <a:off x="1371600" y="1752600"/>
          <a:ext cx="6301075" cy="4038600"/>
        </p:xfrm>
        <a:graphic>
          <a:graphicData uri="http://schemas.openxmlformats.org/presentationml/2006/ole">
            <p:oleObj spid="_x0000_s32770" name="VISIO" r:id="rId3" imgW="3722760" imgH="238644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Dokumentasi</a:t>
            </a:r>
            <a:r>
              <a:rPr lang="en-US" dirty="0" smtClean="0"/>
              <a:t> SNMP v1 &amp; v2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258170" y="1524000"/>
          <a:ext cx="8200030" cy="5334000"/>
        </p:xfrm>
        <a:graphic>
          <a:graphicData uri="http://schemas.openxmlformats.org/presentationml/2006/ole">
            <p:oleObj spid="_x0000_s37890" name="VISIO" r:id="rId3" imgW="8568360" imgH="609660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SNMPv3 mendefinisikan delapan tipe paket (PDU) yaitu: GetRequest, GetNextRequest, GetBulkRequest, SetRequest, Response, Trap, InformRequest, dan Report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971800"/>
            <a:ext cx="5715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</a:t>
            </a:r>
            <a:r>
              <a:rPr lang="en-US" dirty="0" err="1" smtClean="0"/>
              <a:t>Look@LAN</a:t>
            </a:r>
            <a:r>
              <a:rPr lang="en-US" dirty="0" smtClean="0"/>
              <a:t> &lt;1&gt;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553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SNMP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7212" cy="4038600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transport UDP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161.</a:t>
            </a:r>
            <a:endParaRPr lang="en-US" sz="2400" dirty="0" smtClean="0"/>
          </a:p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SNMP </a:t>
            </a:r>
            <a:r>
              <a:rPr lang="en-US" sz="2400" dirty="0" err="1" smtClean="0"/>
              <a:t>intinya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query </a:t>
            </a:r>
            <a:r>
              <a:rPr lang="en-US" sz="2400" dirty="0" err="1" smtClean="0"/>
              <a:t>atau</a:t>
            </a:r>
            <a:r>
              <a:rPr lang="en-US" sz="2400" dirty="0" smtClean="0"/>
              <a:t> command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snmptranslate,snmpwalk,snmpget</a:t>
            </a:r>
            <a:r>
              <a:rPr lang="en-US" sz="2400" dirty="0" smtClean="0"/>
              <a:t> </a:t>
            </a:r>
            <a:r>
              <a:rPr lang="en-US" sz="2400" dirty="0" err="1" smtClean="0"/>
              <a:t>dsb</a:t>
            </a:r>
            <a:r>
              <a:rPr lang="en-US" sz="2400" dirty="0" smtClean="0"/>
              <a:t>,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basisdata</a:t>
            </a:r>
            <a:r>
              <a:rPr lang="en-US" sz="2400" dirty="0" smtClean="0"/>
              <a:t> virtual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</a:t>
            </a:r>
            <a:r>
              <a:rPr lang="en-US" dirty="0" err="1" smtClean="0"/>
              <a:t>Look@LAN</a:t>
            </a:r>
            <a:r>
              <a:rPr lang="en-US" dirty="0" smtClean="0"/>
              <a:t> &lt;2&gt;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</a:t>
            </a:r>
            <a:r>
              <a:rPr lang="en-US" dirty="0" err="1" smtClean="0"/>
              <a:t>Look@LAN</a:t>
            </a:r>
            <a:r>
              <a:rPr lang="en-US" dirty="0" smtClean="0"/>
              <a:t> &lt;3&gt;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077200" cy="516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</a:t>
            </a:r>
            <a:r>
              <a:rPr lang="en-US" dirty="0" err="1" smtClean="0"/>
              <a:t>Berbasis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4" name="Content Placeholder 3" descr="SNMP We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750" y="1524000"/>
            <a:ext cx="6903417" cy="4343400"/>
          </a:xfrm>
        </p:spPr>
      </p:pic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MRTG (Multi Router Traffic </a:t>
            </a:r>
            <a:r>
              <a:rPr lang="en-US" dirty="0" err="1" smtClean="0"/>
              <a:t>Grapher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Mengukur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keluar-masuknya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Iptables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keluar</a:t>
            </a:r>
            <a:r>
              <a:rPr lang="en-US" sz="2400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tiap-tiap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komputer,dan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hasilnya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MRTG.</a:t>
            </a:r>
          </a:p>
          <a:p>
            <a:r>
              <a:rPr lang="en-US" sz="2400" dirty="0" smtClean="0"/>
              <a:t>MRTG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platform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.(</a:t>
            </a:r>
            <a:r>
              <a:rPr lang="en-US" sz="2400" dirty="0" err="1" smtClean="0"/>
              <a:t>Linux,FreeBsd,Windows,MacOs</a:t>
            </a:r>
            <a:r>
              <a:rPr lang="en-US" sz="2400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7212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Apache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Perl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SNMP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/>
              <a:t>Adapun</a:t>
            </a:r>
            <a:r>
              <a:rPr lang="en-US" sz="2000" dirty="0" smtClean="0"/>
              <a:t> source yang lain yang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1.	net-snmp-5.1.1.tar.gz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2.	zlib-1.2.1.tar.gz (library </a:t>
            </a:r>
            <a:r>
              <a:rPr lang="en-US" sz="2000" dirty="0" err="1" smtClean="0"/>
              <a:t>gd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kompresi</a:t>
            </a:r>
            <a:r>
              <a:rPr lang="en-US" sz="2000" dirty="0" smtClean="0"/>
              <a:t> data </a:t>
            </a:r>
            <a:r>
              <a:rPr lang="en-US" sz="2000" dirty="0" err="1" smtClean="0"/>
              <a:t>gambar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3.	libpng-1.2.6.tar.gz (library </a:t>
            </a:r>
            <a:r>
              <a:rPr lang="en-US" sz="2000" dirty="0" err="1" smtClean="0"/>
              <a:t>untk</a:t>
            </a:r>
            <a:r>
              <a:rPr lang="en-US" sz="2000" dirty="0" smtClean="0"/>
              <a:t> </a:t>
            </a:r>
            <a:r>
              <a:rPr lang="en-US" sz="2000" dirty="0" err="1" smtClean="0"/>
              <a:t>baca</a:t>
            </a:r>
            <a:r>
              <a:rPr lang="en-US" sz="2000" dirty="0" smtClean="0"/>
              <a:t> </a:t>
            </a:r>
            <a:r>
              <a:rPr lang="en-US" sz="2000" dirty="0" err="1" smtClean="0"/>
              <a:t>tulis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format </a:t>
            </a:r>
            <a:r>
              <a:rPr lang="en-US" sz="2000" dirty="0" err="1" smtClean="0"/>
              <a:t>png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4.	gd-2.0.32.tar.gz (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5.	httpd-2.0.50.tar.gz(</a:t>
            </a:r>
            <a:r>
              <a:rPr lang="en-US" sz="2000" dirty="0" err="1" smtClean="0"/>
              <a:t>untuk</a:t>
            </a:r>
            <a:r>
              <a:rPr lang="en-US" sz="2000" dirty="0" smtClean="0"/>
              <a:t> browser)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6.	mrtg-2.10.14.tar.gz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MRTG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Debian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17721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The End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 GBU </a:t>
            </a:r>
            <a:r>
              <a:rPr lang="en-US" sz="3600" dirty="0" smtClean="0">
                <a:sym typeface="Wingdings" pitchFamily="2" charset="2"/>
              </a:rPr>
              <a:t></a:t>
            </a:r>
            <a:endParaRPr lang="en-US" sz="3600" dirty="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SNMP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Manager</a:t>
            </a:r>
          </a:p>
          <a:p>
            <a:r>
              <a:rPr lang="en-US" sz="2400" dirty="0" smtClean="0"/>
              <a:t>Agent</a:t>
            </a:r>
          </a:p>
          <a:p>
            <a:r>
              <a:rPr lang="en-US" sz="2400" dirty="0" smtClean="0"/>
              <a:t>MIB</a:t>
            </a:r>
            <a:endParaRPr lang="en-US" sz="2400" dirty="0"/>
          </a:p>
        </p:txBody>
      </p:sp>
      <p:pic>
        <p:nvPicPr>
          <p:cNvPr id="4" name="Picture 3" descr="Elem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371600"/>
            <a:ext cx="4953000" cy="444243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1970 Advanced Research Project Agency Network (ARPANET) </a:t>
            </a:r>
            <a:r>
              <a:rPr lang="en-US" sz="2400" dirty="0" err="1" smtClean="0"/>
              <a:t>merilis</a:t>
            </a:r>
            <a:r>
              <a:rPr lang="en-US" sz="2400" dirty="0" smtClean="0"/>
              <a:t> Internet control Message Protocol (ICMP).</a:t>
            </a:r>
          </a:p>
          <a:p>
            <a:r>
              <a:rPr lang="en-US" sz="2400" dirty="0" smtClean="0"/>
              <a:t>1990 IETF </a:t>
            </a:r>
            <a:r>
              <a:rPr lang="en-US" sz="2400" dirty="0" err="1" smtClean="0"/>
              <a:t>merilis</a:t>
            </a:r>
            <a:r>
              <a:rPr lang="en-US" sz="2400" dirty="0" smtClean="0"/>
              <a:t> SNMP v1.</a:t>
            </a:r>
          </a:p>
          <a:p>
            <a:r>
              <a:rPr lang="en-US" sz="2400" dirty="0" smtClean="0"/>
              <a:t>1995 IETF </a:t>
            </a:r>
            <a:r>
              <a:rPr lang="en-US" sz="2400" dirty="0" err="1" smtClean="0"/>
              <a:t>merilis</a:t>
            </a:r>
            <a:r>
              <a:rPr lang="en-US" sz="2400" dirty="0" smtClean="0"/>
              <a:t> SNMP v2.</a:t>
            </a:r>
          </a:p>
          <a:p>
            <a:r>
              <a:rPr lang="en-US" sz="2400" dirty="0" smtClean="0"/>
              <a:t>1998 IETF </a:t>
            </a:r>
            <a:r>
              <a:rPr lang="en-US" sz="2400" dirty="0" err="1" smtClean="0"/>
              <a:t>merilis</a:t>
            </a:r>
            <a:r>
              <a:rPr lang="en-US" sz="2400" dirty="0" smtClean="0"/>
              <a:t> SNMP v3.</a:t>
            </a:r>
          </a:p>
          <a:p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SNMP v1.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SNMP &lt;1&gt;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Organization Model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1.	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, </a:t>
            </a:r>
            <a:r>
              <a:rPr lang="en-US" sz="2400" dirty="0" err="1" smtClean="0"/>
              <a:t>agen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manajer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2.	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hirarkial</a:t>
            </a:r>
            <a:endParaRPr lang="en-US" sz="2400" dirty="0" smtClean="0"/>
          </a:p>
          <a:p>
            <a:r>
              <a:rPr lang="en-US" sz="2400" dirty="0" smtClean="0"/>
              <a:t>Information Model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1.	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ASN 1 syntax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2.	SMI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3.	MIB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SNMP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Communication Model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1.	Transfer syntax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2.	SNMP </a:t>
            </a:r>
            <a:r>
              <a:rPr lang="en-US" sz="2400" dirty="0" err="1" smtClean="0"/>
              <a:t>lewat</a:t>
            </a:r>
            <a:r>
              <a:rPr lang="en-US" sz="2400" dirty="0" smtClean="0"/>
              <a:t> TCP/IP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3.	</a:t>
            </a:r>
            <a:r>
              <a:rPr lang="en-US" sz="2400" dirty="0" err="1" smtClean="0"/>
              <a:t>Pengalamatan</a:t>
            </a:r>
            <a:r>
              <a:rPr lang="en-US" sz="2400" dirty="0" smtClean="0"/>
              <a:t> </a:t>
            </a:r>
            <a:r>
              <a:rPr lang="en-US" sz="2400" dirty="0" err="1" smtClean="0"/>
              <a:t>servis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4.	Framework security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SNMP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GET_NEXT_REQUEST – </a:t>
            </a:r>
            <a:r>
              <a:rPr lang="en-US" sz="2000" dirty="0" err="1" smtClean="0"/>
              <a:t>Meminta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agen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GET_RESPONSE – </a:t>
            </a:r>
            <a:r>
              <a:rPr lang="en-US" sz="2000" dirty="0" err="1" smtClean="0"/>
              <a:t>Merespons</a:t>
            </a:r>
            <a:r>
              <a:rPr lang="en-US" sz="2000" dirty="0" smtClean="0"/>
              <a:t> </a:t>
            </a:r>
            <a:r>
              <a:rPr lang="en-US" sz="2000" dirty="0" err="1" smtClean="0"/>
              <a:t>get_next_request</a:t>
            </a:r>
            <a:r>
              <a:rPr lang="en-US" sz="2000" dirty="0" smtClean="0"/>
              <a:t>, </a:t>
            </a:r>
            <a:r>
              <a:rPr lang="en-US" sz="2000" dirty="0" err="1" smtClean="0"/>
              <a:t>get_request</a:t>
            </a:r>
            <a:r>
              <a:rPr lang="en-US" sz="2000" dirty="0" smtClean="0"/>
              <a:t>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set_request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GET_REQUEST – </a:t>
            </a:r>
            <a:r>
              <a:rPr lang="en-US" sz="2000" dirty="0" err="1" smtClean="0"/>
              <a:t>Meminta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agen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SET_REQUEST – </a:t>
            </a:r>
            <a:r>
              <a:rPr lang="en-US" sz="2000" dirty="0" err="1" smtClean="0"/>
              <a:t>Mengeset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agen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TRAP –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i="1" dirty="0" smtClean="0"/>
              <a:t>trap</a:t>
            </a:r>
            <a:r>
              <a:rPr lang="en-US" sz="2000" dirty="0" smtClean="0"/>
              <a:t> (event)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asinkron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Two Tier</a:t>
            </a:r>
            <a:endParaRPr lang="en-US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ph idx="1"/>
          </p:nvPr>
        </p:nvGraphicFramePr>
        <p:xfrm>
          <a:off x="457200" y="2133600"/>
          <a:ext cx="7949653" cy="2590800"/>
        </p:xfrm>
        <a:graphic>
          <a:graphicData uri="http://schemas.openxmlformats.org/presentationml/2006/ole">
            <p:oleObj spid="_x0000_s19458" name="VISIO" r:id="rId3" imgW="6122880" imgH="199620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FFFFFF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Clipboard</Template>
  <TotalTime>196</TotalTime>
  <Words>541</Words>
  <Application>Microsoft Office PowerPoint</Application>
  <PresentationFormat>On-screen Show (4:3)</PresentationFormat>
  <Paragraphs>100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Standarddesign</vt:lpstr>
      <vt:lpstr>VISIO</vt:lpstr>
      <vt:lpstr>Document</vt:lpstr>
      <vt:lpstr>SNMP  (Simple Network Management Protocol)</vt:lpstr>
      <vt:lpstr>Tentang SNMP &lt;1&gt;</vt:lpstr>
      <vt:lpstr>Tentang SNMP &lt;2&gt;</vt:lpstr>
      <vt:lpstr>Elemen SNMP</vt:lpstr>
      <vt:lpstr>Sejarah</vt:lpstr>
      <vt:lpstr>Model SNMP &lt;1&gt;</vt:lpstr>
      <vt:lpstr>Model SNMP &lt;2&gt;</vt:lpstr>
      <vt:lpstr>Operasi SNMP v1</vt:lpstr>
      <vt:lpstr>Model Two Tier</vt:lpstr>
      <vt:lpstr>Model Three Tier (RMON)</vt:lpstr>
      <vt:lpstr>Model Three Tier (Proxy Server)</vt:lpstr>
      <vt:lpstr>Arsitektur Sistem</vt:lpstr>
      <vt:lpstr>Objek yang Dikelola</vt:lpstr>
      <vt:lpstr>Contoh OID dalam MIB</vt:lpstr>
      <vt:lpstr>Struktur MIB II (RFC 1213)</vt:lpstr>
      <vt:lpstr>Group IP &lt;1&gt;</vt:lpstr>
      <vt:lpstr>Group IP &lt;2&gt;</vt:lpstr>
      <vt:lpstr>Group IP &lt;3&gt;</vt:lpstr>
      <vt:lpstr>Operasi SNMP v1</vt:lpstr>
      <vt:lpstr>SNMP v2 &lt;1&gt;</vt:lpstr>
      <vt:lpstr>SNMP v2 &lt;2&gt;</vt:lpstr>
      <vt:lpstr>SNMP v2 Group</vt:lpstr>
      <vt:lpstr>Arsitektur SNMP v2</vt:lpstr>
      <vt:lpstr>Pesan Baru SNMP v2</vt:lpstr>
      <vt:lpstr>SNMP v2 MIB</vt:lpstr>
      <vt:lpstr>SNMP v2 Proxy Server</vt:lpstr>
      <vt:lpstr>Dokumentasi SNMP v1 &amp; v2</vt:lpstr>
      <vt:lpstr>SNMP v3</vt:lpstr>
      <vt:lpstr>SNMP Look@LAN &lt;1&gt;</vt:lpstr>
      <vt:lpstr>SNMP Look@LAN &lt;2&gt;</vt:lpstr>
      <vt:lpstr>SNMP Look@LAN &lt;3&gt;</vt:lpstr>
      <vt:lpstr>SNMP Berbasis Web</vt:lpstr>
      <vt:lpstr>MRTG (Multi Router Traffic Grapher )</vt:lpstr>
      <vt:lpstr>Instalasi yang Dibutuhkan</vt:lpstr>
      <vt:lpstr>Aplikasi MRTG di Debian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 V1</dc:title>
  <dc:creator>Windows7Ultimate</dc:creator>
  <cp:lastModifiedBy>Windows7Ultimate</cp:lastModifiedBy>
  <cp:revision>23</cp:revision>
  <dcterms:created xsi:type="dcterms:W3CDTF">2012-10-22T22:25:57Z</dcterms:created>
  <dcterms:modified xsi:type="dcterms:W3CDTF">2015-05-26T07:22:11Z</dcterms:modified>
</cp:coreProperties>
</file>