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7908872" val="970" rev64="64" revOS="3"/>
      <pr:smFileRevision xmlns:pr="smNativeData" dt="1567908872" val="101"/>
      <pr:guideOptions xmlns:pr="smNativeData" dt="156790887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0" d="100"/>
          <a:sy n="60" d="100"/>
        </p:scale>
        <p:origin x="2579" y="209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2579" y="20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wCAAA6Bc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6885EB2-FC9B-DDA8-D530-0AFD107E235F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21D13AF-E1BF-48E5-F1A5-17B05DEB0742}" type="slidenum">
              <a:t>{Nr.}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Q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901BE3-ADD4-C5ED-9A28-5BB855666C0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7DD5F3A-749A-88A9-D465-82FC112B22D7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CAAAAAQ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Q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6F9F1A6-E88B-AC07-C541-1E52BF0F334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8A5730-7E96-DFA1-D832-88F4197C2EDD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E3C2328-66F3-69D5-BD84-90806DCA4BC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D38E2FF-B1C0-6D14-8E80-4741ACCE7812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JinDu0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A63F41-0FC3-F3C9-8D1E-F99C71507BAC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O5VCg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L4C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41A292-DC8E-1454-C0F9-2A01ECB7367F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BhrEQg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ADEEF1B-55C7-8B19-8966-A34CA1287FF6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B01CD45-0BA6-543B-E8B9-FD6E83F71EA8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CGR0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gE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i0qAk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CGR0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B6BE6FB-B586-3E10-C8D3-4345A89D3E16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BjoOQY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E9FAB99-D7B3-CA5D-FD27-2108E5690B74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EF57BB-F5E6-BAA1-A857-03F419195E56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AEA201-4FE3-FB54-AD16-B901EC585BEC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8B14A4-EA94-DEE2-DA33-1CB75A7D2C49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55A38A7-E998-0FCE-D6E2-1F9B76AC204A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0859F2-BC95-5DAF-DBB0-4AFA17FE2D1F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97966F-2183-C260-CD2F-D735D8613B82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317EEB2-FCFE-4218-B0AF-0A4DA0E1465F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DgAxM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39B3FE-B0EA-6C45-A481-4610FDCF5213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ark dot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Bereich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//////////8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PlatzhalterBereich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//////////8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ZeitstempelBereich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ZiYAAKgRAAB/KQAAEAAAACYAAAAIAAAA//////////8="/>
              </a:ext>
            </a:extLst>
          </p:cNvSpPr>
          <p:nvPr>
            <p:ph type="dt" idx="2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4011C8D7-99AD-443E-E3A9-6F6B86E7153A}" type="datetime1">
              <a:t/>
            </a:fld>
          </a:p>
        </p:txBody>
      </p:sp>
      <p:sp>
        <p:nvSpPr>
          <p:cNvPr id="5" name="FußzeilenBereich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D/AOk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+FAAAZiYAAMEjAAB/KQAAEAAAACYAAAAIAAAA//////////8="/>
              </a:ext>
            </a:extLst>
          </p:cNvSpPr>
          <p:nvPr>
            <p:ph type="ftr" idx="3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6" name="FoliennummerBereich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CPAAI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mJgAAZiYAAGk1AAB/KQAAEAAAACYAAAAIAAAA//////////8="/>
              </a:ext>
            </a:extLst>
          </p:cNvSpPr>
          <p:nvPr>
            <p:ph type="sldNum" idx="4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2712CED0-9ECA-4738-84AA-686D80E4723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A4BAAAGg0AAAg0AAAm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Manajemen Proyek PL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t>Pertemuan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Jaga Hubungan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Tim dan Stackholder diharuskan saling berkomunikasi sesering mungkin demi menghindari permasalahan</a:t>
            </a:r>
          </a:p>
          <a:p>
            <a:pPr/>
            <a:r>
              <a:t>Jika terjadi masalah dapat menganggu proses proyek yang berlangsung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Objektif Proyek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4800"/>
            </a:pPr>
            <a:r>
              <a:t>Specific</a:t>
            </a:r>
          </a:p>
          <a:p>
            <a:pPr>
              <a:defRPr sz="4800"/>
            </a:pPr>
            <a:r>
              <a:t>Measurable</a:t>
            </a:r>
          </a:p>
          <a:p>
            <a:pPr>
              <a:defRPr sz="4800"/>
            </a:pPr>
            <a:r>
              <a:t>Action-Oriented</a:t>
            </a:r>
          </a:p>
          <a:p>
            <a:pPr>
              <a:defRPr sz="4800"/>
            </a:pPr>
            <a:r>
              <a:t>Realistic</a:t>
            </a:r>
          </a:p>
          <a:p>
            <a:pPr/>
            <a:r>
              <a:rPr sz="4800"/>
              <a:t>Time-limited</a:t>
            </a:r>
            <a:endParaRPr sz="3000"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1. Untuk mensurvey&lt;action-oriented&gt; setidak 6&lt;measurable&gt; ISP yang menyediakan internet sesuai kebutuhan</a:t>
            </a:r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2. Merekomendasikan &lt;action-oriented&gt; saat bulan Juni&lt;time-limited&gt; rapat mengenai tiga&lt;specific&gt; penawaran internet dengan jangkauan paling luas dengan biaya 10%&lt;realistic&gt; lebih rendah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Aspek Objektif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OBsnAM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Quality mendefinisikan standar kualitas yang relevan dengan proyek</a:t>
            </a:r>
          </a:p>
          <a:p>
            <a:pPr/>
            <a:r>
              <a:t>Organization mendefinisikan tugas, peran dan tugas dari SDM</a:t>
            </a:r>
          </a:p>
          <a:p>
            <a:pPr/>
            <a:r>
              <a:t>Communication mendefinisikan informasi dari tiap stackholder</a:t>
            </a:r>
          </a:p>
          <a:p>
            <a:pPr/>
            <a:r>
              <a:t>Risk mendefinisikan resiko yang dapat mempengaruhi proyek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Parameter Proyek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Tipe proyek menurut harga</a:t>
            </a:r>
          </a:p>
          <a:p>
            <a:pPr marL="742950" indent="-285750">
              <a:spcBef>
                <a:spcPts val="670"/>
              </a:spcBef>
              <a:buChar char="–"/>
              <a:defRPr sz="2800"/>
            </a:pPr>
            <a:r>
              <a:t>Fixed cost projects		</a:t>
            </a:r>
          </a:p>
          <a:p>
            <a:pPr marL="742950" indent="-285750">
              <a:spcBef>
                <a:spcPts val="670"/>
              </a:spcBef>
              <a:buChar char="–"/>
              <a:defRPr sz="2800"/>
            </a:pPr>
            <a:r>
              <a:t>Cost plus projects</a:t>
            </a:r>
          </a:p>
          <a:p>
            <a:pPr/>
            <a:r>
              <a:t>Tipe menurut waktu</a:t>
            </a:r>
          </a:p>
          <a:p>
            <a:pPr/>
            <a:r>
              <a:t>Kinerja dari proyek yang diselesaikan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Fixed Cost Project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Proyek ini memiliki nilai tetap.</a:t>
            </a:r>
          </a:p>
          <a:p>
            <a:pPr/>
            <a:r>
              <a:t>Jika pengeluaran bisa ditekan makaprofit</a:t>
            </a:r>
          </a:p>
          <a:p>
            <a:pPr/>
            <a:r>
              <a:t>Limitasi:</a:t>
            </a:r>
          </a:p>
          <a:p>
            <a:pPr lvl="1"/>
            <a:r>
              <a:t>Project manager tidak bisa berinovasi, karena meningkatkan biaya.</a:t>
            </a:r>
          </a:p>
          <a:p>
            <a:pPr lvl="1"/>
            <a:r>
              <a:t>Tidak baik untuk proyek jangka panjang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Cost Plus Project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Sponsor sering membayar biaya + lain-lain</a:t>
            </a:r>
          </a:p>
          <a:p>
            <a:pPr/>
            <a:r>
              <a:t>Tidak ada profit yang bisa didapatkan</a:t>
            </a:r>
          </a:p>
          <a:p>
            <a:pPr/>
            <a:r>
              <a:t>Advantage: </a:t>
            </a:r>
          </a:p>
          <a:p>
            <a:pPr/>
            <a:r>
              <a:t>Eksekutor bisa melakukan perubahan asalkan sponsor mau bayar biaya perubahan</a:t>
            </a:r>
          </a:p>
          <a:p>
            <a:pPr/>
            <a:r>
              <a:t>Disadvantage: Pemborosan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Tipe Menurut Waktu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Tepat waktu adalah penting. </a:t>
            </a:r>
          </a:p>
          <a:p>
            <a:pPr/>
            <a:r>
              <a:t>Sponsor sangat takut dengan keterlambatan.</a:t>
            </a:r>
          </a:p>
          <a:p>
            <a:pPr/>
            <a:r>
              <a:t>Sehingga untuk menghindari ini terjadi, sponsor menawarkan bonus jika selesai awal dan penalti jika terlambat.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Kinerja Proyek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spcBef>
                <a:spcPts val="0"/>
              </a:spcBef>
              <a:buChar char="•"/>
            </a:pPr>
            <a:r>
              <a:t>Saat proyek selesai, maka apa yang dikerjakan harus sesuai dengan ekspetasi</a:t>
            </a:r>
          </a:p>
          <a:p>
            <a:pPr marL="342900" indent="-342900" algn="l">
              <a:spcBef>
                <a:spcPts val="0"/>
              </a:spcBef>
              <a:buChar char="•"/>
            </a:pPr>
            <a:r>
              <a:t>Untuk proyek jangka panjang,  biasanya memiliki checkpoint</a:t>
            </a:r>
          </a:p>
          <a:p>
            <a:pPr marL="342900" indent="-342900" algn="l">
              <a:spcBef>
                <a:spcPts val="0"/>
              </a:spcBef>
              <a:buChar char="•"/>
            </a:pPr>
            <a:r>
              <a:t>Dengan adanya checkpoint, maka sponsor bisa melakukan estimasi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MmRD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Proyek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OTg3N4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Fase-fase</a:t>
            </a:r>
          </a:p>
          <a:p>
            <a:pPr/>
            <a:r>
              <a:t>Obyektif</a:t>
            </a:r>
          </a:p>
          <a:p>
            <a:pPr/>
            <a:r>
              <a:t>Parameter (Batasan)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yBAAAHBsAAEI0AAB9I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To Be Continued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ByBAAA4REAAEI0AAAcGw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Fase-fase Proyek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1. Konsep / Perencanaan</a:t>
            </a:r>
          </a:p>
          <a:p>
            <a:pPr/>
            <a:r>
              <a:t>2. Definisi / Pengembangan</a:t>
            </a:r>
          </a:p>
          <a:p>
            <a:pPr/>
            <a:r>
              <a:t>3. Eksekusi / Realisasi / Implementasi</a:t>
            </a:r>
          </a:p>
          <a:p>
            <a:pPr/>
            <a:r>
              <a:t>4. Penutupan / Terminasi</a:t>
            </a:r>
          </a:p>
          <a:p>
            <a:pPr/>
          </a:p>
          <a:p>
            <a:pPr/>
            <a:r>
              <a:t>Setiap fase memiliki satu set objektif, aktivitas, peralatan, dan skill tersendiri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Konsep / Perencanaan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Mengikutsertakan keputusan dan komitmen akan mencari proyek baru.</a:t>
            </a:r>
          </a:p>
          <a:p>
            <a:pPr/>
            <a:r>
              <a:t>Tujuan proyek dan desainnya</a:t>
            </a:r>
          </a:p>
          <a:p>
            <a:pPr/>
          </a:p>
          <a:p>
            <a:pPr/>
          </a:p>
          <a:p>
            <a:pPr/>
            <a:r>
              <a:t>Bagaimana cara mencari ide baru?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Proyek Baru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Mulai dari 0 (nol) dengan brainstorming</a:t>
            </a:r>
          </a:p>
          <a:p>
            <a:pPr lvl="1"/>
            <a:r>
              <a:t>Memerlukan waktu yang lama</a:t>
            </a:r>
          </a:p>
          <a:p>
            <a:pPr lvl="1"/>
            <a:r>
              <a:t>Proyek memiliki nilai lebih</a:t>
            </a:r>
          </a:p>
          <a:p>
            <a:pPr/>
            <a:r>
              <a:t>Dari konsep yang ada diperbaiki</a:t>
            </a:r>
          </a:p>
          <a:p>
            <a:pPr lvl="1"/>
            <a:r>
              <a:t>Harus mengetahui kelemahan yang ada</a:t>
            </a:r>
          </a:p>
          <a:p>
            <a:pPr lvl="1"/>
            <a:r>
              <a:t>Nilai budget secara otomatis lebih sedikit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cQkAAKobAABhDQAAEAAAACYAAAAIAAAAgQAAAAAAAAA="/>
              </a:ext>
            </a:extLst>
          </p:cNvSpPr>
          <p:nvPr>
            <p:ph type="body"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Ide Baru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DQAgAAYQ0AAKobAACwJQAAEAAAACYAAAAIAAAAAQAAAAAAAAA="/>
              </a:ext>
            </a:extLst>
          </p:cNvSpPr>
          <p:nvPr>
            <p:ph type="body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Memerlukan waktu</a:t>
            </a:r>
          </a:p>
          <a:p>
            <a:pPr/>
            <a:r>
              <a:t>Nilai budget lebih tinggi</a:t>
            </a:r>
          </a:p>
          <a:p>
            <a:pPr/>
            <a:r>
              <a:t>Resiko Tinggi</a:t>
            </a:r>
          </a:p>
        </p:txBody>
      </p:sp>
      <p:sp>
        <p:nvSpPr>
          <p:cNvPr id="5" name="SlideText4"/>
          <p:cNvSpPr>
            <a:spLocks noGrp="1" noChangeArrowheads="1"/>
            <a:extLst>
              <a:ext uri="smNativeData">
                <pr:smNativeData xmlns:pr="smNativeData" val="SMDATA_13_CGR0XRMAAAAlAAAAZAAAAA8BAAAAkAAAAEgAAACQAAAASAAAAAAAAAAC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WHAAAcQkAAHA1AABhDQAAEAAAACYAAAAIAAAAgQAAAAAAAAA="/>
              </a:ext>
            </a:extLst>
          </p:cNvSpPr>
          <p:nvPr>
            <p:ph type="body"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Perbaikan</a:t>
            </a:r>
          </a:p>
        </p:txBody>
      </p:sp>
      <p:sp>
        <p:nvSpPr>
          <p:cNvPr id="6" name="SlideText3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4D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WHAAAYQ0AAHA1AACwJQAAEAAAACYAAAAIAAAAAAAAAAAAAAA="/>
              </a:ext>
            </a:extLst>
          </p:cNvSpPr>
          <p:nvPr>
            <p:ph type="body" idx="4"/>
          </p:nvPr>
        </p:nvSpPr>
        <p:spPr/>
        <p:txBody>
          <a:bodyPr/>
          <a:lstStyle/>
          <a:p>
            <a:pPr/>
            <a:r>
              <a:t>Waktu lebih pendek</a:t>
            </a:r>
          </a:p>
          <a:p>
            <a:pPr/>
            <a:r>
              <a:t>Nilai budget rendah</a:t>
            </a:r>
          </a:p>
          <a:p>
            <a:pPr/>
            <a:r>
              <a:t>Resiko rendah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Langkah Penting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Ketahui Projek</a:t>
            </a:r>
          </a:p>
          <a:p>
            <a:pPr/>
            <a:r>
              <a:t>Membuat Visi</a:t>
            </a:r>
          </a:p>
          <a:p>
            <a:pPr/>
            <a:r>
              <a:t>Berkomunikasi dengan Stackholder</a:t>
            </a:r>
          </a:p>
          <a:p>
            <a:pPr/>
            <a:r>
              <a:t>Membuat Perjanjian</a:t>
            </a:r>
          </a:p>
          <a:p>
            <a:pPr/>
            <a:r>
              <a:t>Membuat catatan untuk tim projek</a:t>
            </a:r>
          </a:p>
          <a:p>
            <a:pPr/>
            <a:r>
              <a:t>Membangun dan menjaga hubungan tim dengan Stackhodler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Mengenali Proyek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“why” untuk melihat garis besar dari projek</a:t>
            </a:r>
          </a:p>
          <a:p>
            <a:pPr/>
            <a:r>
              <a:t>“what” mendefinisikan lingkupan, dan keluaran</a:t>
            </a:r>
          </a:p>
          <a:p>
            <a:pPr/>
            <a:r>
              <a:t>“When” mendefinisikan waktu proyek</a:t>
            </a:r>
          </a:p>
          <a:p>
            <a:pPr/>
            <a:r>
              <a:t>“Who” mendefinisikan sumber daya manusia yang bertugas mengerjakan</a:t>
            </a:r>
          </a:p>
          <a:p>
            <a:pPr/>
            <a:r>
              <a:t>“How” mendefinisikan cara-cara agar proyek bisa dilakukan hingga akhir tenggat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GR0XR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Komunikasi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GR0XR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M5kFAAAAAQAAAAAAAAAAAAAAAAAAAAAAAAAAAAAAAAAAAAAAAAAA////An9/fwAzZpk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Komunikasi dengan Stackholder</a:t>
            </a:r>
          </a:p>
          <a:p>
            <a:pPr lvl="1"/>
            <a:r>
              <a:t>Proyek yang diinginkan</a:t>
            </a:r>
          </a:p>
          <a:p>
            <a:pPr lvl="1"/>
            <a:r>
              <a:t>Permasalahan yang dialami</a:t>
            </a:r>
          </a:p>
          <a:p>
            <a:pPr lvl="1"/>
            <a:r>
              <a:t>Tawaran solusi</a:t>
            </a:r>
          </a:p>
          <a:p>
            <a:pPr/>
            <a:r>
              <a:t>Buatlah perjanjian resmi demi menjaga hak dan kewajiban masing-masing pihak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00"/>
      </a:lt1>
      <a:dk2>
        <a:srgbClr val="E3EBF1"/>
      </a:dk2>
      <a:lt2>
        <a:srgbClr val="336699"/>
      </a:lt2>
      <a:accent1>
        <a:srgbClr val="003399"/>
      </a:accent1>
      <a:accent2>
        <a:srgbClr val="468A4B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66CCFF"/>
      </a:hlink>
      <a:folHlink>
        <a:srgbClr val="F0E5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2019-09-07T09:12:27Z</dcterms:created>
  <dcterms:modified xsi:type="dcterms:W3CDTF">2019-09-08T02:14:32Z</dcterms:modified>
</cp:coreProperties>
</file>