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66" r:id="rId17"/>
    <p:sldId id="267" r:id="rId18"/>
    <p:sldId id="268" r:id="rId19"/>
    <p:sldId id="269" r:id="rId20"/>
    <p:sldId id="270" r:id="rId21"/>
    <p:sldId id="273" r:id="rId22"/>
    <p:sldId id="279" r:id="rId23"/>
    <p:sldId id="280" r:id="rId24"/>
    <p:sldId id="274" r:id="rId25"/>
    <p:sldId id="277" r:id="rId26"/>
    <p:sldId id="278" r:id="rId27"/>
    <p:sldId id="275" r:id="rId28"/>
    <p:sldId id="276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983594" val="970" rev64="64" revOS="3"/>
      <pr:smFileRevision xmlns:pr="smNativeData" dt="1568983594" val="101"/>
      <pr:guideOptions xmlns:pr="smNativeData" dt="156898359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lastView="sldSorterView">
  <p:slideViewPr>
    <p:cSldViewPr snapToObjects="1" showGuides="1">
      <p:cViewPr varScale="1">
        <p:scale>
          <a:sx n="58" d="100"/>
          <a:sy n="58" d="100"/>
        </p:scale>
        <p:origin x="2817" y="208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817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" pitchFamily="0" charset="0"/>
                <a:cs typeface="Chantilly Pro" pitchFamily="0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" pitchFamily="0" charset="0"/>
                <a:cs typeface="Chantilly Pro" pitchFamily="0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" pitchFamily="0" charset="0"/>
                <a:cs typeface="Chantilly Pro" pitchFamily="0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" pitchFamily="0" charset="0"/>
                <a:cs typeface="Chantilly Pro" pitchFamily="0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A415511-5FD7-14A3-99F9-A9F61BB76FF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0277E8E-C0ED-7288-A39F-36DD30D15563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86F99F-D182-D30F-CC3E-275AB7703A7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75F71D-53C8-2001-86CD-A554B98370F0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2595E-10CD-C7AF-832A-E6FA176475B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2E28F3-BD8D-7BDE-C396-4B8B66D8351E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D9BBEFD-B3C0-CE48-8E23-451DF06D781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7F69EE-A0B0-2A9F-FEC7-56CA27890803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7D9FD6-98F2-2869-BCC5-6E3CD18B4A3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iQTQ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E36E72-3C8C-B698-C25B-CACD2015349F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28E877-39D7-7D1E-9990-CF4BA6DE6F9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5E11E8-A68C-0BE7-C2E6-50B25FA83405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FRU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paWl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4AA892-DCDA-1F5E-94F2-2A0BE6BC627F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8FA887-C9AB-DA5E-E537-3F0BE679136A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DFB6DA-94E6-8A40-A867-6215F8295E37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616161-2FCA-3497-84D9-D9C22F97728C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25256F-21FF-70D3-B19D-D7866BD34782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1EE1A-54FB-8418-B569-A24DA02743F7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858513B-75A5-0DA7-EBE0-83F21FAE1DD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4259447-09C9-7062-879D-FF37DAD371AA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C9803F-71ED-9C76-A371-8723CE3F55D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E42B11-5FE6-B1DD-A85C-A98865125EFC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2236A348-06CF-6355-818E-F000EDC077A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BE26959-17D6-B79F-985A-E1CA27146EB4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RU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AAAAACYAAAAIAAAAAQAAAAAAAAA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</p:spPr>
        <p:txBody>
          <a:bodyPr/>
          <a:lstStyle/>
          <a:p>
            <a:pPr>
              <a:defRPr sz="6400"/>
            </a:pPr>
            <a:r>
              <a:t>Manajemen Proyek PL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sz="4800"/>
              <a:t>Pertemuan 03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Network Path Method</a:t>
            </a:r>
          </a:p>
          <a:p>
            <a:pPr>
              <a:defRPr sz="3000"/>
            </a:pPr>
            <a:r>
              <a:t>Avtivity on Arrow - AOA (PERT Diagram)</a:t>
            </a:r>
          </a:p>
          <a:p>
            <a:pPr>
              <a:defRPr sz="3000"/>
            </a:pPr>
            <a:r>
              <a:t>Activity on Node - AON (Precedence Diagram)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Komponen Proposal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1. Cover Letter</a:t>
            </a:r>
          </a:p>
          <a:p>
            <a:pPr>
              <a:defRPr sz="3600"/>
            </a:pPr>
            <a:r>
              <a:t>2. Proposal Text</a:t>
            </a:r>
          </a:p>
          <a:p>
            <a:pPr>
              <a:defRPr sz="3600"/>
            </a:pPr>
            <a:r>
              <a:t>3. Resume / Curriculum Vitae-Professional experience</a:t>
            </a:r>
          </a:p>
          <a:p>
            <a:pPr/>
            <a:r>
              <a:rPr sz="3600"/>
              <a:t>4. Reference Letter-Testimonial</a:t>
            </a:r>
            <a:endParaRPr sz="3600"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Project Proposal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1(a) Project Statement</a:t>
            </a:r>
          </a:p>
          <a:p>
            <a:pPr>
              <a:defRPr sz="3600"/>
            </a:pPr>
            <a:r>
              <a:t>1(b) Project Rasionalitas</a:t>
            </a:r>
          </a:p>
          <a:p>
            <a:pPr>
              <a:defRPr sz="3600"/>
            </a:pPr>
            <a:r>
              <a:t>1(c) Project Objektif</a:t>
            </a:r>
          </a:p>
          <a:p>
            <a:pPr>
              <a:defRPr sz="2000"/>
            </a:pPr>
            <a:r>
              <a:rPr sz="3600"/>
              <a:t>1(d) Project Signifikansi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1(a) Project Statement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Pendek, jelas dan mempunyai arti yang tepat</a:t>
            </a:r>
          </a:p>
          <a:p>
            <a:pPr>
              <a:defRPr sz="3000"/>
            </a:pPr>
            <a:r>
              <a:t>Dapat menjawab pertanyaan:</a:t>
            </a:r>
          </a:p>
          <a:p>
            <a:pPr lvl="1">
              <a:defRPr sz="3000"/>
            </a:pPr>
            <a:r>
              <a:t>Siapa-target, siapa yang akan diuntungkan</a:t>
            </a:r>
          </a:p>
          <a:p>
            <a:pPr lvl="1">
              <a:defRPr sz="3000"/>
            </a:pPr>
            <a:r>
              <a:t>Apa-goals / objektif, aktifitas utama</a:t>
            </a:r>
          </a:p>
          <a:p>
            <a:pPr lvl="1">
              <a:defRPr sz="3000"/>
            </a:pPr>
            <a:r>
              <a:t>Di mana-lokasi</a:t>
            </a:r>
          </a:p>
          <a:p>
            <a:pPr lvl="1">
              <a:defRPr sz="3000"/>
            </a:pPr>
            <a:r>
              <a:t>Mengapa-projek ini sangat penting</a:t>
            </a:r>
          </a:p>
          <a:p>
            <a:pPr lvl="1">
              <a:defRPr sz="3000"/>
            </a:pPr>
            <a:r>
              <a:t>Kapan-durasi dari proyek</a:t>
            </a:r>
          </a:p>
          <a:p>
            <a:pPr lvl="1">
              <a:defRPr sz="2800"/>
            </a:pPr>
            <a:r>
              <a:rPr sz="3000"/>
              <a:t>Bagaimana cara meraih tujuan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1(b) Project Rasionalitas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Menyediakan informasi penting dan relevantentang bagaimana masalah berkembang dan statusnya saat ini</a:t>
            </a:r>
          </a:p>
          <a:p>
            <a:pPr>
              <a:defRPr sz="3600"/>
            </a:pPr>
            <a:r>
              <a:t>Bagian ini harus memberikan solusi yang jelas</a:t>
            </a:r>
          </a:p>
          <a:p>
            <a:pPr>
              <a:defRPr sz="3600"/>
            </a:pPr>
            <a:r>
              <a:t>Hal ini sangat penting karena dapat memberikan sponsor kejelasan mengenai pengetahuan dari sang penulis</a:t>
            </a:r>
          </a:p>
          <a:p>
            <a:pPr>
              <a:defRPr sz="36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QP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1(c) Project Objektif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Untuk menyiapkan objektif:</a:t>
            </a:r>
          </a:p>
          <a:p>
            <a:pPr>
              <a:defRPr sz="3600"/>
            </a:pPr>
            <a:r>
              <a:t>1. Buatlah daftar-daftar objektif</a:t>
            </a:r>
          </a:p>
          <a:p>
            <a:pPr>
              <a:defRPr sz="3600"/>
            </a:pPr>
            <a:r>
              <a:t>2. Buat secara spesifik</a:t>
            </a:r>
          </a:p>
          <a:p>
            <a:pPr>
              <a:defRPr sz="3600"/>
            </a:pPr>
            <a:r>
              <a:t>3. Buatlah dengan kata-kata aksi</a:t>
            </a:r>
          </a:p>
          <a:p>
            <a:pPr>
              <a:defRPr sz="3600"/>
            </a:pPr>
            <a:r>
              <a:t>4. Berikan who, what, where, when, how.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1(d) Project Signifikan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Adalah bagian yang lain yang dapat menguatkan argumen proyek </a:t>
            </a:r>
          </a:p>
          <a:p>
            <a:pPr>
              <a:defRPr sz="3000"/>
            </a:pPr>
            <a:r>
              <a:t>Garis bawahi beberapa poin seperti:</a:t>
            </a:r>
          </a:p>
          <a:p>
            <a:pPr lvl="1">
              <a:defRPr sz="2800"/>
            </a:pPr>
            <a:r>
              <a:t>Jelaskan mengapa proyek ini penting.</a:t>
            </a:r>
          </a:p>
          <a:p>
            <a:pPr lvl="1">
              <a:defRPr sz="2800"/>
            </a:pPr>
            <a:r>
              <a:t>Jelaskan mengapa proyek harus tepat waktu</a:t>
            </a:r>
          </a:p>
          <a:p>
            <a:pPr lvl="1">
              <a:defRPr sz="2800"/>
            </a:pPr>
            <a:r>
              <a:t>Jelaskan mengapa metode yang ditawarkan terbaik</a:t>
            </a:r>
          </a:p>
          <a:p>
            <a:pPr lvl="1">
              <a:defRPr sz="2800"/>
            </a:pPr>
            <a:r>
              <a:t>Jelaskan siapa yang akan diuntungkan</a:t>
            </a:r>
          </a:p>
          <a:p>
            <a:pPr lvl="1">
              <a:defRPr sz="2800"/>
            </a:pPr>
            <a:r>
              <a:t>Berikan keuntungan jangka panjang dan lebar </a:t>
            </a:r>
          </a:p>
          <a:p>
            <a:pPr lvl="1">
              <a:defRPr sz="2800"/>
            </a:pPr>
            <a:r>
              <a:t>Jelaskan bagaimana proyek dapat memenuhi tujuan sponsor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Metodologi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Bagian ini menjelaskan jantung dari proposal</a:t>
            </a:r>
          </a:p>
          <a:p>
            <a:pPr>
              <a:defRPr sz="3000"/>
            </a:pPr>
            <a:r>
              <a:t>Di sini menjelaskan secara jelas apa yang ingin dilakukan</a:t>
            </a:r>
          </a:p>
          <a:p>
            <a:pPr>
              <a:defRPr sz="3000"/>
            </a:pPr>
            <a:r>
              <a:t>Dapat merujuk ke proses dari SDLC</a:t>
            </a:r>
          </a:p>
          <a:p>
            <a:pPr>
              <a:defRPr sz="3000"/>
            </a:pPr>
            <a:r>
              <a:t>Terdapat berbagai macam metode</a:t>
            </a:r>
          </a:p>
          <a:p>
            <a:pPr>
              <a:defRPr sz="3000"/>
            </a:pPr>
            <a:r>
              <a:t>Software : SDLC</a:t>
            </a:r>
          </a:p>
          <a:p>
            <a:pPr>
              <a:defRPr sz="3000"/>
            </a:pPr>
            <a:r>
              <a:t>Jaringan:PPDIOO</a:t>
            </a:r>
          </a:p>
          <a:p>
            <a:pPr>
              <a:defRPr sz="30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(a) Project Objectives</a:t>
            </a:r>
          </a:p>
          <a:p>
            <a:pPr>
              <a:defRPr sz="3600"/>
            </a:pPr>
            <a:r>
              <a:t>Objektif projek dijelaskan lebih detail lagi</a:t>
            </a:r>
          </a:p>
          <a:p>
            <a:pPr>
              <a:defRPr sz="3600"/>
            </a:pPr>
            <a:r>
              <a:t>(b) Project Struktur Organisasi</a:t>
            </a:r>
          </a:p>
          <a:p>
            <a:pPr>
              <a:defRPr sz="3600"/>
            </a:pPr>
            <a:r>
              <a:t>Struktur organisasi dari institusi mengaris bawahi departemen atau individu yang berkaitan dengan proyek ini</a:t>
            </a:r>
          </a:p>
          <a:p>
            <a:pPr>
              <a:defRPr sz="36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(c) Target</a:t>
            </a:r>
          </a:p>
          <a:p>
            <a:pPr>
              <a:defRPr sz="2800"/>
            </a:pPr>
            <a:r>
              <a:t>Diskusikan ulang siapa yang akan diuntungkan dan mengapa</a:t>
            </a:r>
          </a:p>
          <a:p>
            <a:pPr>
              <a:defRPr sz="2800"/>
            </a:pPr>
            <a:r>
              <a:t>Target sebaiknya diidentifikasikan dengan jumlah yang spesifik </a:t>
            </a:r>
          </a:p>
          <a:p>
            <a:pPr>
              <a:defRPr sz="2800"/>
            </a:pPr>
            <a:r>
              <a:t>(d) Aktivitas Project</a:t>
            </a:r>
          </a:p>
          <a:p>
            <a:pPr>
              <a:defRPr sz="2800"/>
            </a:pPr>
            <a:r>
              <a:t>Setiap dari aktivitas sebaiknya didiskusikan dengan komprehensif dan jelas</a:t>
            </a:r>
          </a:p>
          <a:p>
            <a:pPr>
              <a:defRPr sz="2800"/>
            </a:pPr>
            <a:r>
              <a:t>Cara terbaik melakukannya adalah bertahap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Menu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3000"/>
            </a:pPr>
            <a:r>
              <a:t>Tahapan Perencanaan Projek</a:t>
            </a:r>
          </a:p>
          <a:p>
            <a:pPr>
              <a:defRPr sz="3000"/>
            </a:pPr>
            <a:r>
              <a:t>Alat Perencanaan Proyek</a:t>
            </a:r>
          </a:p>
          <a:p>
            <a:pPr>
              <a:defRPr sz="3000"/>
            </a:pPr>
            <a:r>
              <a:t>Proposal Projek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Evaluasi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QE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Evaluasi proyek melihat elemen dari prosedur evaluasi</a:t>
            </a:r>
          </a:p>
          <a:p>
            <a:pPr>
              <a:defRPr sz="3600"/>
            </a:pPr>
            <a:r>
              <a:t>Sangatlah penting bagi institusi dan individu</a:t>
            </a:r>
          </a:p>
          <a:p>
            <a:pPr>
              <a:defRPr sz="3600"/>
            </a:pPr>
            <a:r>
              <a:t>Untuk menjelaskan apa yang diekspetasikan dari hasil proyek</a:t>
            </a:r>
          </a:p>
          <a:p>
            <a:pPr>
              <a:defRPr sz="3000"/>
            </a:pPr>
            <a:r>
              <a:rPr sz="3600"/>
              <a:t>Menjelaskan bagaimana hasil tersebut dapat didemonstrasikan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Sponsor ingin melihat proyek yang mereka danai</a:t>
            </a:r>
          </a:p>
          <a:p>
            <a:pPr>
              <a:defRPr sz="3000"/>
            </a:pPr>
            <a:r>
              <a:t>Ketua harus dapat memberikan hasil yang baik dari proyek yang dijalankan</a:t>
            </a:r>
          </a:p>
          <a:p>
            <a:pPr>
              <a:defRPr sz="3000"/>
            </a:pPr>
            <a:r>
              <a:t>Hasil yang terlalu umum atau meragukan akan susah untuk dievaluasi</a:t>
            </a:r>
          </a:p>
          <a:p>
            <a:pPr>
              <a:defRPr sz="3000"/>
            </a:pPr>
            <a:r>
              <a:t>Sebuah metode yang jelas untuk mengevaluasi proyek dapat membantu proyek dan sponsor</a:t>
            </a:r>
          </a:p>
          <a:p>
            <a:pPr>
              <a:defRPr sz="30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"Timeline"(Gantt Chart) sangat berguna untuk memperlihatkan kapan akan menjalankan setiap aktivitas dan hubungan-hubungandiantara aktivitas</a:t>
            </a:r>
          </a:p>
          <a:p>
            <a:pPr>
              <a:defRPr sz="3000"/>
            </a:pPr>
            <a:r>
              <a:t>Dalam membuat linimasa, buatlah daftar dari urutan waktu dari atas ke bawah</a:t>
            </a:r>
          </a:p>
          <a:p>
            <a:pPr>
              <a:defRPr sz="3000"/>
            </a:pPr>
            <a:r>
              <a:t>Buatlah nama kegiatan beserta durasi dan waktu mulainya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Budget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Bagian ini membahas bagaimana cara untuk menyiapkan budget dan contohnya 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Persiapan Budget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1. Berpikir ala akuntan</a:t>
            </a:r>
          </a:p>
          <a:p>
            <a:pPr>
              <a:defRPr sz="3600"/>
            </a:pPr>
            <a:r>
              <a:t>2. Masukkan semua harga yang dibutuhkan</a:t>
            </a:r>
          </a:p>
          <a:p>
            <a:pPr>
              <a:defRPr sz="3600"/>
            </a:pPr>
            <a:r>
              <a:t>3. Cari sumber data harga</a:t>
            </a:r>
          </a:p>
          <a:p>
            <a:pPr>
              <a:defRPr sz="3600"/>
            </a:pPr>
            <a:r>
              <a:t>4. Buatlah secara spesifik dan akurat</a:t>
            </a:r>
          </a:p>
          <a:p>
            <a:pPr>
              <a:defRPr sz="3600"/>
            </a:pPr>
            <a:r>
              <a:t>5. Gunakan format standar</a:t>
            </a:r>
          </a:p>
          <a:p>
            <a:pPr>
              <a:defRPr sz="3600"/>
            </a:pPr>
            <a:r>
              <a:t>6.Tunjukkan penghitungan singkatnya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k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Lampiran Proposal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4800"/>
            </a:pPr>
            <a:r>
              <a:t>Cover Letter</a:t>
            </a:r>
          </a:p>
          <a:p>
            <a:pPr lvl="1">
              <a:defRPr sz="3600"/>
            </a:pPr>
            <a:r>
              <a:t>Melampirkan cover dapat menunjukkan sentuhan yang baik, profesional dan mewah</a:t>
            </a:r>
          </a:p>
          <a:p>
            <a:pPr lvl="1">
              <a:defRPr sz="3600"/>
            </a:pPr>
            <a:r>
              <a:t>Buatlah cover dengan sangat pendek, jelas, tidak ada catatan personal mengenai isi dari proposal yang dibuat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BQ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Curriculum Vitae / Resume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FBQU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CV digunakan dibidang akademisi untuk menggarisbawahi pendidikan dan publikasi mereka</a:t>
            </a:r>
          </a:p>
          <a:p>
            <a:pPr/>
            <a:r>
              <a:rPr sz="3600"/>
              <a:t>Resume digunakan oleh profesional untuk menggarisbawahi pengalaman mereka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FBQU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BQ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1. Garis bawahi skill, pengalaman, pengetahuan yang berkaitan langsung dengan projek</a:t>
            </a:r>
          </a:p>
          <a:p>
            <a:pPr lvl="1">
              <a:defRPr sz="3000"/>
            </a:pPr>
            <a:r>
              <a:t>Demonstrasikan bahwa anda terkualifikasi untuk mengambil dan menyelesaikan proyek</a:t>
            </a:r>
          </a:p>
          <a:p>
            <a:pPr>
              <a:defRPr sz="3600"/>
            </a:pPr>
            <a:r>
              <a:t>2. Hindari informasi terlalu personal</a:t>
            </a:r>
          </a:p>
          <a:p>
            <a:pPr lvl="1">
              <a:defRPr sz="3000"/>
            </a:pPr>
            <a:r>
              <a:t>Status pernikahan dan jumlah anak tidak perlu dimasukkan ke resume profesional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FBQU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k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3. Urutkan barang terbaru menurut tanggalnya</a:t>
            </a:r>
          </a:p>
          <a:p>
            <a:pPr lvl="1">
              <a:defRPr sz="3000"/>
            </a:pPr>
            <a:r>
              <a:t>Daftar pengalaman kerja diharuskan dari yang paling baru</a:t>
            </a:r>
          </a:p>
          <a:p>
            <a:pPr>
              <a:defRPr sz="3600"/>
            </a:pPr>
            <a:r>
              <a:t>4. Pilih-pilih</a:t>
            </a:r>
          </a:p>
          <a:p>
            <a:pPr lvl="1">
              <a:defRPr sz="3000"/>
            </a:pPr>
            <a:r>
              <a:t>Tidak semua informasi dapat dimasukkan ke dalam resume, justru akan mengurangi nilai dari sebuah resume. </a:t>
            </a:r>
          </a:p>
          <a:p>
            <a:pPr lvl="1">
              <a:defRPr sz="3000"/>
            </a:pPr>
            <a:r>
              <a:t>Cukup garis bawahi yang ingin kamu tunjukkan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5. Cek untuk kesalahan</a:t>
            </a:r>
          </a:p>
          <a:p>
            <a:pPr>
              <a:defRPr sz="3600"/>
            </a:pPr>
            <a:r>
              <a:t>Cek setiap kata, karena beberapa perusahaan akan menolak karena kesalahan yang simpel</a:t>
            </a:r>
          </a:p>
          <a:p>
            <a:pPr>
              <a:defRPr sz="3600"/>
            </a:pPr>
            <a:r>
              <a:t>6. Hindari singkatan</a:t>
            </a:r>
          </a:p>
          <a:p>
            <a:pPr>
              <a:defRPr sz="3600"/>
            </a:pPr>
            <a:r>
              <a:t>Kecuali untuk kata-kata yang umum atau universal, selain itu harus di eja penuh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NmSU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Tahapan Perencanaan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3600"/>
            </a:pPr>
            <a:r>
              <a:t>Tahap 1: Pencarian</a:t>
            </a:r>
          </a:p>
          <a:p>
            <a:pPr lvl="1">
              <a:defRPr sz="3600"/>
            </a:pPr>
            <a:r>
              <a:t>Secara aktif mencari kesempatan</a:t>
            </a:r>
          </a:p>
          <a:p>
            <a:pPr>
              <a:defRPr sz="3600"/>
            </a:pPr>
            <a:r>
              <a:t>Tahap 2: Konsepsi</a:t>
            </a:r>
          </a:p>
          <a:p>
            <a:pPr lvl="1">
              <a:defRPr sz="3600"/>
            </a:pPr>
            <a:r>
              <a:t>Menyiapkan proposal</a:t>
            </a:r>
          </a:p>
          <a:p>
            <a:pPr>
              <a:defRPr sz="3600"/>
            </a:pPr>
            <a:r>
              <a:t>Tahap 3: Presentation</a:t>
            </a:r>
          </a:p>
          <a:p>
            <a:pPr>
              <a:defRPr sz="3600"/>
            </a:pPr>
            <a:r>
              <a:t>Tahap 4: Implementasi dan Monitoring</a:t>
            </a:r>
          </a:p>
          <a:p>
            <a:pPr>
              <a:defRPr sz="3600"/>
            </a:pPr>
            <a:r>
              <a:t>Tahap 5: Project Handover, Test Runs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 1: Pencarian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Perencana diharuskan mengantisipasi pasar, klien, lingkungan, sosial, politik.</a:t>
            </a:r>
          </a:p>
          <a:p>
            <a:pPr>
              <a:defRPr sz="3600"/>
            </a:pPr>
            <a:r>
              <a:t>Ketua sebaiknya secara aktif mengonfirmasi permintaan baru sebelum kompetitor lainnya melakukan hal yang sama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 2: Konsepsi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Menulis proposal proyek dengan benar</a:t>
            </a:r>
          </a:p>
          <a:p>
            <a:pPr>
              <a:defRPr sz="3600"/>
            </a:pPr>
            <a:r>
              <a:t>Beberapa proposal memerlukan format yang berbeda-beda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3kCb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 3: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Presentasi: baik tertulis maupu oral</a:t>
            </a:r>
          </a:p>
          <a:p>
            <a:pPr>
              <a:defRPr sz="3600"/>
            </a:pPr>
            <a:r>
              <a:t>Selama presentasi, sang penentu keputusan dapat menanyak aspek yang tidak jelas atau mendapatkan klarifikasi lebih lanjut. </a:t>
            </a:r>
          </a:p>
          <a:p>
            <a:pPr>
              <a:defRPr sz="3600"/>
            </a:pPr>
            <a:r>
              <a:t>Presentasi dapat menjukkan entusias dari tim proyek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 4: 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Setelah proposal dan presentasi disetujui oleh sponsor, maka kontrak proyek bisa dilakukan.</a:t>
            </a:r>
          </a:p>
          <a:p>
            <a:pPr>
              <a:defRPr sz="3600"/>
            </a:pPr>
            <a:r>
              <a:t>Kontrak proyek akan tertuliskan:</a:t>
            </a:r>
          </a:p>
          <a:p>
            <a:pPr>
              <a:defRPr sz="3600"/>
            </a:pPr>
            <a:r>
              <a:t>1. Definisi jelas dari lingkpan kerja</a:t>
            </a:r>
          </a:p>
          <a:p>
            <a:pPr>
              <a:defRPr sz="3600"/>
            </a:pPr>
            <a:r>
              <a:t>2.Jaminan performa oleh sponsor</a:t>
            </a:r>
          </a:p>
          <a:p>
            <a:pPr>
              <a:defRPr sz="3600"/>
            </a:pPr>
            <a:r>
              <a:t>3.Waktu mulai dan selesai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Tahap 5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Setelah penyerahan, tim proyek sebaiknya melakukan demonstrasi kepuasan dari proyek.</a:t>
            </a:r>
          </a:p>
          <a:p>
            <a:pPr>
              <a:defRPr sz="3600"/>
            </a:pPr>
            <a:r>
              <a:t>Setelah itu, tim proyek akan dibayar penuh. Namun yang terpenting adalah menandai pemindahan tanggung jawab.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sqE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Peralatan Perencanaan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sqE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Gantt Chart (bar chart)</a:t>
            </a:r>
          </a:p>
          <a:p>
            <a:pPr lvl="1">
              <a:defRPr sz="2800"/>
            </a:pPr>
            <a:r>
              <a:t>Daftar berbagai aktivitas yang akan dilakukan untuk spesifik proyek secara kronologis</a:t>
            </a:r>
          </a:p>
          <a:p>
            <a:pPr lvl="1">
              <a:defRPr sz="2800"/>
            </a:pPr>
            <a:r>
              <a:t>Mulai dan Selesai aktivitas ditandai dengan ujung dari tanda kotak di tiap aktivitas</a:t>
            </a:r>
          </a:p>
          <a:p>
            <a:pPr>
              <a:defRPr sz="3000"/>
            </a:pPr>
            <a:r>
              <a:t>- Status dari projek</a:t>
            </a:r>
          </a:p>
          <a:p>
            <a:pPr>
              <a:defRPr sz="3000"/>
            </a:pPr>
            <a:r>
              <a:t>- Estimasi durasi</a:t>
            </a:r>
          </a:p>
          <a:p>
            <a:pPr>
              <a:defRPr sz="3000"/>
            </a:pPr>
            <a:r>
              <a:t>- Estimasi kerja</a:t>
            </a:r>
          </a:p>
          <a:p>
            <a:pPr>
              <a:defRPr sz="3000"/>
            </a:pPr>
            <a:r>
              <a:t>- Urutan tugas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2019-09-14T20:15:41Z</dcterms:created>
  <dcterms:modified xsi:type="dcterms:W3CDTF">2019-09-20T12:46:34Z</dcterms:modified>
</cp:coreProperties>
</file>