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84" r:id="rId8"/>
    <p:sldId id="259" r:id="rId9"/>
    <p:sldId id="260" r:id="rId10"/>
    <p:sldId id="261" r:id="rId11"/>
    <p:sldId id="285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67" r:id="rId22"/>
    <p:sldId id="268" r:id="rId23"/>
    <p:sldId id="269" r:id="rId24"/>
    <p:sldId id="270" r:id="rId25"/>
    <p:sldId id="275" r:id="rId26"/>
    <p:sldId id="276" r:id="rId27"/>
    <p:sldId id="278" r:id="rId28"/>
    <p:sldId id="279" r:id="rId29"/>
    <p:sldId id="277" r:id="rId30"/>
    <p:sldId id="280" r:id="rId31"/>
    <p:sldId id="281" r:id="rId32"/>
    <p:sldId id="282" r:id="rId33"/>
    <p:sldId id="283" r:id="rId3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9588405" val="970" rev64="64" revOS="3"/>
      <pr:smFileRevision xmlns:pr="smNativeData" dt="1569588405" val="101"/>
      <pr:guideOptions xmlns:pr="smNativeData" dt="156958840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2817" y="208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817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tQSO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B+FQAA8RYAAAAAAABkAAAAZAAAAAAAAAAjAAAABAAAAGQAAAAXAAAAFAAAAAAAAAAAAAAA/38AAP9/AAAAAAAACQAAAAQAAAALFQ0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BOAAAMSoAABAAAAAmAAAACAAAAP//////////"/>
              </a:ext>
            </a:extLst>
          </p:cNvPicPr>
          <p:nvPr/>
        </p:nvPicPr>
        <p:blipFill>
          <a:blip r:embed="rId2">
            <a:duotone>
              <a:prstClr val="black"/>
              <a:srgbClr val="736D5B">
                <a:tint val="40000"/>
                <a:satMod val="400000"/>
              </a:srgbClr>
            </a:duotone>
          </a:blip>
          <a:srcRect l="0" t="0" r="55020" b="58730"/>
          <a:stretch>
            <a:fillRect/>
          </a:stretch>
        </p:blipFill>
        <p:spPr>
          <a:xfrm>
            <a:off x="635" y="635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Placehold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EAAAACYAAAAIAAAAffD///////8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ubtitlePlacehold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EAAAACYAAAAIAAAAffD///////8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4978322-6CE9-C275-A72F-9A20CD6151C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IWC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03D2F53-1D8D-68D9-C385-EB8C61CB35BE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lMMCs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tJYT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931C08A-C4F4-6436-BA89-32638EC74C6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RJQUg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9V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759027-69B5-2066-FBCD-9F33DE830DCA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F1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CG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54F7BC-F2F0-0101-BEEC-0454B9A2485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B71EE5-ABE5-E2E8-AB0F-5DBD50415D08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E457B3-FDDD-B1A1-935C-0BF41912655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E3A78F-C196-B651-D85B-3704E9152E6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gTWw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3BE204-4AAC-6E14-E283-BC41ACCD14E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B187C5-8BD8-E471-9609-7D24C9476028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PCNU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824BFA-B49A-D7BD-D43A-42E80574221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07D633-7DB5-5220-FBBF-8B7598F10DDE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AD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BluQI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D580E6-A8B1-8076-FF6D-5E23CE23090B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AkwQI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BFF096-D8AC-EA06-E207-2E53BE49147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C5D7A4-EAB1-9021-FF7D-1C7499330949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UAbg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65247E-30FD-30D2-B3DD-C6876A934593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2D654E-00C8-7893-8695-F6C62BDB70A3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2E465A-1480-7BB0-CE96-E2E508D838B7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pL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pd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059B58-16C5-506D-8BBD-E038D5F37DB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lp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NU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8E3105-4BB1-DBC7-FF36-BD927F7809E8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w/IJc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NCSJ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kbmq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258586-C8EE-7073-A09D-3E26CBD3566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RGzcM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jY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DBA63C-7285-8E50-CB63-8405E82D3DD1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i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tQSO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PEWAACBGwAAAAAAAAAAAABkAAAAZAAAAAAAAAAjAAAABAAAAGQAAAAXAAAAFAAAAAAAAAAAAAAA/38AAP9/AAAAAAAACQAAAAQAAAAAAAA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AOAAAMSoAABAAAAAmAAAACAAAAP//////////"/>
              </a:ext>
            </a:extLst>
          </p:cNvPicPr>
          <p:nvPr/>
        </p:nvPicPr>
        <p:blipFill>
          <a:blip r:embed="rId1">
            <a:duotone>
              <a:prstClr val="black"/>
              <a:srgbClr val="736D5B">
                <a:tint val="40000"/>
                <a:satMod val="400000"/>
              </a:srgbClr>
            </a:duotone>
          </a:blip>
          <a:srcRect l="0" t="58730" r="70410" b="0"/>
          <a:stretch>
            <a:fillRect/>
          </a:stretch>
        </p:blipFill>
        <p:spPr>
          <a:xfrm>
            <a:off x="635" y="635"/>
            <a:ext cx="914336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Y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//////////8="/>
              </a:ext>
            </a:extLst>
          </p:cNvSpPr>
          <p:nvPr>
            <p:ph type="dt" sz="quarter"/>
          </p:nvPr>
        </p:nvSpPr>
        <p:spPr>
          <a:xfrm>
            <a:off x="457200" y="608838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256D5181-CFC8-38A7-86D5-39F21F9B706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08838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08838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70A2A25E-109D-F754-D31A-E601EC5425B3}" type="slidenum">
              <a:t/>
            </a:fld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AQ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364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AAAAACYAAAAIAAAAAQAAAAAAAAA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</p:spPr>
        <p:txBody>
          <a:bodyPr/>
          <a:lstStyle/>
          <a:p>
            <a:pPr/>
            <a:r>
              <a:t>Manajemen Proyek PL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Proyek Selesai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4800"/>
            </a:pPr>
            <a:r>
              <a:rPr sz="3600"/>
              <a:t>Tepat waktu</a:t>
            </a:r>
            <a:endParaRPr sz="3600"/>
          </a:p>
          <a:p>
            <a:pPr lvl="1">
              <a:defRPr sz="3600"/>
            </a:pPr>
            <a:r>
              <a:t>Hasil proyek disampaikan sesuai jadwal.</a:t>
            </a:r>
          </a:p>
          <a:p>
            <a:pPr lvl="1">
              <a:defRPr sz="3600"/>
            </a:pPr>
            <a:r>
              <a:t>Beberapa proyek pada dasarnya tidak berharga jika tidak tepat waktu.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Sesuai anggaran</a:t>
            </a:r>
          </a:p>
          <a:p>
            <a:pPr lvl="1"/>
            <a:r>
              <a:t>Proyek adalah investasi. Mereka yang melebihi anggaran dapat berakhir biaya organisasi lebih dari yang mereka bawa.</a:t>
            </a:r>
          </a:p>
          <a:p>
            <a:pPr/>
            <a:r>
              <a:t>Kualitas tinggi</a:t>
            </a:r>
          </a:p>
          <a:p>
            <a:pPr lvl="1"/>
            <a:r>
              <a:t>Kualitas adalah "kesesuaian dengan persyaratan" khusus mengenai fungsi dan kinerja. Persyaratan kualitas harus ditentukan di awal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Keseimbangan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CsILU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BB4AAHA1AADYJgAAEAAAACYAAAAIAAAAAQAAAAAAAAA="/>
              </a:ext>
            </a:extLst>
          </p:cNvSpPr>
          <p:nvPr>
            <p:ph type="body" idx="1"/>
          </p:nvPr>
        </p:nvSpPr>
        <p:spPr>
          <a:xfrm>
            <a:off x="457200" y="4879340"/>
            <a:ext cx="8229600" cy="1435100"/>
          </a:xfrm>
        </p:spPr>
        <p:txBody>
          <a:bodyPr/>
          <a:lstStyle/>
          <a:p>
            <a:pPr>
              <a:defRPr sz="3000"/>
            </a:pPr>
            <a:r>
              <a:t>Tujuan Anda sebagai manajer proyek adalah menyeimbangkan variabel-variabel ini untuk menciptakan keseimbangan kualitas-biaya-jadwal yang optimal.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QSO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NxEAANQJAAAgKAAAkx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1597660"/>
            <a:ext cx="3724275" cy="3209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Tugas Manager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Peran utama seorang manajer proyek adalah mengatur semua kelompok dalam suatu proyek secara harmonis.</a:t>
            </a:r>
          </a:p>
          <a:p>
            <a:pPr>
              <a:defRPr sz="3000"/>
            </a:pPr>
            <a:r>
              <a:t>Setelah dipilih, manajer proyek harus secara jelas mengidentifikasi peran pemangku kepentingan pada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Tugas Ketua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Anggota tim menyumbangkan waktu, keterampilan, dan upaya untuk proyek tersebut.</a:t>
            </a:r>
          </a:p>
          <a:p>
            <a:pPr>
              <a:defRPr sz="2000"/>
            </a:pPr>
            <a:r>
              <a:rPr sz="3600"/>
              <a:t>Kontraktor, vendor, dan pelanggan dapat menjadi anggota tim proyek.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Tugas Sponsor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Mendukung manajer proyek dengan mengeluarkan piagam proyek.</a:t>
            </a:r>
          </a:p>
          <a:p>
            <a:pPr>
              <a:defRPr sz="3000"/>
            </a:pPr>
            <a:r>
              <a:t>Membantu mengembangkan matriks tanggung jawab.</a:t>
            </a:r>
          </a:p>
          <a:p>
            <a:pPr>
              <a:defRPr sz="3000"/>
            </a:pPr>
            <a:r>
              <a:t>Tinjau dan setujui pernyataan kerja.</a:t>
            </a:r>
          </a:p>
          <a:p>
            <a:pPr>
              <a:defRPr sz="3000"/>
            </a:pPr>
            <a:r>
              <a:t>Tinjau dan setujui rencana proyek.</a:t>
            </a:r>
          </a:p>
          <a:p>
            <a:pPr>
              <a:defRPr sz="3000"/>
            </a:pPr>
            <a:r>
              <a:t>Beri tahu manajer proyek, dan diskusikan status proyek dengan manajer proyek secara teratur.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Tugas Klien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Pelanggan berkontribusi dalam persyaratan proyek dan, dalam proyek komersial, pendanaan untuk proyek tersebut.</a:t>
            </a:r>
          </a:p>
          <a:p>
            <a:pPr>
              <a:defRPr sz="2400"/>
            </a:pPr>
            <a:r>
              <a:rPr sz="3600"/>
              <a:t>Mengidentifikasi pelanggan secara akurat pada suatu proyek bisa jadi sulit.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Struktur Organisasi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Pengelompokan:</a:t>
            </a:r>
          </a:p>
          <a:p>
            <a:pPr lvl="1"/>
            <a:r>
              <a:t>individu ke dalam departemen</a:t>
            </a:r>
          </a:p>
          <a:p>
            <a:pPr lvl="1"/>
            <a:r>
              <a:t>departemen ke dalam organisasi total</a:t>
            </a:r>
          </a:p>
          <a:p>
            <a:pPr lvl="1"/>
            <a:r>
              <a:t>Desain sistem untuk </a:t>
            </a:r>
            <a:r>
              <a:rPr sz="3200"/>
              <a:t>komunikasi yang efektif </a:t>
            </a:r>
            <a:r>
              <a:t>koordinasi Integrasi lintas departemen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Bentuk Organisasi Struktur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Organisasi fungsional - kelompok orang yang melakukan kegiatan serupa ke dalam departemen</a:t>
            </a:r>
          </a:p>
          <a:p>
            <a:pPr/>
            <a:r>
              <a:t>Organisasi proyek - mengelompokkan orang ke dalam tim proyek dengan tugas sementara</a:t>
            </a:r>
          </a:p>
          <a:p>
            <a:pPr/>
            <a:r>
              <a:t>Organisasi matriks - membuat hierarki ganda di mana fungsi dan proyek memiliki keunggulan yang sama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Konfirmasikan siapa yang akan melaporkan kepada siapa selama proyek.</a:t>
            </a:r>
          </a:p>
          <a:p>
            <a:pPr/>
            <a:r>
              <a:t>Ini sangat penting untuk proyek lintas departemen.</a:t>
            </a:r>
          </a:p>
          <a:p>
            <a:pPr/>
            <a:r>
              <a:t>Struktur harus divisualisasikan dalam bagan organisasi.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o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Sifat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Unik:</a:t>
            </a:r>
          </a:p>
          <a:p>
            <a:pPr lvl="1">
              <a:defRPr sz="3000"/>
            </a:pPr>
            <a:r>
              <a:t>Usaha khusus untuk memberikan perubahan yang menguntungkan</a:t>
            </a:r>
          </a:p>
          <a:p>
            <a:pPr>
              <a:defRPr sz="3000"/>
            </a:pPr>
            <a:r>
              <a:t>Terbatas:</a:t>
            </a:r>
          </a:p>
          <a:p>
            <a:pPr lvl="1">
              <a:defRPr sz="3000"/>
            </a:pPr>
            <a:r>
              <a:t>Awal dan akhir yang dapat ditentukan</a:t>
            </a:r>
          </a:p>
          <a:p>
            <a:pPr>
              <a:defRPr sz="3000"/>
            </a:pPr>
            <a:r>
              <a:t>Multi-Disiplin:</a:t>
            </a:r>
          </a:p>
          <a:p>
            <a:pPr lvl="1">
              <a:defRPr sz="3000"/>
            </a:pPr>
            <a:r>
              <a:t>Melibatkan banyak disiplin ilmu, fungsi, dan sumber daya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 Struktur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QSO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cw4AAPwJAADRKgAAS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48865" y="1623060"/>
            <a:ext cx="4611370" cy="49256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Struktur Organisasi Fungsional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Organisasi yang Didorong oleh Fungsi diatur di sekitar fungsi-fungsi utama, seperti keuangan, teknik, sistem informasi, sumber daya manusia, dll.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EAAAACYAAAAIAAAAgQ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Kelebihan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AAAAACYAAAAIAAAAAQ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sz="2800"/>
            </a:pPr>
            <a:r>
              <a:t>Desain perusahaan dipertahankan</a:t>
            </a:r>
          </a:p>
          <a:p>
            <a:pPr>
              <a:defRPr sz="2800"/>
            </a:pPr>
            <a:r>
              <a:t>Jalur karier standar</a:t>
            </a:r>
          </a:p>
          <a:p>
            <a:pPr>
              <a:defRPr sz="2800"/>
            </a:pPr>
            <a:r>
              <a:t>Anggota tim proyek tetap terhubung dengan fungsi mereka kelompok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EAAAACYAAAAIAAAAgQ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AAAAACYAAAAIAAAAAQAAAAAAAAA="/>
              </a:ext>
            </a:extLst>
          </p:cNvSpPr>
          <p:nvPr>
            <p:ph type="body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AD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QSO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yAIAAGMIAADaNQAAa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363345"/>
            <a:ext cx="8301990" cy="5368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Struktur Organisasi Matriks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Struktur matriks memberikan otoritas kepada manajer proyek dan manajer fungsional dengan meminta keduanya melapor kepada eksekutif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EAAAACYAAAAIAAAAgQ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Kelebihan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EAAAACYAAAAIAAAAAQ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sz="2800"/>
            </a:pPr>
            <a:r>
              <a:t>Cocok untuk lingkungan yang dinamis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Memaksimalkan sumber daya yang langka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tQSO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EAAAACYAAAAIAAAAgQ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Kelemahan</a:t>
            </a:r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EAAAACYAAAAIAAAAAAAAAAAAAAA=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>
              <a:defRPr sz="3000"/>
            </a:pPr>
            <a:r>
              <a:t>Hirarki ganda berarti dua bos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Pekerja terjebak di antara proyek yang bersaing &amp; tuntutan fungsional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QSO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2wQAAEUJAAAWNAAAy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506855"/>
            <a:ext cx="7677785" cy="52870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Cara memilih tim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Perencanaan organisasi:</a:t>
            </a:r>
          </a:p>
          <a:p>
            <a:pPr>
              <a:defRPr sz="3000"/>
            </a:pPr>
            <a:r>
              <a:t>bagan diagram siapa yang harus dilaporkan kepada siapa, menetapkan rantai komando yang jelas termasuk dokumen pendukung yang diperlukan untuk menguraikan setiap jabatan &amp; uraian pekerjaan atau kebutuhan pelatihan apa pun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5ZM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Akuisisi staf:</a:t>
            </a:r>
          </a:p>
          <a:p>
            <a:pPr/>
            <a:r>
              <a:t>ketersediaan, kompetensi &amp; kemahiran menentukan apakah setiap anggota tim akan bekerja penuh atau paruh waktu pada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Pengembangan tim</a:t>
            </a:r>
          </a:p>
          <a:p>
            <a:pPr/>
            <a:r>
              <a:t>kegiatan membangun tim, kolokasi keterampilan manajemen umum &amp; sistem pengakuan kolokasi atau pelatihan pertemuan tatap muka yang sering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Kendala:</a:t>
            </a:r>
          </a:p>
          <a:p>
            <a:pPr lvl="1">
              <a:defRPr sz="3600"/>
            </a:pPr>
            <a:r>
              <a:t>Waktu, biaya &amp; kualitas</a:t>
            </a:r>
          </a:p>
          <a:p>
            <a:pPr>
              <a:defRPr sz="3600"/>
            </a:pPr>
            <a:r>
              <a:t>Risiko &amp; Ketidakpastian:</a:t>
            </a:r>
          </a:p>
          <a:p>
            <a:pPr lvl="1">
              <a:defRPr sz="3600"/>
            </a:pPr>
            <a:r>
              <a:t>Teknologi, peningkatan biaya, jadwal yang diperpanjang</a:t>
            </a:r>
          </a:p>
          <a:p>
            <a:pPr>
              <a:defRPr sz="3600"/>
            </a:pPr>
            <a:r>
              <a:t>Dinamis:</a:t>
            </a:r>
          </a:p>
          <a:p>
            <a:pPr lvl="1">
              <a:defRPr sz="4800"/>
            </a:pPr>
            <a:r>
              <a:rPr sz="3600"/>
              <a:t>Lingkungan yang berubah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Tantangan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Personil</a:t>
            </a:r>
          </a:p>
          <a:p>
            <a:pPr lvl="1"/>
            <a:r>
              <a:t>Setiap proyek membutuhkan jumlah orang dan keahlian yang berbeda.</a:t>
            </a:r>
          </a:p>
          <a:p>
            <a:pPr lvl="1"/>
            <a:r>
              <a:t>Jika beberapa proyek berjalan secara bersamaan dalam suatu organisasi, itu mungkin menciptakan masalah kepegawaian.</a:t>
            </a:r>
          </a:p>
          <a:p>
            <a:pPr>
              <a:defRPr sz="2800"/>
            </a:pPr>
            <a:r>
              <a:t>Memperkirakan</a:t>
            </a:r>
          </a:p>
          <a:p>
            <a:pPr lvl="1"/>
            <a:r>
              <a:t>Organisasi membutuhkan perkiraan biaya dan jadwal yang akurat.</a:t>
            </a:r>
          </a:p>
          <a:p>
            <a:pPr lvl="1"/>
            <a:r>
              <a:t>Tetapi karena setiap proyek berbeda, estimasi mungkin mengandung lebih banyak asumsi daripada fakta.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j63Q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Kontrol</a:t>
            </a:r>
          </a:p>
          <a:p>
            <a:pPr lvl="1"/>
            <a:r>
              <a:t>Proyek membutuhkan kontrol yang ketat. Ketika laporan akuntansi menunjukkan bahwa suatu proyek melebihi anggaran, mungkin sejauh ini di luar kendali untuk melampaui pemulihan.</a:t>
            </a:r>
          </a:p>
          <a:p>
            <a:pPr>
              <a:defRPr sz="2800"/>
            </a:pPr>
            <a:r>
              <a:t>Komunikasi</a:t>
            </a:r>
          </a:p>
          <a:p>
            <a:pPr lvl="1"/>
            <a:r>
              <a:t>"Kegagalan komunikasi" adalah salah satu faktor yang paling sering disebutkan dalam kegagalan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Skill yang Diperlukan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Manajemen proyek: </a:t>
            </a:r>
          </a:p>
          <a:p>
            <a:pPr lvl="1">
              <a:defRPr sz="3000"/>
            </a:pPr>
            <a:r>
              <a:t>Ini adalah keterampilan yang akan kita pelajari dalam Kursus ini.</a:t>
            </a:r>
          </a:p>
          <a:p>
            <a:pPr>
              <a:defRPr sz="3000"/>
            </a:pPr>
            <a:r>
              <a:t>Manajemen bisnis: </a:t>
            </a:r>
          </a:p>
          <a:p>
            <a:pPr lvl="1">
              <a:defRPr sz="3000"/>
            </a:pPr>
            <a:r>
              <a:t>Ini adalah kompetensi pribadi, interpersonal, dan kelompok yang harus dimiliki setiap manajer, baik mengelola proyek atau operasi yang sedang berlangsung.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Teknis: </a:t>
            </a:r>
          </a:p>
          <a:p>
            <a:pPr lvl="1">
              <a:defRPr sz="3000"/>
            </a:pPr>
            <a:r>
              <a:t>Seorang manajer proyek harus benar-benar memahami aspek teknis dari proyek tersebut. Namun, itu tidak berarti bahwa manajer proyek harus menjadi teknisi atau insinyur terbaik dalam tim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Skill Teknis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Orang yang memimpin proyek harus mengetahui rincian teknis proyek.</a:t>
            </a:r>
          </a:p>
          <a:p>
            <a:pPr>
              <a:defRPr sz="3000"/>
            </a:pPr>
            <a:r>
              <a:t>Jika tidak, ia tidak akan dapat memahami atau berpartisipasi dalam pemecahan masalah teknis.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QSO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QSO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Manajer proyek yang tidak memahami teknologi yang mereka kelola dapat kehilangan kepercayaan tim mereka, terutama tim yang bangga dengan kemampuan teknis mereka.</a:t>
            </a:r>
          </a:p>
          <a:p>
            <a:pPr>
              <a:defRPr sz="3000"/>
            </a:pPr>
            <a:r>
              <a:t>Karena persyaratan keterampilan teknis ini, manajemen proyek tidak tergantung pada industri, tetapi manajer proyek tidak.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686B5D"/>
      </a:lt1>
      <a:dk2>
        <a:srgbClr val="D1D1CB"/>
      </a:dk2>
      <a:lt2>
        <a:srgbClr val="777777"/>
      </a:lt2>
      <a:accent1>
        <a:srgbClr val="909082"/>
      </a:accent1>
      <a:accent2>
        <a:srgbClr val="809EA8"/>
      </a:accent2>
      <a:accent3>
        <a:srgbClr val="A07E88"/>
      </a:accent3>
      <a:accent4>
        <a:srgbClr val="C05E68"/>
      </a:accent4>
      <a:accent5>
        <a:srgbClr val="E03E48"/>
      </a:accent5>
      <a:accent6>
        <a:srgbClr val="FF1E28"/>
      </a:accent6>
      <a:hlink>
        <a:srgbClr val="FFCC66"/>
      </a:hlink>
      <a:folHlink>
        <a:srgbClr val="E9DCB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FFFFFF"/>
        </a:lt1>
        <a:dk2>
          <a:srgbClr val="FBDF53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FFFFFF"/>
        </a:lt1>
        <a:dk2>
          <a:srgbClr val="ACACD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FFFFD9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686B5D"/>
    </a:dk1>
    <a:lt1>
      <a:srgbClr val="FFFFFF"/>
    </a:lt1>
    <a:dk2>
      <a:srgbClr val="777777"/>
    </a:dk2>
    <a:lt2>
      <a:srgbClr val="D1D1CB"/>
    </a:lt2>
    <a:accent1>
      <a:srgbClr val="909082"/>
    </a:accent1>
    <a:accent2>
      <a:srgbClr val="809EA8"/>
    </a:accent2>
    <a:accent3>
      <a:srgbClr val="A07E88"/>
    </a:accent3>
    <a:accent4>
      <a:srgbClr val="C05E68"/>
    </a:accent4>
    <a:accent5>
      <a:srgbClr val="E03E48"/>
    </a:accent5>
    <a:accent6>
      <a:srgbClr val="FF1E28"/>
    </a:accent6>
    <a:hlink>
      <a:srgbClr val="FFCC66"/>
    </a:hlink>
    <a:folHlink>
      <a:srgbClr val="E9DC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2019-09-22T02:04:50Z</dcterms:created>
  <dcterms:modified xsi:type="dcterms:W3CDTF">2019-09-27T12:46:45Z</dcterms:modified>
</cp:coreProperties>
</file>