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68" r:id="rId19"/>
    <p:sldId id="272" r:id="rId20"/>
    <p:sldId id="269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403702" val="970" rev64="64" revOS="3"/>
      <pr:smFileRevision xmlns:pr="smNativeData" dt="1571403702" val="101"/>
      <pr:guideOptions xmlns:pr="smNativeData" dt="157140370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1566" y="207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1566" y="20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AAAAAxmlbAP///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MvLy8sMAAAAEAAAAAAAAAAAAAAAAAAAAAAAAAAeAAAAaAAAAAAAAAAAAAAAAAAAAAAAAAAAAAAAECcAABAnAAAAAAAAAAAAAAAAAAAAAAAAAAAAAAAAAAAAAAAAAAAAABQAAAAAAAAAwMD/AAAAAABkAAAAMgAAAAAAAABkAAAAAAAAAH9/fwAKAAAAHwAAAFQAAADGaVsK////AQAAAAAAAAAAAAAAAAAAAAAAAAAAAAAAAAAAAAAAAAAAk048AH9/fwCWlpYDzMzMAMDA/wB/f38AAAAAAAAAAAAAAAAAAAAAAAAAAAAhAAAAGAAAABQAAAAOAQAAAwEAAD4NAABYKQAAEAAAACYAAAAIAAAA//////////8="/>
              </a:ext>
            </a:extLst>
          </p:cNvSpPr>
          <p:nvPr/>
        </p:nvSpPr>
        <p:spPr>
          <a:xfrm>
            <a:off x="171450" y="164465"/>
            <a:ext cx="1981200" cy="65563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Rechteck4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CAAAAxmlbAP///wgAAAAAAAAAACID1WH576NAUkSIZtoi9jk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EAAAAAAAAAAAAAAAAAAAAAAAAAECcAABAnAAAAAAAAAAAAAAAAAAAAWgAAAAAAAAAAAAAAAAAAAAAAABQAAAAAAAAAwMD/AAAAAABkAAAAMgAAAAAAAABkAAAAAAAAAH9/fwAKAAAAHwAAAFQAAADGaVsK////AQAAAAAAAAAAAAAAAAAAAAAAAAAAAAAAAAAAAAAAAAAAk048AH9/fwCWlpYDzMzMAMDA/wB/f38AAAAAAAAAAAAAAAAAAAAAAAAAAAAhAAAAGAAAABQAAAAOAQAAAwEAAD4NAABYKQAAEAAAACYAAAAIAAAA//////////8="/>
              </a:ext>
            </a:extLst>
          </p:cNvSpPr>
          <p:nvPr/>
        </p:nvSpPr>
        <p:spPr>
          <a:xfrm>
            <a:off x="171450" y="164465"/>
            <a:ext cx="1981200" cy="6556375"/>
          </a:xfrm>
          <a:prstGeom prst="rect">
            <a:avLst/>
          </a:prstGeom>
          <a:blipFill rotWithShape="1">
            <a:blip r:embed="rId2">
              <a:alphaModFix amt="1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Rechteck2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AAAAAU0lJAP///wgAAAAAAAAAAG72VQpjL7BGrVthyx6+RjQ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Pu6+8MAAAAEAAAAAAAAAAAAAAAAAAAAAAAAAAeAAAAaAAAAAAAAAAAAAAAAAAAAAAAAAAAAAAAECcAABAnAAAAAAAAAAAAAAAAAAAAAAAAAAAAAAAAAAAAAAAAAAAAABQAAAAAAAAAwMD/AAAAAABkAAAAMgAAAAAAAABkAAAAAAAAAH9/fwAKAAAAHwAAAFQAAABTSUkJ////AQAAAAAAAAAAAAAAAAAAAAAAAAAAAAAAAAAAAAAAAAAAk048AH9/fwCWlpYDzMzMAMDA/wB/f38AAAAAAAAAAAAAAAAAAAAAAAAAAAAhAAAAGAAAABQAAAAgDgAAAwEAAGA3AABTKQAAEAAAACYAAAAIAAAA//////////8="/>
              </a:ext>
            </a:extLst>
          </p:cNvSpPr>
          <p:nvPr/>
        </p:nvSpPr>
        <p:spPr>
          <a:xfrm>
            <a:off x="2296160" y="164465"/>
            <a:ext cx="6705600" cy="6553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Rechteck3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CAAAAU0lJAP///wgAAAAAAAAAACID1WH576NAUkSIZtoi9jk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EAAAAAAAAAAAAAAAAAAAAAAAAAECcAABAnAAAAAAAAAAAAAAAAAAAAUAAAAAAAAAAAAAAAAAAAAAAAABQAAAAAAAAAwMD/AAAAAABkAAAAMgAAAAAAAABkAAAAAAAAAH9/fwAKAAAAHwAAAFQAAABTSUkJ////AQAAAAAAAAAAAAAAAAAAAAAAAAAAAAAAAAAAAAAAAAAAk048AH9/fwCWlpYDzMzMAMDA/wB/f38AAAAAAAAAAAAAAAAAAAAAAAAAAAAhAAAAGAAAABQAAAAgDgAA4gAAAGA3AAAyKQAAEAAAACYAAAAIAAAA//////////8="/>
              </a:ext>
            </a:extLst>
          </p:cNvSpPr>
          <p:nvPr/>
        </p:nvSpPr>
        <p:spPr>
          <a:xfrm>
            <a:off x="2296160" y="143510"/>
            <a:ext cx="6705600" cy="6553200"/>
          </a:xfrm>
          <a:prstGeom prst="rect">
            <a:avLst/>
          </a:prstGeom>
          <a:blipFill rotWithShape="1">
            <a:blip r:embed="rId2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UEAAAkQ4AAIc0AAAXFwAAEAAAACYAAAAIAAAAffD///////8="/>
              </a:ext>
            </a:extLst>
          </p:cNvSpPr>
          <p:nvPr>
            <p:ph type="ctrTitle"/>
          </p:nvPr>
        </p:nvSpPr>
        <p:spPr>
          <a:xfrm>
            <a:off x="2735580" y="2367915"/>
            <a:ext cx="5803265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" name="SubtitlePlacehold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NAg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pAQAAgw4AAOMMAAAmFwAAEAAAACYAAAAIAAAAffD///////8="/>
              </a:ext>
            </a:extLst>
          </p:cNvSpPr>
          <p:nvPr>
            <p:ph type="subTitle" idx="1"/>
          </p:nvPr>
        </p:nvSpPr>
        <p:spPr>
          <a:xfrm>
            <a:off x="229235" y="2359025"/>
            <a:ext cx="1865630" cy="140398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zM9P8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EC81C4A-04E3-9DEA-AD70-F2BF523E5BA7}" type="datetime1">
              <a:t/>
            </a:fld>
          </a:p>
        </p:txBody>
      </p:sp>
      <p:sp>
        <p:nvSpPr>
          <p:cNvPr id="9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CAV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0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EoN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DE0FA0A-44D0-B50C-9E58-B259B41668E7}" type="slidenum">
              <a:t/>
            </a:fld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Q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hAMno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D5BXYY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899465-2B96-DC62-D831-DD37DA7F2E8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0+Hp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Og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39FFDC-9292-6C09-DC81-645CB1CF2A31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CAAAAAQ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Q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XA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DfU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E1508B3-FDF3-40FE-BDAD-0BAB46E34B5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BPq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QAlUo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854629-67D7-D0B0-993D-91E508736FC4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gE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8815925-6BA5-D4AF-EB39-9DFA17771DC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MiKBwU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9A4541-0FB7-CFB3-F922-F9E60B6C0FAC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B01EC3-8D81-E5E8-CF08-7BBD5046392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CSsg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605010-5EA2-35A6-ECD8-A8F31E961AF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Mc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E919C81-CFA3-C46A-ED29-393FD2671B6C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3B54F7-B9A2-6EA2-EC83-4FF71ACD1A1A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trep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trep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44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FC0EBB-F5F7-A9F8-B944-03AD400A4F5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Pu6+8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FB8F04-4AE6-AE79-A843-BC2CC10D5EE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EM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4E5531-7FDA-1BA3-94F6-89F61BB862DC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M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Df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575352-1CAD-02A5-E3EF-EAF01DA115BF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9CCDD0-9EE7-C93B-A924-686E836A5F3D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CDB92DF-91A1-8E64-EF63-6731DC2D1932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g6cg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A12A65-2BE5-F4DC-AB19-DD8964575D8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E3D8B6-F8AB-B62E-E55B-0E7B9615135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D47F14E-00C0-1207-8EFF-F652BFB178A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tE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43C79D-D3DF-1631-91FB-256489B56770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Painted mar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4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AAAAAxmlbAP///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GaVsK////AQAAAAAAAAAAAAAAAAAAAAAAAAAAAAAAAAAAAAAAAAAAk048AH9/fwCWlpYDzMzMAMDA/wB/f38AAAAAAAAAAAAAAAAAAAAAAAAAAAAhAAAAGAAAABQAAACgAAAAowAAAKE3AAB3CQAAEAAAACYAAAAIAAAA//////////8="/>
              </a:ext>
            </a:extLst>
          </p:cNvSpPr>
          <p:nvPr/>
        </p:nvSpPr>
        <p:spPr>
          <a:xfrm>
            <a:off x="101600" y="103505"/>
            <a:ext cx="8941435" cy="1435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Rechteck3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AAAAAU0lJAP///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TSUkJ////AQAAAAAAAAAAAAAAAAAAAAAAAAAAAAAAAAAAAAAAAAAAk048AH9/fwCWlpYDzMzMAMDA/wB/f38AAAAAAAAAAAAAAAAAAAAAAAAAAAAhAAAAGAAAABQAAACeAAAAJwoAAJ83AAB+KQAAEAAAACYAAAAIAAAA//////////8="/>
              </a:ext>
            </a:extLst>
          </p:cNvSpPr>
          <p:nvPr/>
        </p:nvSpPr>
        <p:spPr>
          <a:xfrm>
            <a:off x="100330" y="1650365"/>
            <a:ext cx="8941435" cy="50946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Rechteck1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CAAAAxmlbAP///wgAAAAAAAAAACID1WH576NAUkSIZtoi9jk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BgIMAAAAEAAAAAAAAAAAAAAAAAAAAAAAAAAeAAAAaAAAAAEAAAAAAAAAAAAAAAAAAAAAAAAAECcAABAnAAAAAAAAAAAAAAAAAAAAUAAAAAAAAAAAAAAAAAAAAAAAABQAAAAAAAAAwMD/AAAAAABkAAAAMgAAAAAAAABkAAAAAAAAAH9/fwAKAAAAHwAAAFQAAADGaVsK////AQAAAAAAAAAAAAAAAAAAAAAAAAAAAAAAAAAAAAAAAAAAk048AH9/fwCWlpYDzMzMAMDA/wB/f38AAAAAAAAAAAAAAAAAAAAAAAAAAAAhAAAAGAAAABQAAACgAAAAowAAAKE3AAB3CQAAEAAAACYAAAAIAAAA//////////8="/>
              </a:ext>
            </a:extLst>
          </p:cNvSpPr>
          <p:nvPr/>
        </p:nvSpPr>
        <p:spPr>
          <a:xfrm>
            <a:off x="101600" y="103505"/>
            <a:ext cx="8941435" cy="1435100"/>
          </a:xfrm>
          <a:prstGeom prst="rect">
            <a:avLst/>
          </a:prstGeom>
          <a:blipFill rotWithShape="1">
            <a:blip r:embed="rId1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Rechteck2"/>
          <p:cNvSpPr>
            <a:extLst>
              <a:ext uri="smNativeData">
                <pr:smNativeData xmlns:pr="smNativeData" val="SMDATA_13_trepXRMAAAAlAAAAZAAAAA0AAAAAkAAAAEgAAACQAAAASAAAAAAAAAABAAAAAAAAAAEAAABQAAAAAAAAAAAA4D8AAAAAAADgPwAAAAAAAOA/AAAAAAAA4D8AAAAAAADgPwAAAAAAAOA/AAAAAAAA4D8AAAAAAADgPwAAAAAAAOA/AAAAAAAA4D8CAAAAjAAAAAEAAAACAAAAU0lJAP///wgAAAAAAAAAACID1WH576NAUkSIZtoi9jk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EAAAAAAAAAAAAAAAAAAAAAAAAAECcAABAnAAAAAAAAAAAAAAAAAAAAUAAAAAAAAAAAAAAAAAAAAAAAABQAAAAAAAAAwMD/AAAAAABkAAAAMgAAAAAAAABkAAAAAAAAAH9/fwAKAAAAHwAAAFQAAABTSUkJ////AQAAAAAAAAAAAAAAAAAAAAAAAAAAAAAAAAAAAAAAAAAAk048AH9/fwCWlpYDzMzMAMDA/wB/f38AAAAAAAAAAAAAAAAAAAAAAAAAAAAhAAAAGAAAABQAAACeAAAAJwoAAJ83AAB+KQAAEAAAACYAAAAIAAAA//////////8="/>
              </a:ext>
            </a:extLst>
          </p:cNvSpPr>
          <p:nvPr/>
        </p:nvSpPr>
        <p:spPr>
          <a:xfrm>
            <a:off x="100330" y="1650365"/>
            <a:ext cx="8941435" cy="5094605"/>
          </a:xfrm>
          <a:prstGeom prst="rect">
            <a:avLst/>
          </a:prstGeom>
          <a:blipFill rotWithShape="1">
            <a:blip r:embed="rId1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865630"/>
            <a:ext cx="8229600" cy="4258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EIO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AFA1B18-56A7-AFED-E942-A0B8550C1FF5}" type="datetime1">
              <a:t/>
            </a:fld>
          </a:p>
        </p:txBody>
      </p:sp>
      <p:sp>
        <p:nvSpPr>
          <p:cNvPr id="9" name="Foot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+N/40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10" name="SlideNumberArea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436C57D4-9AAE-39A1-E0D4-6CF4199A163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UEAAAkQ4AAIc0AAAXFwAAAAAAACYAAAAIAAAAAQAAAAAAAAA="/>
              </a:ext>
            </a:extLst>
          </p:cNvSpPr>
          <p:nvPr>
            <p:ph type="ctrTitle"/>
          </p:nvPr>
        </p:nvSpPr>
        <p:spPr>
          <a:xfrm>
            <a:off x="2735580" y="2367915"/>
            <a:ext cx="5803265" cy="1385570"/>
          </a:xfrm>
        </p:spPr>
        <p:txBody>
          <a:bodyPr/>
          <a:lstStyle/>
          <a:p>
            <a:pPr/>
            <a:r>
              <a:t>Manajemen Proyek PL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pAQAAgw4AAOMMAAAmFw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Eksperimen atau Observasi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Kedua metode ini digunakan untuk mengamati objek/perilaku/hal-hal lainnya</a:t>
            </a:r>
          </a:p>
          <a:p>
            <a:pPr/>
            <a:r>
              <a:t>Yang membedakan eksperimen dan observasi adalah konfigurasi tempat/situasi</a:t>
            </a:r>
          </a:p>
          <a:p>
            <a:pPr/>
            <a:r>
              <a:t>Eksperimen = Sudah diatur konfigurasinya</a:t>
            </a:r>
          </a:p>
          <a:p>
            <a:pPr/>
            <a:r>
              <a:t>Observasi = Konfigurasi apa adanya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Hasil dan Analisis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Data yang telah dikumpulkan kemudian dianalisis untuk mendapatkan ringkasan jelas dari data yang diperoleh</a:t>
            </a:r>
          </a:p>
          <a:p>
            <a:pPr/>
            <a:r>
              <a:t>Dalam menganalisis data tergantung dari jenis data dan tujuan proyek yang dibuat</a:t>
            </a:r>
          </a:p>
          <a:p>
            <a:pPr/>
            <a:r>
              <a:t>SRS untuk software</a:t>
            </a:r>
          </a:p>
          <a:p>
            <a:pPr/>
            <a:r>
              <a:t>Model biasa untuk non-software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Software Requirements Specification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Merupakan dokumentasi formal yang menjelaskan bagaimana software seharusnya bekerja dan tambahan-tambahan lainnya yang tidak berkaitan erat dengan fungsinya. Contoh: Tampilan, Kinerja, Keamanan, 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Template Dasar SRS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Latar Belakang</a:t>
            </a:r>
          </a:p>
          <a:p>
            <a:pPr/>
            <a:r>
              <a:t>Fungsi Produk/Aplikasi</a:t>
            </a:r>
          </a:p>
          <a:p>
            <a:pPr/>
            <a:r>
              <a:t>Detail Kebutuhan Fungsional</a:t>
            </a:r>
          </a:p>
          <a:p>
            <a:pPr/>
            <a:r>
              <a:t>Kebutuhan Sistem</a:t>
            </a:r>
          </a:p>
          <a:p>
            <a:pPr/>
            <a:r>
              <a:t>Detail Kebutuhan Non-Fungsional</a:t>
            </a:r>
          </a:p>
          <a:p>
            <a:pPr/>
            <a:r>
              <a:t>Batasan Desain dan</a:t>
            </a:r>
          </a:p>
          <a:p>
            <a:pPr/>
            <a:r>
              <a:t>Improvisasi dan Hasil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Template Dasar SRS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Latar Belakang</a:t>
            </a:r>
          </a:p>
          <a:p>
            <a:pPr/>
            <a:r>
              <a:t>Fungsi Produk/Aplikasi</a:t>
            </a:r>
          </a:p>
          <a:p>
            <a:pPr/>
            <a:r>
              <a:t>Detail Kebutuhan Fungsional</a:t>
            </a:r>
          </a:p>
          <a:p>
            <a:pPr/>
            <a:r>
              <a:t>Kebutuhan Sistem</a:t>
            </a:r>
          </a:p>
          <a:p>
            <a:pPr/>
            <a:r>
              <a:t>Detail Kebutuhan Non-Fungsional</a:t>
            </a:r>
          </a:p>
          <a:p>
            <a:pPr/>
            <a:r>
              <a:t>Batasan Desain dan</a:t>
            </a:r>
          </a:p>
          <a:p>
            <a:pPr/>
            <a:r>
              <a:t>Improvisasi dan Hasil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Kebutuhan Fungsional</a:t>
            </a:r>
          </a:p>
          <a:p>
            <a:pPr lvl="1"/>
            <a:r>
              <a:t>Menjelaskan apa yang harus dilakukan oleh aplikasi</a:t>
            </a:r>
          </a:p>
          <a:p>
            <a:pPr/>
            <a:r>
              <a:t>Kebutuhan Non-Fungsional</a:t>
            </a:r>
          </a:p>
          <a:p>
            <a:pPr lvl="1"/>
            <a:r>
              <a:t>Menjelaskan fitur-fitur tambahan yang bukan merupakan fungsi dari aplikasi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N5dC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Non-Software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Dokumentasi untuk proyek non-software dapat menggunakan format biasa:</a:t>
            </a:r>
          </a:p>
          <a:p>
            <a:pPr/>
            <a:r>
              <a:t>Later Belakang</a:t>
            </a:r>
          </a:p>
          <a:p>
            <a:pPr/>
            <a:r>
              <a:t>Tujuan/Fungsi</a:t>
            </a:r>
          </a:p>
          <a:p>
            <a:pPr/>
            <a:r>
              <a:t>Kebutuhan Dasar</a:t>
            </a:r>
          </a:p>
          <a:p>
            <a:pPr/>
            <a:r>
              <a:t>Desain</a:t>
            </a:r>
          </a:p>
          <a:p>
            <a:pPr/>
            <a: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Dokumentasi dan 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Hasil dari analisis ini lah yang nantinya menjadi acuan dari proses desain yang akan dilakukan nanti.</a:t>
            </a:r>
          </a:p>
          <a:p>
            <a:pPr/>
            <a:r>
              <a:t>Kebutuhan Fungsional, dan beberapa Non-Fungsional dapat didesain menggunakan Flowchart/Use Case Diagram</a:t>
            </a:r>
          </a:p>
          <a:p>
            <a:pPr/>
            <a:r>
              <a:t>Sedangkan khusus tampilan harus menggunakan sketsa/blueprint/mockup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Desain Antar Muka/Tampilan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 bagian ini, para desainer sebaiknya menggunakan sketsa/blueprint/mock up untuk menggambarkan tampilan aplikasi software yang akan dibuat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 Mockup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rep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5wcAACcKAABZMAAA/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1650365"/>
            <a:ext cx="6574790" cy="50139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Analisis dan 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Ketika akan memulai sebuah proyek sebaiknya, kebutuhan proyek diambil terlebih dahulu lalu dianalisis</a:t>
            </a:r>
          </a:p>
          <a:p>
            <a:pPr/>
            <a:r>
              <a:t>Dalam proses analisisnya, data yang didapatkan ini dirubah menjadi sebuah format yang mudah dibaca dan dan didesain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oC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rep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Bn6fjMnqHJvw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0AIAAPAKAADiNQAAf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000"/>
            <a:ext cx="8301990" cy="49669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LDaIw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Proses 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Ketika proses Desain tampilan dilakukan sebaiknya:</a:t>
            </a:r>
          </a:p>
          <a:p>
            <a:pPr lvl="1"/>
            <a:r>
              <a:t>Sederhana</a:t>
            </a:r>
          </a:p>
          <a:p>
            <a:pPr lvl="1"/>
            <a:r>
              <a:t>Berdasarkan dari pengguna (bukan desainer)</a:t>
            </a:r>
          </a:p>
          <a:p>
            <a:pPr lvl="1"/>
            <a:r>
              <a:t>Dikonsultasikan kepada pengguna, sehingga pengguna dapat menggunakan software secara baik</a:t>
            </a:r>
          </a:p>
          <a:p>
            <a:pPr/>
            <a:r>
              <a:t>Oleh karena itu UI/UX bukan merupakan hal yang mudah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Desain Fungsional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Dalam proses pembuatan desain fungsional dapat menggunakan:</a:t>
            </a:r>
          </a:p>
          <a:p>
            <a:pPr lvl="1"/>
            <a:r>
              <a:t>Flowchart diagram yang menggambarkan aliran data/proses</a:t>
            </a:r>
          </a:p>
          <a:p>
            <a:pPr lvl="1"/>
            <a:r>
              <a:t>Unified Modeling Language untuk menggambarkan aplikasi secara menyeluruh khususnya untuk aplikasi berbasiskan objek (PBO)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Flowchart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Diagram yang menggambarkan bagaimana proses dimulai, mengalirkan, dan menghasilkan data, dan berhenti</a:t>
            </a:r>
          </a:p>
          <a:p>
            <a:pPr/>
            <a:r>
              <a:t>Sebagian besar simbolnya dapat berupa:</a:t>
            </a:r>
          </a:p>
          <a:p>
            <a:pPr lvl="1"/>
            <a:r>
              <a:t>Lingkaran kosong sebagai Start</a:t>
            </a:r>
          </a:p>
          <a:p>
            <a:pPr lvl="1"/>
            <a:r>
              <a:t>Lingkaran berisi sebagai Finish</a:t>
            </a:r>
          </a:p>
          <a:p>
            <a:pPr lvl="1"/>
            <a:r>
              <a:t>Kotak sebagai Proses</a:t>
            </a:r>
          </a:p>
          <a:p>
            <a:pPr lvl="1"/>
            <a:r>
              <a:t>Jajar Genjang sebagai Data</a:t>
            </a:r>
          </a:p>
          <a:p>
            <a:pPr lvl="1"/>
            <a:r>
              <a:t>dan Belah Ketupat sebagai Proses Logika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rep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3QEAAOz///9kNg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-12700"/>
            <a:ext cx="8538845" cy="6870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Ncj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Unified Modeling Language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Diagram ini merupakan salah satu cara melakukan desain dari fungsi beserta atribut dan perilakunya</a:t>
            </a:r>
          </a:p>
          <a:p>
            <a:pPr/>
            <a:r>
              <a:t>Sehingga diagram ini sangat cocok untuk proyek yang menggunakan bahasa pemrograman berbasiskan objek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 dalam UML sendiri terdapat beberapa jenis diagram:</a:t>
            </a:r>
          </a:p>
          <a:p>
            <a:pPr/>
            <a:r>
              <a:t>UML - Class Diagram</a:t>
            </a:r>
          </a:p>
          <a:p>
            <a:pPr/>
            <a:r>
              <a:t>UML - Component Diagram</a:t>
            </a:r>
          </a:p>
          <a:p>
            <a:pPr/>
            <a:r>
              <a:t>UML - Deployment Diagram</a:t>
            </a:r>
          </a:p>
          <a:p>
            <a:pPr/>
            <a:r>
              <a:t>UML - Use Case Diagram</a:t>
            </a:r>
          </a:p>
          <a:p>
            <a:pPr/>
            <a:r>
              <a:t>UML - Interaction Diagram</a:t>
            </a:r>
          </a:p>
          <a:p>
            <a:pPr/>
            <a:r>
              <a:t>UML - 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OsE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UML - Use Case Diagram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GUXAACsJQAAEAAAACYAAAAIAAAAAQAAAAAAAAA="/>
              </a:ext>
            </a:extLst>
          </p:cNvSpPr>
          <p:nvPr>
            <p:ph type="body" idx="1"/>
          </p:nvPr>
        </p:nvSpPr>
        <p:spPr>
          <a:xfrm>
            <a:off x="457200" y="1865630"/>
            <a:ext cx="3345815" cy="4258310"/>
          </a:xfrm>
        </p:spPr>
        <p:txBody>
          <a:bodyPr/>
          <a:lstStyle/>
          <a:p>
            <a:pPr/>
            <a:r>
              <a:t>Menceritakan Aktor/Pengguna yang sedang mengerjakan satu skenario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rep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uBgAACcKAAB7NwAAF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1650365"/>
            <a:ext cx="5000625" cy="5029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UML - Class Diagram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rep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UQkAAJgKAADvLgAAm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722120"/>
            <a:ext cx="6115050" cy="4876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UML - Interaction Diagram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rep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BSIUJY0hLcP5psU/yh5eM/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6AYAAJgKAABZMQAAk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722120"/>
            <a:ext cx="6899275" cy="48717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Ketika dalam proses desainnya akan menjadi lebih mudah jika dibandingkan dengan tidak memakai format analisis sama sekali</a:t>
            </a:r>
          </a:p>
          <a:p>
            <a:pPr/>
            <a:r>
              <a:t>Desain akan sangat menentukan hasil dari aplikasi yang akan dibuat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Pengumpulan dan Analisis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Proses pengumpulan data adalah hal yang paling wajib dilakukan sebelum memulai proyek</a:t>
            </a:r>
          </a:p>
          <a:p>
            <a:pPr/>
            <a:r>
              <a:t>Hal ini dikarenakan agar software atau jaringan yang dibuat sesuai dengan kebutuhan klien</a:t>
            </a:r>
          </a:p>
          <a:p>
            <a:pPr/>
            <a:r>
              <a:t>Terdapat berbagai cara untuk mendapatkan data dari klien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Teknik Pengumpulan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Wawancara atau Survei</a:t>
            </a:r>
          </a:p>
          <a:p>
            <a:pPr/>
            <a:r>
              <a:t>Eksperimen atau Observasi</a:t>
            </a:r>
          </a:p>
          <a:p>
            <a:pPr/>
            <a:r>
              <a:t>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Wawancara dan Survei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Teknik-teknik ini memerlukan responder setidaknya satu orang atau lebih</a:t>
            </a:r>
          </a:p>
          <a:p>
            <a:pPr/>
            <a:r>
              <a:t>Dalam proses pengumpulan datanya dapat dilakukan dengan memberikan pertanyaan yang nantinya akan dijawab oleh responder</a:t>
            </a:r>
          </a:p>
          <a:p>
            <a:pPr/>
            <a:r>
              <a:t>Sehingga hasilnya inilah yang menjadi acuan dalam pembuatan softwarenya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Pertanyaan yang dapat diajukan berupa:</a:t>
            </a:r>
          </a:p>
          <a:p>
            <a:pPr lvl="1"/>
            <a:r>
              <a:t>Open Questions/Pertanyaan Terbuka</a:t>
            </a:r>
          </a:p>
          <a:p>
            <a:pPr lvl="1"/>
            <a:r>
              <a:t>Closed Question/Pertanyaan Tertutup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Pertanyaan Terbuka (Open)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Pertanyaan ini memiliki jawaban yang panjang</a:t>
            </a:r>
          </a:p>
          <a:p>
            <a:pPr/>
            <a:r>
              <a:t>Dijawab dengan menggunakan pendapat dari responder</a:t>
            </a:r>
          </a:p>
          <a:p>
            <a:pPr/>
            <a:r>
              <a:t>Contoh:</a:t>
            </a:r>
          </a:p>
          <a:p>
            <a:pPr lvl="1"/>
            <a:r>
              <a:t>Bagaimana sebaiknya tampilan yang harus dibuat?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rep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Pertanyaan Tertutup (Closed)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rep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Pertanyaan ini memiliki jawaban singkat yang berupa fakta</a:t>
            </a:r>
          </a:p>
          <a:p>
            <a:pPr/>
            <a:r>
              <a:t>Dalam proyek dapat difungsikan untuk menanyakan bagaimana cara kerja aplikasinya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FBDF53"/>
      </a:accent1>
      <a:accent2>
        <a:srgbClr val="7F7F00"/>
      </a:accent2>
      <a:accent3>
        <a:srgbClr val="534949"/>
      </a:accent3>
      <a:accent4>
        <a:srgbClr val="C6695B"/>
      </a:accent4>
      <a:accent5>
        <a:srgbClr val="9F39C6"/>
      </a:accent5>
      <a:accent6>
        <a:srgbClr val="7F19E6"/>
      </a:accent6>
      <a:hlink>
        <a:srgbClr val="CC3300"/>
      </a:hlink>
      <a:folHlink>
        <a:srgbClr val="996600"/>
      </a:folHlink>
    </a:clrScheme>
    <a:fontScheme name="Presentation">
      <a:majorFont>
        <a:latin typeface="Chantilly Pro Light"/>
        <a:ea typeface="Chantilly Pro Light"/>
        <a:cs typeface="Chantilly Pro Light"/>
      </a:majorFont>
      <a:minorFont>
        <a:latin typeface="Chantilly Pro Light"/>
        <a:ea typeface="Chantilly Pro Light"/>
        <a:cs typeface="Chantilly Pro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FBDF53"/>
        </a:accent1>
        <a:accent2>
          <a:srgbClr val="7F7F00"/>
        </a:accent2>
        <a:accent3>
          <a:srgbClr val="534949"/>
        </a:accent3>
        <a:accent4>
          <a:srgbClr val="C6695B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99999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0D467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FFFFFF"/>
        </a:lt1>
        <a:dk2>
          <a:srgbClr val="333333"/>
        </a:dk2>
        <a:lt2>
          <a:srgbClr val="003366"/>
        </a:lt2>
        <a:accent1>
          <a:srgbClr val="3366CC"/>
        </a:accent1>
        <a:accent2>
          <a:srgbClr val="7F7F00"/>
        </a:accent2>
        <a:accent3>
          <a:srgbClr val="549536"/>
        </a:accent3>
        <a:accent4>
          <a:srgbClr val="AEAE0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FFFFFF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FFFFF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FFFFFF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FFFFF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C6695B"/>
        </a:accent2>
        <a:accent3>
          <a:srgbClr val="C6695B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EAE00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FBDF53"/>
        </a:accent1>
        <a:accent2>
          <a:srgbClr val="7F7F00"/>
        </a:accent2>
        <a:accent3>
          <a:srgbClr val="534949"/>
        </a:accent3>
        <a:accent4>
          <a:srgbClr val="C6695B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FBDF53"/>
        </a:accent1>
        <a:accent2>
          <a:srgbClr val="7F7F00"/>
        </a:accent2>
        <a:accent3>
          <a:srgbClr val="534949"/>
        </a:accent3>
        <a:accent4>
          <a:srgbClr val="C6695B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FFFFFF"/>
    </a:dk1>
    <a:lt1>
      <a:srgbClr val="FFFFFF"/>
    </a:lt1>
    <a:dk2>
      <a:srgbClr val="969696"/>
    </a:dk2>
    <a:lt2>
      <a:srgbClr val="FFFFFF"/>
    </a:lt2>
    <a:accent1>
      <a:srgbClr val="FBDF53"/>
    </a:accent1>
    <a:accent2>
      <a:srgbClr val="7F7F00"/>
    </a:accent2>
    <a:accent3>
      <a:srgbClr val="534949"/>
    </a:accent3>
    <a:accent4>
      <a:srgbClr val="C6695B"/>
    </a:accent4>
    <a:accent5>
      <a:srgbClr val="9F39C6"/>
    </a:accent5>
    <a:accent6>
      <a:srgbClr val="7F19E6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2019-10-12T03:47:57Z</dcterms:created>
  <dcterms:modified xsi:type="dcterms:W3CDTF">2019-10-18T13:01:42Z</dcterms:modified>
</cp:coreProperties>
</file>