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8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hf sldNum="0" hdr="0" ftr="0" dt="0">
    <p:prHF dtFmt="0"/>
  </p:hf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r:smAppRevision xmlns:pr="smNativeData" dt="1572674170" val="970" rev64="64" revOS="3"/>
  <pr:smFileRevision xmlns:pr="smNativeData" dt="1572674170" val="101"/>
  <p:showPr showNarration="1">
    <p:penClr>
      <a:srgbClr val="0000FF"/>
    </p:penClr>
  </p:showPr>
  <p:extLst>
    <p:ext uri="smNativeData">
      <pr:guideOptions xmlns:pr="smNativeData" dt="157267417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3" d="100"/>
          <a:sy n="53" d="100"/>
        </p:scale>
        <p:origin x="1936" y="20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6" y="20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4400" b="0" i="0" u="none" strike="noStrike" kern="1" spc="0" prSpc="50" pitch="50" baseline="0">
                <a:solidFill>
                  <a:schemeClr val="tx2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UntertitelPlatzhalt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32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8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79AE8F64-2A94-FB79-DA16-DC2CC1582C89}" type="datetime1">
              <a:t>{Date/Time}</a:t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AAAI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15A22038-76F8-F7D6-B61A-80836E5440D5}" type="footer">
              <a:t>{Footer}</a:t>
            </a:fld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D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54B6983D-73B9-E36E-F70E-853BD64001D0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Q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131356-18F7-46E5-B9AB-EEB05DE54FB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6303FB5-FB8B-65C9-C588-0D9C71C63358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667B21-6FE3-338D-ADDE-99D835905BC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Q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Q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359EE8-A6E9-6068-A78D-503DD0C3510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FC2E680-CEF2-9710-BC7A-3845A8344A6D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42443C0-8E89-71B5-C79C-78E00DD2312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B02920-6EBF-E5DF-F108-988A674607C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7704D1C-52FA-25BB-B4C8-A4EE038642F1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1FE7C3-8DE3-4A11-ADA7-7B44A9E95B2E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6D597F-31A9-38AF-E7D5-C7FA179B119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iaIwM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29214E9-A7EF-C7E2-A12A-51B75A645704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1991D6-98A8-4C67-E6A1-6E32DFEF103B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gE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9A76CD7-99F4-F29A-BA1F-6FCF22514C3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CF7D79F-D1D1-A221-9F4F-277499016972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F0C221-6FD5-A534-9B48-99618C066DCC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527EAAB-E5F8-721C-B69F-1349A4D1404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CXGgU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041DB18-56FD-142D-B3F9-A07895B745F5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03A232-7CB5-5654-FBBB-8A01ECF50DDF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M0jk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AD703F-7189-F886-C715-87D33E5B31D2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668F52D-63AB-3D03-E5D0-9556BB9E13C0}" type="footer">
              <a:t>{Footer}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AAD8FC-B2C1-FF2E-8F12-447B965C7911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483804-4AF9-1DCE-B7F0-BC9B76BE41E9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83A9382-CCA5-6F65-EB82-3A30DDCC1D6F}" type="footer">
              <a:t>{Footer}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PTyPE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7DF1A2-ECFF-2807-B1C5-1A52BF8B474F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M0jk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738225-6B9A-2674-D4CB-9D21CC8522C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FE3A0E9-A792-B656-DC5B-5103EE152A04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28F31B6-F8CF-DAC7-8137-0E927F79775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C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D2518D-C3B8-87A7-F66A-35F21F24006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7E9E0A5-EBEA-BC16-A451-1D43AE1F5248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A57636-78B0-F080-FE1D-8ED5385308D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Ros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eitstempel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1E2A76B9-F7F3-7F80-BD92-01D538DC4B54}" type="datetime1">
              <a:t/>
            </a:fld>
          </a:p>
        </p:txBody>
      </p:sp>
      <p:sp>
        <p:nvSpPr>
          <p:cNvPr id="3" name="Fußzeilen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NoYhk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fld id="{70DD2D40-0E9D-88DB-D365-F88E632B25AD}" type="footer">
              <a:t/>
            </a:fld>
          </a:p>
        </p:txBody>
      </p:sp>
      <p:sp>
        <p:nvSpPr>
          <p:cNvPr id="4" name="Foliennumm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P4jA0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A06A33B-75C7-5355-89BE-8300EDF07FD6}" type="slidenum">
              <a:t/>
            </a:fld>
          </a:p>
        </p:txBody>
      </p:sp>
      <p:sp>
        <p:nvSpPr>
          <p:cNvPr id="5" name="TitelPlatzhalt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tzhalterBereich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8F/+7uAQAAAAAAAAAAAAAAAAAAAAAAAAAAAAAAAAAAAAAAAAAAmZmZAn9/fwCWlpY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>
    <p:prHF dtFmt="0"/>
  </p:hf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spc="0" prSpc="50" pitch="50" baseline="0">
          <a:solidFill>
            <a:schemeClr val="tx2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BqBAAAPg0AABc0AACiFQAAAAAAACYAAAAIAAAAAY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BkCAAA1xcAAK0vAADgIgAAAAAAACYAAAAIAAAAAY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pPr/>
            <a:r>
              <a:t>Pertemuan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Representasi fungsi akuntansi / pengendalian pada tim proyek adalah wajib</a:t>
            </a:r>
          </a:p>
          <a:p>
            <a:pPr/>
            <a:r>
              <a:t>Organisasi induk bertanggung jawab atas konservasi dan penggunaan yang tepat atas sumber daya </a:t>
            </a:r>
          </a:p>
          <a:p>
            <a:pPr/>
            <a:r>
              <a:t>Uji tuntas mensyaratkan bahwa organisasi yang mengusulkan proyek melakukan penyelidikan, verifikasi, dan pengungkapan yang masuk akal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Tiga Tipe Kontrol Proses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Keputusan harus dibuat mengenai:</a:t>
            </a:r>
          </a:p>
          <a:p>
            <a:pPr lvl="1"/>
            <a:r>
              <a:t>Pada titik apa dalam proyek akan dikendalikan iberikan</a:t>
            </a:r>
          </a:p>
          <a:p>
            <a:pPr lvl="1"/>
            <a:r>
              <a:t>Apa yang harus dikontrol</a:t>
            </a:r>
          </a:p>
          <a:p>
            <a:pPr lvl="1"/>
            <a:r>
              <a:t>Bagaimana itu akan diukur</a:t>
            </a:r>
          </a:p>
          <a:p>
            <a:pPr lvl="1"/>
            <a:r>
              <a:t>Berapa banyak penyimpangan yang akan ditoleransi</a:t>
            </a:r>
          </a:p>
          <a:p>
            <a:pPr lvl="1"/>
            <a:r>
              <a:t>Cara menemukan dan memperbaiki penyimpangan potensial sebelum terjadi.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Tidak peduli apa tujuannya,mengendalikan proyek ada dua tipe dasar mekanisme kontrol yang dapat digunakan:</a:t>
            </a:r>
          </a:p>
          <a:p>
            <a:pPr lvl="1"/>
            <a:r>
              <a:t>Go / no-go control</a:t>
            </a:r>
          </a:p>
          <a:p>
            <a:pPr lvl="1"/>
            <a:r>
              <a:t>Post Control</a:t>
            </a:r>
          </a:p>
          <a:p>
            <a:pPr/>
            <a:r>
              <a:t>Kontrol cybernetic adalah yang ketiga, tetapi mekanisme kontrol yang kurang umum yang jarang langsung berlaku untuk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Control Go / No-go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Ambil bentuk pengujian untuk melihat apakah ada prasyarat yang telah terpenuhi</a:t>
            </a:r>
          </a:p>
          <a:p>
            <a:pPr/>
            <a:r>
              <a:t>Sebagian besar kontrol dalam manajemen proyek termasuk dalam kategori ini</a:t>
            </a:r>
          </a:p>
          <a:p>
            <a:pPr/>
            <a:r>
              <a:t>Jenis kontrol ini dapat digunakan pada hampir setiap aspek proyek</a:t>
            </a:r>
          </a:p>
          <a:p>
            <a:pPr/>
            <a:r>
              <a:t>Kontrol Go / no-go hanya beroperasi jika dan jika controller menggunakannya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Persyaratan Informasi untuk Kontrol Go / no-go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Proposal proyek, spesifikasi rencana, jadwal dan anggaran berisi semua informasi yang diperlukan untuk menerapkan kontrol go / no-go untuk proyek</a:t>
            </a:r>
          </a:p>
          <a:p>
            <a:pPr/>
            <a:r>
              <a:t>Milestone adalah kunci dari event dari kontrol kegiatan yang sedang berlangsung</a:t>
            </a:r>
          </a:p>
          <a:p>
            <a:pPr/>
            <a:r>
              <a:t>Milestone inilah hasil proyek dalam bentuk output dalam-proses atau output akhir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Post Control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Pasca-kontrol diterapkan setelah fakta</a:t>
            </a:r>
          </a:p>
          <a:p>
            <a:pPr/>
            <a:r>
              <a:t>Diarahkan menuju peningkatan peluang untuk proyek masa depan yang mencapai tujuan</a:t>
            </a:r>
          </a:p>
          <a:p>
            <a:pPr/>
            <a:r>
              <a:t>Ini diterapkan melalui dokumen yang relatif formal yang berisi empat bagian berbeda:</a:t>
            </a:r>
          </a:p>
          <a:p>
            <a:pPr lvl="1"/>
            <a:r>
              <a:t>Tujuan proyek</a:t>
            </a:r>
          </a:p>
          <a:p>
            <a:pPr lvl="1"/>
            <a:r>
              <a:t>Milestone, check point, dan anggaran</a:t>
            </a:r>
          </a:p>
          <a:p>
            <a:pPr lvl="1"/>
            <a:r>
              <a:t>Laporan akhir tentang proyek</a:t>
            </a:r>
          </a:p>
          <a:p>
            <a:pPr lvl="1"/>
            <a:r>
              <a:t>Rekomendasi untuk peningkatan kinerja dan proses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Karakteristik Sistem Kontrol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Sistem kontrol yang baik:</a:t>
            </a:r>
          </a:p>
          <a:p>
            <a:pPr lvl="1"/>
            <a:r>
              <a:t>Harus fleksibel</a:t>
            </a:r>
          </a:p>
          <a:p>
            <a:pPr lvl="1"/>
            <a:r>
              <a:t>Harus hemat biaya</a:t>
            </a:r>
          </a:p>
          <a:p>
            <a:pPr lvl="1"/>
            <a:r>
              <a:t>Harus benar-benar bermanfaat</a:t>
            </a:r>
          </a:p>
          <a:p>
            <a:pPr lvl="1"/>
            <a:r>
              <a:t>Harus memenuhi kebutuhan nyata proyek</a:t>
            </a:r>
          </a:p>
          <a:p>
            <a:pPr lvl="1"/>
            <a:r>
              <a:t>Harus beroperasi tepat waktu</a:t>
            </a:r>
          </a:p>
          <a:p>
            <a:pPr lvl="1"/>
            <a:r>
              <a:t>Sensor dan monitor harus cukup akurat dan tepat untuk mengendalikan proyek dalam batas-batas yang fungsional untuk klien dan organisasi induk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Seharusnya sesederhana mungkin</a:t>
            </a:r>
          </a:p>
          <a:p>
            <a:pPr/>
            <a:r>
              <a:t>Seharusnya mudah dirawat</a:t>
            </a:r>
          </a:p>
          <a:p>
            <a:pPr/>
            <a:r>
              <a:t>Harus mampu diperpanjang atau diubah</a:t>
            </a:r>
          </a:p>
          <a:p>
            <a:pPr/>
            <a:r>
              <a:t>Harus sepenuhnya didokumentasikan ketika diinstal dokumentasi harus mencakup program pelatihan yang lengkap dalam operasi sistem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Sistem Kontrol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Semua sistem kontrol menggunakan umpan balik sebagai kontrol proses</a:t>
            </a:r>
          </a:p>
          <a:p>
            <a:pPr/>
            <a:r>
              <a:t>Kontrol kinerja, biaya, dan waktu biasanya memerlukan input data yang berbeda:</a:t>
            </a:r>
          </a:p>
          <a:p>
            <a:pPr lvl="1"/>
            <a:r>
              <a:t>Kinerja</a:t>
            </a:r>
          </a:p>
          <a:p>
            <a:pPr lvl="1"/>
            <a:r>
              <a:t>Anggaran</a:t>
            </a:r>
          </a:p>
          <a:p>
            <a:pPr lvl="1"/>
            <a:r>
              <a:t>Jadwal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Kinerja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QC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pemberitahuan perubahan teknik, hasil pengujian, pemeriksaan kualitas, tiket pengerjaan ulang, tingkat memo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Work Control Package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DQB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Kontrol adalah elemen terakhir dalam siklus implementasi perencanaan-pemantauan-pengendalian</a:t>
            </a:r>
          </a:p>
          <a:p>
            <a:pPr/>
            <a:r>
              <a:t>Kontrol difokuskan pada tiga elemen proyek</a:t>
            </a:r>
          </a:p>
          <a:p>
            <a:pPr lvl="1"/>
            <a:r>
              <a:t>Performa</a:t>
            </a:r>
          </a:p>
          <a:p>
            <a:pPr lvl="1"/>
            <a:r>
              <a:t>Biaya</a:t>
            </a:r>
          </a:p>
          <a:p>
            <a:pPr lvl="1"/>
            <a:r>
              <a:t>Waktu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Anggaran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Anggaran untuk arus kas aktual, pesanan pembelian, absensi, laporan pendapatan, biaya jam kerja, laporan perbedaan akuntansi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Jadwal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Llaporan benchmark, laporan status, jaringan PERT / CPM, grafik nilai yang didapat, grafik Gantt, WBS, dan rencana aksi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gZAQ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Alat Kontrol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Analisis ragam dan proyeksi tren merupakan alat untuk digunakan manajer proyek dalam mengendalikan proyek </a:t>
            </a:r>
          </a:p>
          <a:p>
            <a:pPr/>
            <a:r>
              <a:t>Rencana anggaran atau kurva pertumbuhan waktu atau biaya yang diharapkan untuk tugas tertentu diplot</a:t>
            </a:r>
          </a:p>
          <a:p>
            <a:pPr/>
            <a:r>
              <a:t>Nilai aktual diplot sebagai garis putus-putus karena pekerjaan sebenarnya selesai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Mengontrol Kinerja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Ada beberapa hal yang dapat menyebabkan kinerja proyek memerlukan kontrol:</a:t>
            </a:r>
          </a:p>
          <a:p>
            <a:pPr lvl="1"/>
            <a:r>
              <a:t>Masalah teknis yang tidak terduga muncul</a:t>
            </a:r>
          </a:p>
          <a:p>
            <a:pPr lvl="1"/>
            <a:r>
              <a:t>Sumber daya tidak mencukupi saat dibutuhkan</a:t>
            </a:r>
          </a:p>
          <a:p>
            <a:pPr lvl="1"/>
            <a:r>
              <a:t>Kesulitan teknis yang tidak dapat diatasi</a:t>
            </a:r>
          </a:p>
          <a:p>
            <a:pPr lvl="1"/>
            <a:r>
              <a:t>Masalah kualitas atau keandalan terjadi</a:t>
            </a:r>
          </a:p>
          <a:p>
            <a:pPr lvl="1"/>
            <a:r>
              <a:t>Klien membutuhkan perubahan dalam spesifikasi</a:t>
            </a:r>
          </a:p>
          <a:p>
            <a:pPr lvl="1"/>
            <a:r>
              <a:t>Komplikasi fungsional inter timbul</a:t>
            </a:r>
          </a:p>
          <a:p>
            <a:pPr lvl="1"/>
            <a:r>
              <a:t>Terobosan teknologi mempengaruhi proyek</a:t>
            </a:r>
          </a:p>
          <a:p>
            <a:pPr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Mengontrol Biaya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Ada beberapa hal yang dapat menyebabkan biaya proyek memerlukan kontrol:</a:t>
            </a:r>
          </a:p>
          <a:p>
            <a:pPr lvl="1"/>
            <a:r>
              <a:t>Kesulitan teknis membutuhkan lebih banyak sumber daya</a:t>
            </a:r>
          </a:p>
          <a:p>
            <a:pPr lvl="1"/>
            <a:r>
              <a:t>Lingkup pekerjaan meningkat</a:t>
            </a:r>
          </a:p>
          <a:p>
            <a:pPr lvl="1"/>
            <a:r>
              <a:t>Tawaran awal terlalu rendah</a:t>
            </a:r>
          </a:p>
          <a:p>
            <a:pPr lvl="1"/>
            <a:r>
              <a:t>Pelaporan buruk atau tidak tepat waktu</a:t>
            </a:r>
          </a:p>
          <a:p>
            <a:pPr lvl="1"/>
            <a:r>
              <a:t>Penganggaran tidak memadai</a:t>
            </a:r>
          </a:p>
          <a:p>
            <a:pPr lvl="1"/>
            <a:r>
              <a:t>Perubahan harga input terjadi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Mengontrol Waktu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Ada beberapa hal yang dapat menyebabkan jadwal proyek membutuhkan kendali:</a:t>
            </a:r>
          </a:p>
          <a:p>
            <a:pPr lvl="1"/>
            <a:r>
              <a:t>Kesulitan teknis memakan waktu lebih lama dari yang direncanakan</a:t>
            </a:r>
          </a:p>
          <a:p>
            <a:pPr lvl="1"/>
            <a:r>
              <a:t>Urutan tugas salah</a:t>
            </a:r>
          </a:p>
          <a:p>
            <a:pPr lvl="1"/>
            <a:r>
              <a:t>Input material, personel, atau peralatan yang diperlukan tidak tersedia saat dibutuhkan</a:t>
            </a:r>
          </a:p>
          <a:p>
            <a:pPr lvl="1"/>
            <a:r>
              <a:t>Tugas sebelumnya yang diperlukan tidak lengkap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Tujuan Kontrol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Ada dua tujuan mendasar kontrol:</a:t>
            </a:r>
          </a:p>
          <a:p>
            <a:pPr lvl="1"/>
            <a:r>
              <a:t>Pengaturan hasil melalui perubahan kegiatan</a:t>
            </a:r>
          </a:p>
          <a:p>
            <a:pPr lvl="1"/>
            <a:r>
              <a:t>Penatagunaan aset organisasi</a:t>
            </a:r>
          </a:p>
          <a:p>
            <a:pPr/>
            <a:r>
              <a:t>Manajer proyek harus sama-sama memperhatikan regulasi dan konservasi</a:t>
            </a:r>
          </a:p>
          <a:p>
            <a:pPr/>
            <a:r>
              <a:t>Manajer proyek harus menjaga aset fisik organisasi, sumber daya manusianya, dan sumber daya keuangannya.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Kontrol Aset Fisik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Membutuhkan kendali atas penggunaan aset fisik</a:t>
            </a:r>
          </a:p>
          <a:p>
            <a:pPr/>
            <a:r>
              <a:t>Peduli dengan pemeliharaan aset, baik preventif atau korektif.</a:t>
            </a:r>
          </a:p>
          <a:p>
            <a:pPr/>
            <a:r>
              <a:t>Juga waktu perawatan atau penggantian serta kualitas perawatan.</a:t>
            </a:r>
          </a:p>
          <a:p>
            <a:pPr/>
            <a:r>
              <a:t>Menyiapkan jadwal perawatan sedemikian rupa untuk menjaga peralatan 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Kontrol Sumber Daya Manusia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Pengelolaan sumber daya manusia membutuhkan pengendalian dan pemeliharaan pertumbuhan dan perkembangan manusia</a:t>
            </a:r>
          </a:p>
          <a:p>
            <a:pPr/>
            <a:r>
              <a:t>Proyek menyediakan lahan subur untuk mengolah orang</a:t>
            </a:r>
          </a:p>
          <a:p>
            <a:pPr/>
            <a:r>
              <a:t>Karena proyek-proyek itu unik, orang-orang yang mengerjakan proyek dapat memperoleh berbagai pengalaman dalam waktu yang cukup singkat.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hq9XRMAAAAlAAAAZAAAAA8BAAAAkAAAAEgAAACQAAAASAAAAAAAAAAB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Kontrol Sumber Daya Keuangan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hq9XRMAAAAlAAAAZAAAAA8BAAAAkAAAAEgAAACQAAAASAAAAAAAAAAAAAAAAAAAAAEAAABQAAAAAAAAAAAA4D8AAAAAAADgPwAAAAAAAOA/AAAAAAAA4D8AAAAAAADgPwAAAAAAAOA/AAAAAAAA4D8AAAAAAADgPwAAAAAAAOA/AAAAAAAA4D8CAAAAjAAAAAAAAAAAAAAA////DP/u7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D///8F/+7uAQAAAAAAAAAAAAAAAAAAAAAAAAAAAAAAAAAAAAAAAAAAAAAAAn9/fwCWlpY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Teknik-teknik kontrol keuangan, baik konservasi maupun regulasi, telah dikenal luas:</a:t>
            </a:r>
          </a:p>
          <a:p>
            <a:pPr lvl="1"/>
            <a:r>
              <a:t>Kontrol aset saat ini</a:t>
            </a:r>
          </a:p>
          <a:p>
            <a:pPr lvl="1"/>
            <a:r>
              <a:t>Anggaran proyek</a:t>
            </a:r>
          </a:p>
          <a:p>
            <a:pPr lvl="1"/>
            <a:r>
              <a:t>Kontrol investasi modal</a:t>
            </a:r>
          </a:p>
          <a:p>
            <a:pPr/>
            <a:r>
              <a:t>Kontrol ini dilakukan melalui serangkaian analisis dan audit yang dilakukan oleh fungsi akuntansi / pengontrol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000000"/>
      </a:dk1>
      <a:lt1>
        <a:srgbClr val="FFEEEE"/>
      </a:lt1>
      <a:dk2>
        <a:srgbClr val="7F7F7F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9999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9DAAFF"/>
        </a:dk1>
        <a:lt1>
          <a:srgbClr val="FFFFFF"/>
        </a:lt1>
        <a:dk2>
          <a:srgbClr val="8897F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EEEE"/>
        </a:lt1>
        <a:dk2>
          <a:srgbClr val="7F7F7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800000"/>
        </a:dk1>
        <a:lt1>
          <a:srgbClr val="8C2E28"/>
        </a:lt1>
        <a:dk2>
          <a:srgbClr val="8200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4D4D4D"/>
        </a:dk1>
        <a:lt1>
          <a:srgbClr val="686B5D"/>
        </a:lt1>
        <a:dk2>
          <a:srgbClr val="333333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A24D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A296C0"/>
        </a:dk1>
        <a:lt1>
          <a:srgbClr val="B7B7CE"/>
        </a:lt1>
        <a:dk2>
          <a:srgbClr val="8B7CB1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2B0FF"/>
        </a:hlink>
        <a:folHlink>
          <a:srgbClr val="7968A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765936"/>
        </a:dk1>
        <a:lt1>
          <a:srgbClr val="997446"/>
        </a:lt1>
        <a:dk2>
          <a:srgbClr val="916846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EEEE"/>
    </a:lt1>
    <a:dk2>
      <a:srgbClr val="7F7F7F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2017-10-26T08:03:09Z</dcterms:created>
  <dcterms:modified xsi:type="dcterms:W3CDTF">2019-11-02T05:56:10Z</dcterms:modified>
</cp:coreProperties>
</file>