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84" r:id="rId8"/>
    <p:sldId id="259" r:id="rId9"/>
    <p:sldId id="260" r:id="rId10"/>
    <p:sldId id="261" r:id="rId11"/>
    <p:sldId id="285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73" r:id="rId20"/>
    <p:sldId id="274" r:id="rId21"/>
    <p:sldId id="267" r:id="rId22"/>
    <p:sldId id="268" r:id="rId23"/>
    <p:sldId id="269" r:id="rId24"/>
    <p:sldId id="270" r:id="rId25"/>
    <p:sldId id="275" r:id="rId26"/>
    <p:sldId id="276" r:id="rId27"/>
    <p:sldId id="278" r:id="rId28"/>
    <p:sldId id="279" r:id="rId29"/>
    <p:sldId id="277" r:id="rId30"/>
    <p:sldId id="280" r:id="rId31"/>
    <p:sldId id="281" r:id="rId32"/>
    <p:sldId id="282" r:id="rId33"/>
    <p:sldId id="283" r:id="rId34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9135402" val="970" rev64="64" revOS="3"/>
      <pr:smFileRevision xmlns:pr="smNativeData" dt="1569135402" val="101"/>
      <pr:guideOptions xmlns:pr="smNativeData" dt="156913540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8" d="100"/>
          <a:sy n="58" d="100"/>
        </p:scale>
        <p:origin x="2817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8" d="100"/>
          <a:sy n="58" d="100"/>
        </p:scale>
        <p:origin x="2817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val="SMDATA_15_KhuHXRMAAAAlAAAAEQ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B+FQAA8RYAAAAAAABkAAAAZAAAAAAAAAAjAAAABAAAAGQAAAAXAAAAFAAAAAAAAAAAAAAA/38AAP9/AAAAAAAACQAAAAQAAAALFQ0ADAAAABAAAAAAAAAAAAAAAAAAAAAAAAAAHgAAAGgAAAAAAAAAAAAAAAAAAAAAAAAAAAAAABAnAAAQJwAAAAAAAAAAAAAAAAAAAAAAAAAAAAAAAAAAAAAAAAAAAAAUAAAAAAAAAMDA/wAAAAAAZAAAADIAAAAAAAAAAAAAAGQAAABzbVvPCgAAAB8AAABUAAAAkJCCBWhrXQEAAAAAAAAAAAAAAAAAAAAAAAAAAAAAAAAAAAAAAAAAAP///wJ/f38Ad3d3A8zMzADAwP8Ac21byAAAAAAAAAAAAAAAAP///wAAAAAAIQAAABgAAAAUAAAAAQAAAAEAAABBOAAAMSoAABAAAAAmAAAACAAAAP//////////"/>
              </a:ext>
            </a:extLst>
          </p:cNvPicPr>
          <p:nvPr/>
        </p:nvPicPr>
        <p:blipFill>
          <a:blip r:embed="rId2">
            <a:duotone>
              <a:prstClr val="black"/>
              <a:srgbClr val="736D5B">
                <a:tint val="40000"/>
                <a:satMod val="400000"/>
              </a:srgbClr>
            </a:duotone>
          </a:blip>
          <a:srcRect l="0" t="0" r="55020" b="58730"/>
          <a:stretch>
            <a:fillRect/>
          </a:stretch>
        </p:blipFill>
        <p:spPr>
          <a:xfrm>
            <a:off x="635" y="635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Placehold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Fo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EAAAACYAAAAIAAAAffD///////8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4" name="SubtitlePlacehold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EAAAACYAAAAIAAAAffD///////8="/>
              </a:ext>
            </a:extLst>
          </p:cNvSpPr>
          <p:nvPr>
            <p:ph type="subTitle" idx="1"/>
          </p:nvPr>
        </p:nvSpPr>
        <p:spPr>
          <a:xfrm>
            <a:off x="1371600" y="2357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1" charset="0"/>
                <a:ea typeface="Arial" pitchFamily="1" charset="0"/>
                <a:cs typeface="Arial" pitchFamily="1" charset="0"/>
              </a:defRPr>
            </a:lvl5pPr>
          </a:lstStyle>
          <a:p>
            <a:pPr/>
            <a:r>
              <a:t>Click to edit Master subtitle style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42BDB739-77AF-E841-E105-8114F94B17D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IWC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0FD73CCE-80E2-82CA-AC6F-769F72215A23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lMMCs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o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tJYT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57A053C-72F8-2FF3-B6C2-84A64B8C40D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RJQUg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9VB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10A17F-3185-4557-CBA8-C702EFE63D92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Q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F1B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NgnAACwJQAAAAAAACYAAAAIAAAAA4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CGB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7E8288-C6F2-2B74-BCC6-3021CC884A6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C89EAA-E4D6-9D68-9870-123DD03E6E47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1CAB29-67DA-495D-94A4-9108E5EA62C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83D6FE2-ACB5-6899-FB85-5ACC21CB0D0F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yBAAAHBsAAEI0AAB9IwAAA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yBAAA4REAAEI0AAAcGwAAA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gTWwQ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F59B62-2CB0-A06D-FE4D-DA38D503088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CC19E0-AEC5-99EF-8B74-58BA573A7D0D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PCNUQ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FD1C43A-74E2-8432-AC69-82678A275AD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970571-3FD2-C2F3-9C2F-C9A64B616A9C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A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A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AD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E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BluQI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C26341E-50B1-73C2-FF9E-A6977AD009F3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AkwQI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E3E6BE-F0D3-B610-9D5B-0645A8156B53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05B29-67D2-35AD-9CD8-91F815966AC4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UAbg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4B2122-6CE9-1ED7-A7F3-9A826FBD51CF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1F3457-19CB-4AC2-85A7-EF977AE973BA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643056-1898-31C6-D6DC-EE937E9220BB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rgEAAFIVAADUCAAAA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pL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1AgAAFIVAACwJQAAAAAAACYAAAAIAAAAAQ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pd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DF0F3F-71E7-8AF9-A967-87AC41295FD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Blp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MANU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98595F-11A8-CDAF-E620-E7FA176E10B2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iB0AAMYsAAAEIQAAA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w/IJc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xgMAAMYsAAAWHQAAA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NCSJ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AGCwAABCEAAMYsAAD4JQAAAAAAACYAAAAIAAAAAQ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Fkbmq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58F86CC-82A8-DA70-E637-7425C8791021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RGzcM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jYAw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D46EBC-F2CA-8198-846C-04CD20227251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Ti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1"/>
          <p:cNvPicPr>
            <a:extLst>
              <a:ext uri="smNativeData">
                <pr:smNativeData xmlns:pr="smNativeData" val="SMDATA_15_KhuHXRMAAAAlAAAAEQ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AcAAAA4AAAAAAAAAAAAAAAAAAAA////AAAAAAAAAAAAAAAAAPEWAACBGwAAAAAAAAAAAABkAAAAZAAAAAAAAAAjAAAABAAAAGQAAAAXAAAAFAAAAAAAAAAAAAAA/38AAP9/AAAAAAAACQAAAAQAAAAAAAAADAAAABAAAAAAAAAAAAAAAAAAAAAAAAAAHgAAAGgAAAAAAAAAAAAAAAAAAAAAAAAAAAAAABAnAAAQJwAAAAAAAAAAAAAAAAAAAAAAAAAAAAAAAAAAAAAAAAAAAAAUAAAAAAAAAMDA/wAAAAAAZAAAADIAAAAAAAAAAAAAAGQAAABzbVvPCgAAAB8AAABUAAAAkJCCBWhrXQEAAAAAAAAAAAAAAAAAAAAAAAAAAAAAAAAAAAAAAAAAAP///wJ/f38Ad3d3A8zMzADAwP8Ac21byAAAAAAAAAAAAAAAAP///wAAAAAAIQAAABgAAAAUAAAAAQAAAAEAAABAOAAAMSoAABAAAAAmAAAACAAAAP//////////"/>
              </a:ext>
            </a:extLst>
          </p:cNvPicPr>
          <p:nvPr/>
        </p:nvPicPr>
        <p:blipFill>
          <a:blip r:embed="rId1">
            <a:duotone>
              <a:prstClr val="black"/>
              <a:srgbClr val="736D5B">
                <a:tint val="40000"/>
                <a:satMod val="400000"/>
              </a:srgbClr>
            </a:duotone>
          </a:blip>
          <a:srcRect l="0" t="58730" r="70410" b="0"/>
          <a:stretch>
            <a:fillRect/>
          </a:stretch>
        </p:blipFill>
        <p:spPr>
          <a:xfrm>
            <a:off x="635" y="635"/>
            <a:ext cx="914336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YS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dCUAANQRAABeKAAAEAAAACYAAAAIAAAA//////////8="/>
              </a:ext>
            </a:extLst>
          </p:cNvSpPr>
          <p:nvPr>
            <p:ph type="dt" sz="quarter"/>
          </p:nvPr>
        </p:nvSpPr>
        <p:spPr>
          <a:xfrm>
            <a:off x="457200" y="608838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2A04A11A-54C7-5157-89BC-A202EFF27FF7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FAAAdCUAAKkjAABeKA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08838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rJgAAdCUAAHA1AABeKA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08838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4862426A-24A5-37B4-EBDA-D2E10C941D87}" type="slidenum">
              <a:t/>
            </a:fld>
          </a:p>
        </p:txBody>
      </p:sp>
      <p:sp>
        <p:nvSpPr>
          <p:cNvPr id="6" name="TitlePlacehold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7" name="TextPlaceholderArea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AQ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364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1" charset="0"/>
          <a:ea typeface="Arial" pitchFamily="1" charset="0"/>
          <a:cs typeface="Arial" pitchFamily="1" charset="0"/>
        </a:defRPr>
      </a:lvl5pPr>
    </p:body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Ds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vgMAAHA1AABEDAAAAAAAACYAAAAIAAAAAQAAAAAAAAA="/>
              </a:ext>
            </a:extLst>
          </p:cNvSpPr>
          <p:nvPr>
            <p:ph type="ctrTitle"/>
          </p:nvPr>
        </p:nvSpPr>
        <p:spPr>
          <a:xfrm>
            <a:off x="457200" y="608330"/>
            <a:ext cx="8229600" cy="1385570"/>
          </a:xfrm>
        </p:spPr>
        <p:txBody>
          <a:bodyPr/>
          <a:lstStyle/>
          <a:p>
            <a:pPr/>
            <a:r>
              <a:t>Manajemen Proyek TI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AAAAAAAAAAA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BwCAAAgA4AANAvAABYGQAAAAAAACYAAAAIAAAAAQAAAAAAAAA="/>
              </a:ext>
            </a:extLst>
          </p:cNvSpPr>
          <p:nvPr>
            <p:ph type="subTitle" idx="1"/>
          </p:nvPr>
        </p:nvSpPr>
        <p:spPr>
          <a:xfrm>
            <a:off x="1371600" y="2357120"/>
            <a:ext cx="6400800" cy="1762760"/>
          </a:xfrm>
        </p:spPr>
        <p:txBody>
          <a:bodyPr/>
          <a:lstStyle/>
          <a:p>
            <a:pPr/>
            <a:r>
              <a:t>Pertemuan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Proyek Selesai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4800"/>
            </a:pPr>
            <a:r>
              <a:rPr sz="3600"/>
              <a:t>Tepat waktu</a:t>
            </a:r>
          </a:p>
          <a:p>
            <a:pPr lvl="1">
              <a:defRPr sz="3600"/>
            </a:pPr>
            <a:r>
              <a:t>Hasil proyek disampaikan sesuai jadwal.</a:t>
            </a:r>
          </a:p>
          <a:p>
            <a:pPr lvl="1">
              <a:defRPr sz="3600"/>
            </a:pPr>
            <a:r>
              <a:t>Beberapa proyek pada dasarnya tidak berharga jika tidak tepat waktu.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Sesuai anggaran</a:t>
            </a:r>
          </a:p>
          <a:p>
            <a:pPr lvl="1"/>
            <a:r>
              <a:t>Proyek adalah investasi. Mereka yang melebihi anggaran dapat berakhir biaya organisasi lebih dari yang mereka bawa.</a:t>
            </a:r>
          </a:p>
          <a:p>
            <a:pPr/>
            <a:r>
              <a:t>Kualitas tinggi</a:t>
            </a:r>
          </a:p>
          <a:p>
            <a:pPr lvl="1"/>
            <a:r>
              <a:t>Kualitas adalah "kesesuaian dengan persyaratan" khusus mengenai fungsi dan kinerja. Persyaratan kualitas harus ditentukan di awal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Keseimbangan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CsILU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BB4AAHA1AADYJgAAAAAAACYAAAAIAAAAAQAAAAAAAAA="/>
              </a:ext>
            </a:extLst>
          </p:cNvSpPr>
          <p:nvPr>
            <p:ph type="body" idx="1"/>
          </p:nvPr>
        </p:nvSpPr>
        <p:spPr>
          <a:xfrm>
            <a:off x="457200" y="4879340"/>
            <a:ext cx="8229600" cy="1435100"/>
          </a:xfrm>
        </p:spPr>
        <p:txBody>
          <a:bodyPr/>
          <a:lstStyle/>
          <a:p>
            <a:pPr>
              <a:defRPr sz="3000"/>
            </a:pPr>
            <a:r>
              <a:t>Tujuan Anda sebagai manajer proyek adalah menyeimbangkan variabel-variabel ini untuk menciptakan keseimbangan kualitas-biaya-jadwal yang optimal.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KhuH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NxEAANQJAAAgKAAAkx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1597660"/>
            <a:ext cx="3724275" cy="3209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Tugas Manager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Peran utama seorang manajer proyek adalah mengatur semua kelompok dalam suatu proyek secara harmonis.</a:t>
            </a:r>
          </a:p>
          <a:p>
            <a:pPr>
              <a:defRPr sz="3000"/>
            </a:pPr>
            <a:r>
              <a:t>Setelah dipilih, manajer proyek harus secara jelas mengidentifikasi peran pemangku kepentingan pada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Tugas Ketua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600"/>
            </a:pPr>
            <a:r>
              <a:t>Anggota tim menyumbangkan waktu, keterampilan, dan upaya untuk proyek tersebut.</a:t>
            </a:r>
          </a:p>
          <a:p>
            <a:pPr>
              <a:defRPr sz="2000"/>
            </a:pPr>
            <a:r>
              <a:rPr sz="3600"/>
              <a:t>Kontraktor, vendor, dan pelanggan dapat menjadi anggota tim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Tugas Sponsor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Mendukung manajer proyek dengan mengeluarkan piagam proyek.</a:t>
            </a:r>
          </a:p>
          <a:p>
            <a:pPr>
              <a:defRPr sz="3000"/>
            </a:pPr>
            <a:r>
              <a:t>Membantu mengembangkan matriks tanggung jawab.</a:t>
            </a:r>
          </a:p>
          <a:p>
            <a:pPr>
              <a:defRPr sz="3000"/>
            </a:pPr>
            <a:r>
              <a:t>Tinjau dan setujui pernyataan kerja.</a:t>
            </a:r>
          </a:p>
          <a:p>
            <a:pPr>
              <a:defRPr sz="3000"/>
            </a:pPr>
            <a:r>
              <a:t>Tinjau dan setujui rencana proyek.</a:t>
            </a:r>
          </a:p>
          <a:p>
            <a:pPr>
              <a:defRPr sz="3000"/>
            </a:pPr>
            <a:r>
              <a:t>Beri tahu manajer proyek, dan diskusikan status proyek dengan manajer proyek secara teratur.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Tugas Klien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600"/>
            </a:pPr>
            <a:r>
              <a:t>Pelanggan berkontribusi dalam persyaratan proyek dan, dalam proyek komersial, pendanaan untuk proyek tersebut.</a:t>
            </a:r>
          </a:p>
          <a:p>
            <a:pPr>
              <a:defRPr sz="2400"/>
            </a:pPr>
            <a:r>
              <a:rPr sz="3600"/>
              <a:t>Mengidentifikasi pelanggan secara akurat pada suatu proyek bisa jadi sulit.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Struktur Organisasi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Pengelompokan:</a:t>
            </a:r>
          </a:p>
          <a:p>
            <a:pPr lvl="1"/>
            <a:r>
              <a:t>individu ke dalam departemen</a:t>
            </a:r>
          </a:p>
          <a:p>
            <a:pPr lvl="1"/>
            <a:r>
              <a:t>departemen ke dalam organisasi total</a:t>
            </a:r>
          </a:p>
          <a:p>
            <a:pPr lvl="1"/>
            <a:r>
              <a:t>Desain sistem untuk </a:t>
            </a:r>
            <a:r>
              <a:rPr sz="3200"/>
              <a:t>komunikasi yang efektif </a:t>
            </a:r>
            <a:r>
              <a:t>koordinasi Integrasi lintas departemen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Bentuk Organisasi Struktur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Organisasi fungsional - kelompok orang yang melakukan kegiatan serupa ke dalam departemen</a:t>
            </a:r>
          </a:p>
          <a:p>
            <a:pPr/>
            <a:r>
              <a:t>Organisasi proyek - mengelompokkan orang ke dalam tim proyek dengan tugas sementara</a:t>
            </a:r>
          </a:p>
          <a:p>
            <a:pPr/>
            <a:r>
              <a:t>Organisasi matriks - membuat hierarki ganda di mana fungsi dan proyek memiliki keunggulan yang sama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Konfirmasikan siapa yang akan melaporkan kepada siapa selama proyek.</a:t>
            </a:r>
          </a:p>
          <a:p>
            <a:pPr/>
            <a:r>
              <a:t>Ini sangat penting untuk proyek lintas departemen.</a:t>
            </a:r>
          </a:p>
          <a:p>
            <a:pPr/>
            <a:r>
              <a:t>Struktur harus divisualisasikan dalam bagan organisasi.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oS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Sifat Proyek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Unik:</a:t>
            </a:r>
          </a:p>
          <a:p>
            <a:pPr lvl="1">
              <a:defRPr sz="3000"/>
            </a:pPr>
            <a:r>
              <a:t>Usaha khusus untuk memberikan perubahan yang menguntungkan</a:t>
            </a:r>
          </a:p>
          <a:p>
            <a:pPr>
              <a:defRPr sz="3000"/>
            </a:pPr>
            <a:r>
              <a:t>Terbatas:</a:t>
            </a:r>
          </a:p>
          <a:p>
            <a:pPr lvl="1">
              <a:defRPr sz="3000"/>
            </a:pPr>
            <a:r>
              <a:t>Awal dan akhir yang dapat ditentukan</a:t>
            </a:r>
          </a:p>
          <a:p>
            <a:pPr>
              <a:defRPr sz="3000"/>
            </a:pPr>
            <a:r>
              <a:t>Multi-Disiplin:</a:t>
            </a:r>
          </a:p>
          <a:p>
            <a:pPr lvl="1">
              <a:defRPr sz="3000"/>
            </a:pPr>
            <a:r>
              <a:t>Melibatkan banyak disiplin ilmu, fungsi, dan sumber daya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Contoh Struktur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KhuH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cw4AAPwJAADRKgAASS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48865" y="1623060"/>
            <a:ext cx="4611370" cy="49256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Struktur Organisasi Fungsional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Organisasi yang Didorong oleh Fungsi diatur di sekitar fungsi-fungsi utama, seperti keuangan, teknik, sistem informasi, sumber daya manusia, dll.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AAAAACYAAAAIAAAAgY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Kelebihan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7Vv8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AAAAACYAAAAIAAAAAQAAAAAAAAA="/>
              </a:ext>
            </a:extLst>
          </p:cNvSpPr>
          <p:nvPr>
            <p:ph type="body"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>
              <a:defRPr sz="2800"/>
            </a:pPr>
            <a:r>
              <a:t>Desain perusahaan dipertahankan</a:t>
            </a:r>
          </a:p>
          <a:p>
            <a:pPr>
              <a:defRPr sz="2800"/>
            </a:pPr>
            <a:r>
              <a:t>Jalur karier standar</a:t>
            </a:r>
          </a:p>
          <a:p>
            <a:pPr>
              <a:defRPr sz="2800"/>
            </a:pPr>
            <a:r>
              <a:t>Anggota tim proyek tetap terhubung dengan fungsi mereka</a:t>
            </a:r>
          </a:p>
          <a:p>
            <a:pPr>
              <a:defRPr sz="2800"/>
            </a:pPr>
            <a:r>
              <a:t>kelompok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AAAAACYAAAAIAAAAgYAAAAAAAAA="/>
              </a:ext>
            </a:extLst>
          </p:cNvSpPr>
          <p:nvPr>
            <p:ph type="body"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AAAAACYAAAAIAAAAAQAAAAAAAAA="/>
              </a:ext>
            </a:extLst>
          </p:cNvSpPr>
          <p:nvPr>
            <p:ph type="body"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Jalur karier standar</a:t>
            </a:r>
          </a:p>
          <a:p>
            <a:pPr/>
            <a:r>
              <a:t>Anggota tim proyek tetap terhubung dengan fungsi mereka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HAD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KhuH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yAIAAGMIAADaNQAAai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1363345"/>
            <a:ext cx="8301990" cy="5368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Struktur Organisasi Matriks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Struktur matriks memberikan otoritas kepada manajer proyek dan manajer fungsional dengan meminta keduanya melapor kepada eksekutif yang sama.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cQkAAKobAABhDQAAAAAAACYAAAAIAAAAgYAAAAAAAAA="/>
              </a:ext>
            </a:extLst>
          </p:cNvSpPr>
          <p:nvPr>
            <p:ph type="body"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Kelebihan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0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0AAKobAACwJQAAAAAAACYAAAAIAAAAAQAAAAAAAAA="/>
              </a:ext>
            </a:extLst>
          </p:cNvSpPr>
          <p:nvPr>
            <p:ph type="body"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>
              <a:defRPr sz="2800"/>
            </a:pPr>
            <a:r>
              <a:t>Cocok untuk lingkungan yang dinamis</a:t>
            </a:r>
          </a:p>
          <a:p>
            <a:pPr>
              <a:defRPr sz="2800"/>
            </a:pPr>
          </a:p>
          <a:p>
            <a:pPr>
              <a:defRPr sz="2800"/>
            </a:pPr>
            <a:r>
              <a:t>Memaksimalkan sumber daya yang langka</a:t>
            </a:r>
          </a:p>
        </p:txBody>
      </p:sp>
      <p:sp>
        <p:nvSpPr>
          <p:cNvPr id="5" name="SlideText4"/>
          <p:cNvSpPr>
            <a:spLocks noGrp="1" noChangeArrowheads="1"/>
            <a:extLst>
              <a:ext uri="smNativeData">
                <pr:smNativeData xmlns:pr="smNativeData" val="SMDATA_13_KhuHXRMAAAAlAAAAZAAAAA8BAAAAkAAAAEgAAACQAAAASAAAAAAAAAAC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cQkAAHA1AABhDQAAAAAAACYAAAAIAAAAgYAAAAAAAAA="/>
              </a:ext>
            </a:extLst>
          </p:cNvSpPr>
          <p:nvPr>
            <p:ph type="body"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Kelemahan</a:t>
            </a:r>
          </a:p>
        </p:txBody>
      </p:sp>
      <p:sp>
        <p:nvSpPr>
          <p:cNvPr id="6" name="SlideText3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CWHAAAYQ0AAHA1AACwJQAAAAAAACYAAAAIAAAAAQAAAAAAAAA="/>
              </a:ext>
            </a:extLst>
          </p:cNvSpPr>
          <p:nvPr>
            <p:ph type="body"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>
              <a:defRPr sz="3000"/>
            </a:pPr>
            <a:r>
              <a:t>Hirarki ganda berarti dua bos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Pekerja terjebak di antara proyek yang bersaing &amp; tuntutan fungsional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KhuHXRMAAAAlAAAAEQAAAC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JCCBWhrXQEAAAAAAAAAAAAAAAAAAAAAAAAAAAAAAAAAAAAAAAAAAP///wJ/f38Ad3d3A8zMzADAwP8Af39/AAAAAAAAAAAAAAAAAP///wAAAAAAIQAAABgAAAAUAAAA2wQAAEUJAAAWNAAAyy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1506855"/>
            <a:ext cx="7677785" cy="52870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Cara memilih tim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Perencanaan organisasi:</a:t>
            </a:r>
          </a:p>
          <a:p>
            <a:pPr>
              <a:defRPr sz="3000"/>
            </a:pPr>
            <a:r>
              <a:t>bagan diagram siapa yang harus dilaporkan kepada siapa, menetapkan rantai komando yang jelas termasuk dokumen pendukung yang diperlukan untuk menguraikan setiap jabatan &amp; uraian pekerjaan atau kebutuhan pelatihan apa pun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af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/5ZM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Akuisisi staf:</a:t>
            </a:r>
          </a:p>
          <a:p>
            <a:pPr/>
            <a:r>
              <a:t>ketersediaan, kompetensi &amp; kemahiran menentukan apakah setiap anggota tim akan bekerja penuh atau paruh waktu pada proyek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/afio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/>
            <a:r>
              <a:t>Pengembangan tim</a:t>
            </a:r>
          </a:p>
          <a:p>
            <a:pPr/>
            <a:r>
              <a:t>kegiatan membangun tim, kolokasi keterampilan manajemen umum &amp; sistem pengakuan kolokasi atau pelatihan pertemuan tatap muka yang sering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600"/>
            </a:pPr>
            <a:r>
              <a:t>Kendala:</a:t>
            </a:r>
          </a:p>
          <a:p>
            <a:pPr lvl="1">
              <a:defRPr sz="3600"/>
            </a:pPr>
            <a:r>
              <a:t>Waktu, biaya &amp; kualitas</a:t>
            </a:r>
          </a:p>
          <a:p>
            <a:pPr>
              <a:defRPr sz="3600"/>
            </a:pPr>
            <a:r>
              <a:t>Risiko &amp; Ketidakpastian:</a:t>
            </a:r>
          </a:p>
          <a:p>
            <a:pPr lvl="1">
              <a:defRPr sz="3600"/>
            </a:pPr>
            <a:r>
              <a:t>Teknologi, peningkatan biaya, jadwal yang diperpanjang</a:t>
            </a:r>
          </a:p>
          <a:p>
            <a:pPr>
              <a:defRPr sz="3600"/>
            </a:pPr>
            <a:r>
              <a:t>Dinamis:</a:t>
            </a:r>
          </a:p>
          <a:p>
            <a:pPr lvl="1">
              <a:defRPr sz="4800"/>
            </a:pPr>
            <a:r>
              <a:rPr sz="3600"/>
              <a:t>Lingkungan yang berubah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Tantangan Projek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2800"/>
            </a:pPr>
            <a:r>
              <a:t>Personil</a:t>
            </a:r>
          </a:p>
          <a:p>
            <a:pPr lvl="1">
              <a:defRPr sz="2800"/>
            </a:pPr>
            <a:r>
              <a:t>Setiap proyek membutuhkan jumlah orang dan keahlian yang berbeda.</a:t>
            </a:r>
          </a:p>
          <a:p>
            <a:pPr lvl="1">
              <a:defRPr sz="2800"/>
            </a:pPr>
            <a:r>
              <a:t>Jika beberapa proyek berjalan secara bersamaan dalam suatu organisasi, itu mungkin menciptakan masalah kepegawaian.</a:t>
            </a:r>
          </a:p>
          <a:p>
            <a:pPr>
              <a:defRPr sz="2800"/>
            </a:pPr>
            <a:r>
              <a:t>Memperkirakan</a:t>
            </a:r>
          </a:p>
          <a:p>
            <a:pPr lvl="1">
              <a:defRPr sz="2800"/>
            </a:pPr>
            <a:r>
              <a:t>Organisasi membutuhkan perkiraan biaya dan jadwal yang akurat.</a:t>
            </a:r>
          </a:p>
          <a:p>
            <a:pPr lvl="1">
              <a:defRPr sz="2800"/>
            </a:pPr>
            <a:r>
              <a:t>Tetapi karena setiap proyek berbeda, estimasi mungkin mengandung lebih banyak asumsi daripada fakta.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j63QE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2800"/>
            </a:pPr>
            <a:r>
              <a:t>Kontrol</a:t>
            </a:r>
          </a:p>
          <a:p>
            <a:pPr lvl="1">
              <a:defRPr sz="2800"/>
            </a:pPr>
            <a:r>
              <a:t>Proyek membutuhkan kontrol yang ketat. Ketika laporan akuntansi menunjukkan bahwa suatu proyek melebihi anggaran, mungkin sejauh ini di luar kendali untuk melampaui pemulihan.</a:t>
            </a:r>
          </a:p>
          <a:p>
            <a:pPr>
              <a:defRPr sz="2800"/>
            </a:pPr>
            <a:r>
              <a:t>Komunikasi</a:t>
            </a:r>
          </a:p>
          <a:p>
            <a:pPr lvl="1">
              <a:defRPr sz="2800"/>
            </a:pPr>
            <a:r>
              <a:t>"Kegagalan komunikasi" adalah salah satu faktor yang paling sering disebutkan dalam kegagalan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Cz4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Skill yang Diperlukan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FIWU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Manajemen proyek: </a:t>
            </a:r>
          </a:p>
          <a:p>
            <a:pPr lvl="1">
              <a:defRPr sz="3000"/>
            </a:pPr>
            <a:r>
              <a:t>Ini adalah keterampilan yang akan kita pelajari dalam Kursus ini.</a:t>
            </a:r>
          </a:p>
          <a:p>
            <a:pPr>
              <a:defRPr sz="3000"/>
            </a:pPr>
            <a:r>
              <a:t>Manajemen bisnis: </a:t>
            </a:r>
          </a:p>
          <a:p>
            <a:pPr lvl="1">
              <a:defRPr sz="3000"/>
            </a:pPr>
            <a:r>
              <a:t>Ini adalah kompetensi pribadi, interpersonal, dan kelompok yang harus dimiliki setiap manajer, baik mengelola proyek atau operasi yang sedang berlangsung.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Teknis: </a:t>
            </a:r>
          </a:p>
          <a:p>
            <a:pPr lvl="1">
              <a:defRPr sz="3000"/>
            </a:pPr>
            <a:r>
              <a:t>Seorang manajer proyek harus benar-benar memahami aspek teknis dari proyek tersebut. Namun, itu tidak berarti bahwa manajer proyek harus menjadi teknisi atau insinyur terbaik dalam tim proyek.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Aw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Skill Teknis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Orang yang memimpin proyek harus mengetahui rincian teknis proyek.</a:t>
            </a:r>
          </a:p>
          <a:p>
            <a:pPr>
              <a:defRPr sz="3000"/>
            </a:pPr>
            <a:r>
              <a:t>Jika tidak, ia tidak akan dapat memahami atau berpartisipasi dalam pemecahan masalah teknis.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KhuHXRMAAAAlAAAAZAAAAA8BAAAAkAAAAEgAAACQAAAASAAAAAAAAAAB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sAEAAHA1AACw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37920"/>
          </a:xfrm>
        </p:spPr>
        <p:txBody>
          <a:bodyPr/>
          <a:lstStyle/>
          <a:p>
            <a:pPr/>
            <a:r>
              <a:t>Cont’d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KhuHXRMAAAAlAAAAZAAAAA8BAAAAkAAAAEgAAACQAAAASAAAAAAAAAAAAAAAAAAAAAEAAABQAAAAAAAAAAAA4D8AAAAAAADgPwAAAAAAAOA/AAAAAAAA4D8AAAAAAADgPwAAAAAAAOA/AAAAAAAA4D8AAAAAAADgPwAAAAAAAOA/AAAAAAAA4D8CAAAAjAAAAAAAAAAAAAAAkJCCDGhrXQgAAAAAAAAAAAAAAAAAAAAAAAAAAAAAAAAAAAAAZAAAAAEAAABAAAAAAAAAAAAAAAAAAAAAAAAAAAAAAAAAAAAAAAAAAAAAAAAAAAAAAAAAAAAAAAAAAAAAAAAAAAAAAAAAAAAAAAAAAAAAAAAAAAAAAAAAAAAAAAAAAAAAFAAAADwAAAAAAAAAAAAAAP///w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k3AAAMAAAAEAAAAAAAAAAAAAAAAAAAAAAAAAAeAAAAaAAAAAAAAAAAAAAAAAAAAAAAAAAAAAAAECcAABAnAAAAAAAAAAAAAAAAAAAAAAAAAAAAAAAAAAAAAAAAAAAAABQAAAAAAAAAwMD/AAAAAABkAAAAMgAAAAAAAABkAAAAAAAAAH9/fwAKAAAAHwAAAFQAAACQkIIFaGtdAQAAAAAAAAAAAAAAAAAAAAAAAAAAAAAAAAAAAAAAAAAA////An9/fwB3d3cDzMzMAMDA/wB/f38AAAAAAAAAAAAAAAAAAAAAAAAAAAAhAAAAGAAAABQAAADQAgAAyQkAAHA1AACjJAAAAAAAACYAAAAIAAAAAQAAAAAAAAA="/>
              </a:ext>
            </a:extLst>
          </p:cNvSpPr>
          <p:nvPr>
            <p:ph type="body" idx="1"/>
          </p:nvPr>
        </p:nvSpPr>
        <p:spPr>
          <a:xfrm>
            <a:off x="457200" y="1590675"/>
            <a:ext cx="8229600" cy="4364990"/>
          </a:xfrm>
        </p:spPr>
        <p:txBody>
          <a:bodyPr/>
          <a:lstStyle/>
          <a:p>
            <a:pPr>
              <a:defRPr sz="3000"/>
            </a:pPr>
            <a:r>
              <a:t>Manajer proyek yang tidak memahami teknologi yang mereka kelola dapat kehilangan kepercayaan tim mereka, terutama tim yang bangga dengan kemampuan teknis mereka.</a:t>
            </a:r>
          </a:p>
          <a:p>
            <a:pPr>
              <a:defRPr sz="3000"/>
            </a:pPr>
            <a:r>
              <a:t>Karena persyaratan keterampilan teknis ini, manajemen proyek tidak tergantung pada industri, tetapi manajer proyek tidak.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9">
      <a:dk1>
        <a:srgbClr val="FFFFFF"/>
      </a:dk1>
      <a:lt1>
        <a:srgbClr val="686B5D"/>
      </a:lt1>
      <a:dk2>
        <a:srgbClr val="D1D1CB"/>
      </a:dk2>
      <a:lt2>
        <a:srgbClr val="777777"/>
      </a:lt2>
      <a:accent1>
        <a:srgbClr val="909082"/>
      </a:accent1>
      <a:accent2>
        <a:srgbClr val="809EA8"/>
      </a:accent2>
      <a:accent3>
        <a:srgbClr val="A07E88"/>
      </a:accent3>
      <a:accent4>
        <a:srgbClr val="C05E68"/>
      </a:accent4>
      <a:accent5>
        <a:srgbClr val="E03E48"/>
      </a:accent5>
      <a:accent6>
        <a:srgbClr val="FF1E28"/>
      </a:accent6>
      <a:hlink>
        <a:srgbClr val="FFCC66"/>
      </a:hlink>
      <a:folHlink>
        <a:srgbClr val="E9DCB9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FFFFFF"/>
        </a:lt1>
        <a:dk2>
          <a:srgbClr val="FBDF53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FFFFFF"/>
        </a:lt1>
        <a:dk2>
          <a:srgbClr val="ACACDF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DEF6F1"/>
        </a:lt1>
        <a:dk2>
          <a:srgbClr val="FFFF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FFFFD9"/>
        </a:lt1>
        <a:dk2>
          <a:srgbClr val="FF99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686B5D"/>
    </a:dk1>
    <a:lt1>
      <a:srgbClr val="FFFFFF"/>
    </a:lt1>
    <a:dk2>
      <a:srgbClr val="777777"/>
    </a:dk2>
    <a:lt2>
      <a:srgbClr val="D1D1CB"/>
    </a:lt2>
    <a:accent1>
      <a:srgbClr val="909082"/>
    </a:accent1>
    <a:accent2>
      <a:srgbClr val="809EA8"/>
    </a:accent2>
    <a:accent3>
      <a:srgbClr val="A07E88"/>
    </a:accent3>
    <a:accent4>
      <a:srgbClr val="C05E68"/>
    </a:accent4>
    <a:accent5>
      <a:srgbClr val="E03E48"/>
    </a:accent5>
    <a:accent6>
      <a:srgbClr val="FF1E28"/>
    </a:accent6>
    <a:hlink>
      <a:srgbClr val="FFCC66"/>
    </a:hlink>
    <a:folHlink>
      <a:srgbClr val="E9DC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maulana</cp:lastModifiedBy>
  <cp:revision>0</cp:revision>
  <dcterms:created xsi:type="dcterms:W3CDTF">2019-09-22T02:04:50Z</dcterms:created>
  <dcterms:modified xsi:type="dcterms:W3CDTF">2019-09-22T06:56:42Z</dcterms:modified>
</cp:coreProperties>
</file>