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4" r:id="rId12"/>
    <p:sldId id="262" r:id="rId13"/>
    <p:sldId id="263" r:id="rId14"/>
    <p:sldId id="265" r:id="rId15"/>
    <p:sldId id="266" r:id="rId16"/>
    <p:sldId id="267" r:id="rId17"/>
    <p:sldId id="277" r:id="rId18"/>
    <p:sldId id="278" r:id="rId19"/>
    <p:sldId id="268" r:id="rId20"/>
    <p:sldId id="269" r:id="rId21"/>
    <p:sldId id="270" r:id="rId22"/>
    <p:sldId id="279" r:id="rId23"/>
    <p:sldId id="282" r:id="rId24"/>
    <p:sldId id="271" r:id="rId25"/>
    <p:sldId id="272" r:id="rId26"/>
    <p:sldId id="280" r:id="rId27"/>
    <p:sldId id="281" r:id="rId28"/>
    <p:sldId id="273" r:id="rId29"/>
    <p:sldId id="274" r:id="rId30"/>
    <p:sldId id="275" r:id="rId31"/>
    <p:sldId id="276" r:id="rId32"/>
    <p:sldId id="283" r:id="rId33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70334300" val="971" rev64="64" revOS="3"/>
      <pr:smFileRevision xmlns:pr="smNativeData" dt="1570334300" val="101"/>
      <pr:guideOptions xmlns:pr="smNativeData" dt="1570334300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0" d="100"/>
          <a:sy n="60" d="100"/>
        </p:scale>
        <p:origin x="1283" y="21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1283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A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fbes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AAAAACYAAAAIAAAAAQ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sss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044A8B9-F7ED-115E-A3FC-010BE6B25554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CzcQQ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2E95819-57EF-BCAE-A151-A1FB161F57F4}" type="slidenum">
              <a:t>{Nr.}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cAb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g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98B5F29-6794-DEA9-DA33-91FC117D2CC4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4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A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3C25E66-28FE-97A8-B07A-DEFD1034468B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irGdQ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NgnAACwJQAAEAAAACYAAAAIAAAAA4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PLMd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25F494C-028F-0ABF-C1E7-F4EA07A937A1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DF55A04-4AF0-A0AC-BE4D-BCF9140348E9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zggw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Z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7DDE65D-138A-8810-C465-E545A82B32B0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Z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dm19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7B13816-58EA-E4CE-A409-AE9B764752FB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yBAAAHBsAAEI0AAB9IwAAE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5VCg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yBAAA4REAAEI0AAAcGwAAE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5171D38-76A8-42EB-E6AF-80BE53E110D5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Z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D55BB9C-D2B0-004D-FEED-2418F5A30871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gD4Qw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KgbAACwJQAAE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A35F167-29B7-6007-F98D-DF52BFC30F8A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4B8308-46F1-1E75-BFF3-B020CDBD49E5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XGaZ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cAb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cQkAAKobAABhDQAAE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XGaZ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WHAAAcQkAAHA1AABhDQAAA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4DC695-DBF1-1830-BFF5-2D6588BB4978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E9AD21C-5283-CF24-CD22-A4719C6C3BF1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irGdQ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CD02F2B-6581-85D9-CF68-938C612639C6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8464525-6BE5-13B3-ABFE-9DE60BB05DC8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2715A0D-43CF-24AC-81C9-B5F9148777E0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BDFF71B-55D6-8A01-9867-A354B9296EF6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rgEAAFIVAADUCAAAE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irGdQ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1AgAAFIVAACwJQAAAAAAACYAAAAIAAAAAQ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D8F2083-CDB0-DAD6-FE37-3B836E79086E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g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A534328-66D7-06B5-99EB-90E00DA56FC5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GCwAAiB0AAMYsAAAEIQAAE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V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GCwAABCEAAMYsAAD4JQAAAAAAACYAAAAIAAAAAQ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613F6BB-F5CB-4600-85AB-0355B8E57356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6DC9E47-09FB-8968-B564-FF3DD02A43AA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Yellow dots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Bereich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dm19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EAAAACYAAAAIAAAA//////////8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PlatzhalterBereich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EAAAACYAAAAIAAAA//////////8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ZeitstempelBereich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//////////8="/>
              </a:ext>
            </a:extLst>
          </p:cNvSpPr>
          <p:nvPr>
            <p:ph type="dt" idx="2"/>
          </p:nvPr>
        </p:nvSpPr>
        <p:spPr>
          <a:xfrm>
            <a:off x="430530" y="6242050"/>
            <a:ext cx="2439670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5B80788E-C0B6-D58E-F838-36DB36760E63}" type="datetime1">
              <a:t/>
            </a:fld>
          </a:p>
        </p:txBody>
      </p:sp>
      <p:sp>
        <p:nvSpPr>
          <p:cNvPr id="5" name="FußzeilenBereich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//////////8="/>
              </a:ext>
            </a:extLst>
          </p:cNvSpPr>
          <p:nvPr>
            <p:ph type="ftr" idx="3"/>
          </p:nvPr>
        </p:nvSpPr>
        <p:spPr>
          <a:xfrm>
            <a:off x="33718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  <a:r>
              <a:t/>
            </a:r>
          </a:p>
        </p:txBody>
      </p:sp>
      <p:sp>
        <p:nvSpPr>
          <p:cNvPr id="6" name="FoliennummerBereich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//////////8="/>
              </a:ext>
            </a:extLst>
          </p:cNvSpPr>
          <p:nvPr>
            <p:ph type="sldNum" idx="4"/>
          </p:nvPr>
        </p:nvSpPr>
        <p:spPr>
          <a:xfrm>
            <a:off x="62420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29EADE99-D7C4-BF28-8A52-217D901C7C74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742950" marR="0" indent="-285750" algn="l" defTabSz="914400">
        <a:lnSpc>
          <a:spcPct val="100000"/>
        </a:lnSpc>
        <a:spcBef>
          <a:spcPts val="67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2pPr>
      <a:lvl3pPr marL="1143000" marR="0" indent="-228600" algn="l" defTabSz="914400">
        <a:lnSpc>
          <a:spcPct val="100000"/>
        </a:lnSpc>
        <a:spcBef>
          <a:spcPts val="575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3pPr>
      <a:lvl4pPr marL="16002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4pPr>
      <a:lvl5pPr marL="20574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A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Manajemen Proyek TI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c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A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Pertemuan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Implementasi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Di tahap ini pengembang mengimplementasikan flowchart atau diagram yang telah dibuat dengan menggunakan bahasa pemrograman yang telah ditentukan.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Pengujian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Di tahap ini, perangkat lunak yang telah dibuat akan diuji dengan beberapa tahap dan metode yang berbeda.</a:t>
            </a:r>
          </a:p>
          <a:p>
            <a:pPr/>
            <a:r>
              <a:t>Pada dasarnya metode BlackBox dan WhiteBox dapat digunakan untuk menguji aplikasi.</a:t>
            </a:r>
          </a:p>
          <a:p>
            <a:pPr/>
            <a:r>
              <a:t>Lalu kemudian pengujian harus melalui setidaknya 2 lapis pengujian,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Perawatan Rutin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N5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Sebagai bagian dari kontrak yang dilakukan, perawatan rutin harus tetap dilakukan agar software dapat berjalan dengan baik hingga kurun waktu tertentu</a:t>
            </a:r>
          </a:p>
          <a:p>
            <a:pPr/>
            <a:r>
              <a:t>Panjang maintenance dilakukan menurut kontrak yang telah disetujui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Kelebihan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Model ini sederhana dan mudah dimengerti dan digunakan.</a:t>
            </a:r>
          </a:p>
          <a:p>
            <a:pPr/>
            <a:r>
              <a:t>Mudah dikelola karena kekakuan model - setiap fase memiliki hasil yang spesifik dan proses peninjauan.</a:t>
            </a:r>
          </a:p>
          <a:p>
            <a:pPr/>
            <a:r>
              <a:t>Dalam model ini fase diproses dan diselesaikan satu per satu. Fase tidak tumpang tindih.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ZU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Kekurangan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Setelah aplikasi berada dalam tahap pengujian, sangat sulit untuk kembali dan mengubah sesuatu yang tidak dipikirkan dengan baik di tahap konsep.</a:t>
            </a:r>
          </a:p>
          <a:p>
            <a:pPr/>
            <a:r>
              <a:t>Tidak ada perangkat lunak yang diproduksi hingga akhir siklus hidup.</a:t>
            </a:r>
          </a:p>
          <a:p>
            <a:pPr/>
            <a:r>
              <a:t>Jumlah risiko dan ketidakpastian yang tinggi.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w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Pengembangan Waterfall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Dikarenakan waterfall tidak efektif untuk beberapa hal maka kemudian siklus ini dikembangkan menjadi metode metode lain yang lebih baik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Iterative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Siklus ini berdasarkan dari Waterfall dengan beberapa improvisasi berupa evaluasi atas proyek yang dibuat.</a:t>
            </a:r>
          </a:p>
          <a:p>
            <a:pPr/>
            <a:r>
              <a:t>Evaluasi ini berguna untuk menutupi kelemahan dari Waterfall yang tidak memiliki sistem evaluasi ketika proses masih berjalans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Ilustrasi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XGaZ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u6KKL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4gAAAEAMAABONwAADS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" y="1991360"/>
            <a:ext cx="8846820" cy="46818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Kelebihan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8/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Dalam model berulang kami bisa mendapatkan umpan balik pengguna yang andal. </a:t>
            </a:r>
          </a:p>
          <a:p>
            <a:pPr/>
            <a:r>
              <a:t>Dalam model iteratif lebih sedikit waktu yang dihabiskan untuk mendokumentasikan dan lebih banyak waktu yang diberikan untuk merancang.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Kekurangan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Z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Setiap fase iterasi kaku tanpa tumpang tindih</a:t>
            </a:r>
          </a:p>
          <a:p>
            <a:pPr/>
            <a:r>
              <a:t>Arsitektur sistem atau masalah desain yang mahal mungkin timbul karena tidak semua persyaratan dikumpulkan di depan untuk seluruh siklus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Z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Dalam pengembangan proyek baik untuk software maupun jaringan, pada dasarnya mengacu kepada suatu proses yang ada</a:t>
            </a:r>
          </a:p>
          <a:p>
            <a:pPr/>
            <a:r>
              <a:t>Proses-proses ini lah yang telah didefinisikan para pengembang untuk mempermudah pembangunan proyek</a:t>
            </a:r>
          </a:p>
          <a:p>
            <a:pPr/>
            <a:r>
              <a:t>Proses-proses ini dapat disebut dengan Software Development Life Cycle/Life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Agile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4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Metode ini merupakan improvisasi dari siklus sebelumnya, yang di aman setiap tahap dari metode memiliki pengujian dan integrasi</a:t>
            </a:r>
          </a:p>
          <a:p>
            <a:pPr/>
            <a:r>
              <a:t>Jika gagal ketika pengujian maka pengembang harus mundur satu langkah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Z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Ilustrasi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XGaZ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DGQ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EAcAAJcJAABbMAAAnC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48080" y="1558925"/>
            <a:ext cx="6712585" cy="50425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1ZAQ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Kelebihan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bSo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Orang dan interaksi lebih ditekankan daripada proses dan alat. Pelanggan, pengembang, dan penguji terus berinteraksi satu sama lain.</a:t>
            </a:r>
          </a:p>
          <a:p>
            <a:pPr/>
            <a:r>
              <a:t>Perangkat lunak sering diproduksi (per minggunya).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Kekurangan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Sulit untuk menilai upaya yang diperlukan pada awal siklus hidup pengembangan perangkat lunak.</a:t>
            </a:r>
          </a:p>
          <a:p>
            <a:pPr/>
            <a:r>
              <a:t>Ada kurangnya penekanan pada perancangan dan dokumentasi yang diperlukan.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Z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V-Shaped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Metode ini menerapkan dua fase V, yaitu Verifikasi dan Validasi.</a:t>
            </a:r>
          </a:p>
          <a:p>
            <a:pPr/>
            <a:r>
              <a:t>Meskipun memiliki metode yang hampir sama dengan Waterfall, metode ini memiliki perbedaan adanya pengujian di tiap 2 fasenya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Ilustrasi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XGaZ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DGQ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2wQAAJ4JAAA0MwAAfi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89305" y="1563370"/>
            <a:ext cx="7534275" cy="51816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Kelebihan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Sederhana dan mudah digunakan.</a:t>
            </a:r>
          </a:p>
          <a:p>
            <a:pPr/>
            <a:r>
              <a:t>Menghemat banyak waktu, sehingga peluang keberhasilan yang lebih tinggi</a:t>
            </a:r>
          </a:p>
          <a:p>
            <a:pPr/>
            <a:r>
              <a:t>Pelacakan cacat proaktif - yaitu cacat ditemukan pada tahap awal.</a:t>
            </a:r>
          </a:p>
          <a:p>
            <a:pPr/>
            <a:r>
              <a:t>Bekerja dengan baik untuk proyek-proyek kecil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Kekurangan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Sangat kaku dan tidak fleksibel.</a:t>
            </a:r>
          </a:p>
          <a:p>
            <a:pPr/>
            <a:r>
              <a:t>Perangkat lunak dikembangkan selama fase implementasi, sehingga tidak ada prototipe awal perangkat lunak yang diproduksi.</a:t>
            </a:r>
          </a:p>
          <a:p>
            <a:pPr/>
            <a:r>
              <a:t>Jika ada perubahan yang terjadi di tengah jalan, maka dokumen uji bersama dengan dokumen persyaratan harus diperbarui.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Cj7Qw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Kesimpulan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Setiap dari model pengembangan memiliki kelebihan kekurangan masing-masing</a:t>
            </a:r>
          </a:p>
          <a:p>
            <a:pPr/>
            <a:r>
              <a:t>Sehingga ketika memilih model yang akan digunaka, harus dipertimbangkan sumber daya dan kebutuhan pengembangannya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SDLC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Software Development Life Cycle merupakan siklus pengembangan software dari 0 hingga menjadi sebuah software</a:t>
            </a:r>
          </a:p>
          <a:p>
            <a:pPr/>
            <a:r>
              <a:t>Hal ini dilakukan agar software yang dibuat telah memenuhi kebutuhan yang diinginkan oleh klien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Jenis SDLC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Waterfall - jenis paling klasik</a:t>
            </a:r>
          </a:p>
          <a:p>
            <a:pPr/>
            <a:r>
              <a:t>Iterative</a:t>
            </a:r>
          </a:p>
          <a:p>
            <a:pPr/>
            <a:r>
              <a:t>V-Shaped</a:t>
            </a:r>
          </a:p>
          <a:p>
            <a:pPr/>
            <a:r>
              <a:t>Agile</a:t>
            </a:r>
          </a:p>
          <a:p>
            <a:pPr/>
            <a:r>
              <a:t>dll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Waterfall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Siklus pengembangan ini adalah yang paling klasik dan mudah digunakan, bahkan dapat diimplementasikan untuk proyek-proyek yang non-software</a:t>
            </a:r>
          </a:p>
          <a:p>
            <a:pPr/>
            <a:r>
              <a:t>Terdiri dari beberapa tahap yang merupakan garis umum dari proses yang berjalan. Dan terdapat banyak varian dari waterfall ini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Analisis Kebutuhan</a:t>
            </a:r>
          </a:p>
          <a:p>
            <a:pPr/>
            <a:r>
              <a:t>Desain</a:t>
            </a:r>
          </a:p>
          <a:p>
            <a:pPr/>
            <a:r>
              <a:t>Implementasi</a:t>
            </a:r>
          </a:p>
          <a:p>
            <a:pPr/>
            <a:r>
              <a:t>Testing, dan </a:t>
            </a:r>
          </a:p>
          <a:p>
            <a:pPr/>
            <a:r>
              <a:t>Perawatan Rutin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Ilustrasi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XGaZ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DGQ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FwkAANQIAAA7LwAACC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77645" y="1435100"/>
            <a:ext cx="6200140" cy="50723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Analisis Kebutuhan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Dalam tahap ini, pengembang software diharuskan mencari data apa yang dibutuhkan oleh klien</a:t>
            </a:r>
          </a:p>
          <a:p>
            <a:pPr/>
            <a:r>
              <a:t>Yang lalu dianalisa menjadi dua jenis kebutuhan</a:t>
            </a:r>
          </a:p>
          <a:p>
            <a:pPr lvl="1"/>
            <a:r>
              <a:t>Kebutuhan Fungsional</a:t>
            </a:r>
          </a:p>
          <a:p>
            <a:pPr lvl="1"/>
            <a:r>
              <a:t>dan Non-Fungsional</a:t>
            </a:r>
          </a:p>
          <a:p>
            <a:pPr/>
            <a:r>
              <a:t>Dokumentasi ini disebut juga dengan SRS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XGaZ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A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Desain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XGaZ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Di tahap ini pengembang software melakukan desain atas antarmuka, pemrosesan data dengan menggunakan flowchart.</a:t>
            </a:r>
          </a:p>
          <a:p>
            <a:pPr/>
            <a:r>
              <a:t>Dalam melakukan desain dapat menggunakan sketsa, cetak biru, bahkan software pembuat mock up yang ada di internet.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maulana</cp:lastModifiedBy>
  <cp:revision>0</cp:revision>
  <dcterms:created xsi:type="dcterms:W3CDTF">2019-10-06T02:35:04Z</dcterms:created>
  <dcterms:modified xsi:type="dcterms:W3CDTF">2019-10-06T03:58:20Z</dcterms:modified>
</cp:coreProperties>
</file>