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1" r:id="rId18"/>
    <p:sldId id="268" r:id="rId19"/>
    <p:sldId id="272" r:id="rId20"/>
    <p:sldId id="269" r:id="rId21"/>
    <p:sldId id="270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1040692" val="970" rev64="64" revOS="3"/>
      <pr:smFileRevision xmlns:pr="smNativeData" dt="1571040692" val="101"/>
      <pr:guideOptions xmlns:pr="smNativeData" dt="157104069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8" d="100"/>
          <a:sy n="58" d="100"/>
        </p:scale>
        <p:origin x="1570" y="208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1570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1"/>
          <p:cNvSpPr>
            <a:extLst>
              <a:ext uri="smNativeData">
                <pr:smNativeData xmlns:pr="smNativeData" val="SMDATA_13_tC2kXRMAAAAlAAAAZAAAAA0AAAAAkAAAAEgAAACQAAAASAAAAAAAAAABAAAAAAAAAAEAAABQAAAAAAAAAAAA4D8AAAAAAADgPwAAAAAAAOA/AAAAAAAA4D8AAAAAAADgPwAAAAAAAOA/AAAAAAAA4D8AAAAAAADgPwAAAAAAAOA/AAAAAAAA4D8CAAAAjAAAAAEAAAAAAAAAxmlbAP///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MvLy8sMAAAAEAAAAAAAAAAAAAAAAAAAAAAAAAAeAAAAaAAAAAAAAAAAAAAAAAAAAAAAAAAAAAAAECcAABAnAAAAAAAAAAAAAAAAAAAAAAAAAAAAAAAAAAAAAAAAAAAAABQAAAAAAAAAwMD/AAAAAABkAAAAMgAAAAAAAABkAAAAAAAAAH9/fwAKAAAAHwAAAFQAAADGaVsK////AQAAAAAAAAAAAAAAAAAAAAAAAAAAAAAAAAAAAAAAAAAAk048AH9/fwCWlpYDzMzMAMDA/wB/f38AAAAAAAAAAAAAAAAAAAAAAAAAAAAhAAAAGAAAABQAAAAOAQAAAwEAAD4NAABYKQAAEAAAACYAAAAIAAAA//////////8="/>
              </a:ext>
            </a:extLst>
          </p:cNvSpPr>
          <p:nvPr/>
        </p:nvSpPr>
        <p:spPr>
          <a:xfrm>
            <a:off x="171450" y="164465"/>
            <a:ext cx="1981200" cy="65563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Rechteck4"/>
          <p:cNvSpPr>
            <a:extLst>
              <a:ext uri="smNativeData">
                <pr:smNativeData xmlns:pr="smNativeData" val="SMDATA_13_tC2kXRMAAAAlAAAAZAAAAA0AAAAAkAAAAEgAAACQAAAASAAAAAAAAAABAAAAAAAAAAEAAABQAAAAAAAAAAAA4D8AAAAAAADgPwAAAAAAAOA/AAAAAAAA4D8AAAAAAADgPwAAAAAAAOA/AAAAAAAA4D8AAAAAAADgPwAAAAAAAOA/AAAAAAAA4D8CAAAAjAAAAAEAAAACAAAAxmlbAP///wgAAAAAAAAAAGZN3xaZPWt5zlTCAF26Ayg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EAAAAAAAAAAAAAAAAAAAAAAAAAECcAABAnAAAAAAAAAAAAAAAAAAAAWgAAAAAAAAAAAAAAAAAAAAAAABQAAAAAAAAAwMD/AAAAAABkAAAAMgAAAAAAAABkAAAAAAAAAH9/fwAKAAAAHwAAAFQAAADGaVsK////AQAAAAAAAAAAAAAAAAAAAAAAAAAAAAAAAAAAAAAAAAAAk048AH9/fwCWlpYDzMzMAMDA/wB/f38AAAAAAAAAAAAAAAAAAAAAAAAAAAAhAAAAGAAAABQAAAAOAQAAAwEAAD4NAABYKQAAEAAAACYAAAAIAAAA//////////8="/>
              </a:ext>
            </a:extLst>
          </p:cNvSpPr>
          <p:nvPr/>
        </p:nvSpPr>
        <p:spPr>
          <a:xfrm>
            <a:off x="171450" y="164465"/>
            <a:ext cx="1981200" cy="6556375"/>
          </a:xfrm>
          <a:prstGeom prst="rect">
            <a:avLst/>
          </a:prstGeom>
          <a:blipFill rotWithShape="1">
            <a:blip r:embed="rId2">
              <a:alphaModFix amt="1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Rechteck2"/>
          <p:cNvSpPr>
            <a:extLst>
              <a:ext uri="smNativeData">
                <pr:smNativeData xmlns:pr="smNativeData" val="SMDATA_13_tC2kXRMAAAAlAAAAZAAAAA0AAAAAkAAAAEgAAACQAAAASAAAAAAAAAABAAAAAAAAAAEAAABQAAAAAAAAAAAA4D8AAAAAAADgPwAAAAAAAOA/AAAAAAAA4D8AAAAAAADgPwAAAAAAAOA/AAAAAAAA4D8AAAAAAADgPwAAAAAAAOA/AAAAAAAA4D8CAAAAjAAAAAEAAAAAAAAAU0lJAP///wgAAAAAAAAAAG72VQpjL7BGrVthyx6+RjQ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Pu6+8MAAAAEAAAAAAAAAAAAAAAAAAAAAAAAAAeAAAAaAAAAAAAAAAAAAAAAAAAAAAAAAAAAAAAECcAABAnAAAAAAAAAAAAAAAAAAAAAAAAAAAAAAAAAAAAAAAAAAAAABQAAAAAAAAAwMD/AAAAAABkAAAAMgAAAAAAAABkAAAAAAAAAH9/fwAKAAAAHwAAAFQAAABTSUkJ////AQAAAAAAAAAAAAAAAAAAAAAAAAAAAAAAAAAAAAAAAAAAk048AH9/fwCWlpYDzMzMAMDA/wB/f38AAAAAAAAAAAAAAAAAAAAAAAAAAAAhAAAAGAAAABQAAAAgDgAAAwEAAGA3AABTKQAAEAAAACYAAAAIAAAA//////////8="/>
              </a:ext>
            </a:extLst>
          </p:cNvSpPr>
          <p:nvPr/>
        </p:nvSpPr>
        <p:spPr>
          <a:xfrm>
            <a:off x="2296160" y="164465"/>
            <a:ext cx="6705600" cy="6553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Rechteck3"/>
          <p:cNvSpPr>
            <a:extLst>
              <a:ext uri="smNativeData">
                <pr:smNativeData xmlns:pr="smNativeData" val="SMDATA_13_tC2kXRMAAAAlAAAAZAAAAA0AAAAAkAAAAEgAAACQAAAASAAAAAAAAAABAAAAAAAAAAEAAABQAAAAAAAAAAAA4D8AAAAAAADgPwAAAAAAAOA/AAAAAAAA4D8AAAAAAADgPwAAAAAAAOA/AAAAAAAA4D8AAAAAAADgPwAAAAAAAOA/AAAAAAAA4D8CAAAAjAAAAAEAAAACAAAAU0lJAP///wgAAAAAAAAAAGZN3xaZPWt5zlTCAF26Ayg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EAAAAAAAAAAAAAAAAAAAAAAAAAECcAABAnAAAAAAAAAAAAAAAAAAAAUAAAAAAAAAAAAAAAAAAAAAAAABQAAAAAAAAAwMD/AAAAAABkAAAAMgAAAAAAAABkAAAAAAAAAH9/fwAKAAAAHwAAAFQAAABTSUkJ////AQAAAAAAAAAAAAAAAAAAAAAAAAAAAAAAAAAAAAAAAAAAk048AH9/fwCWlpYDzMzMAMDA/wB/f38AAAAAAAAAAAAAAAAAAAAAAAAAAAAhAAAAGAAAABQAAAAgDgAA4gAAAGA3AAAyKQAAEAAAACYAAAAIAAAA//////////8="/>
              </a:ext>
            </a:extLst>
          </p:cNvSpPr>
          <p:nvPr/>
        </p:nvSpPr>
        <p:spPr>
          <a:xfrm>
            <a:off x="2296160" y="143510"/>
            <a:ext cx="6705600" cy="6553200"/>
          </a:xfrm>
          <a:prstGeom prst="rect">
            <a:avLst/>
          </a:prstGeom>
          <a:blipFill rotWithShape="1">
            <a:blip r:embed="rId2">
              <a:alphaModFix amt="2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TitlePlacehold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UEAAAkQ4AAIc0AAAXFwAAEAAAACYAAAAIAAAAffD///////8="/>
              </a:ext>
            </a:extLst>
          </p:cNvSpPr>
          <p:nvPr>
            <p:ph type="ctrTitle"/>
          </p:nvPr>
        </p:nvSpPr>
        <p:spPr>
          <a:xfrm>
            <a:off x="2735580" y="2367915"/>
            <a:ext cx="5803265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" name="SubtitlePlacehold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NAg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pAQAAgw4AAOMMAAAmFwAAEAAAACYAAAAIAAAAffD///////8="/>
              </a:ext>
            </a:extLst>
          </p:cNvSpPr>
          <p:nvPr>
            <p:ph type="subTitle" idx="1"/>
          </p:nvPr>
        </p:nvSpPr>
        <p:spPr>
          <a:xfrm>
            <a:off x="229235" y="2359025"/>
            <a:ext cx="1865630" cy="140398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 Light" pitchFamily="0" charset="0"/>
                <a:ea typeface="Chantilly Pro Light" pitchFamily="0" charset="0"/>
                <a:cs typeface="Chantilly Pro Light" pitchFamily="0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 Light" pitchFamily="0" charset="0"/>
                <a:cs typeface="Chantilly Pro Light" pitchFamily="0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 Light" pitchFamily="0" charset="0"/>
                <a:cs typeface="Chantilly Pro Light" pitchFamily="0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 Light" pitchFamily="0" charset="0"/>
                <a:cs typeface="Chantilly Pro Light" pitchFamily="0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Chantilly Pro Light" pitchFamily="0" charset="0"/>
                <a:cs typeface="Chantilly Pro Light" pitchFamily="0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IzM9P8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296F9323-6DC4-3A65-8AD7-9B30DD997CCE}" type="datetime1">
              <a:t/>
            </a:fld>
          </a:p>
        </p:txBody>
      </p:sp>
      <p:sp>
        <p:nvSpPr>
          <p:cNvPr id="9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CAV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10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EoN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551EFA4F-01B8-4B0C-F6A6-F759B4E800A2}" type="slidenum">
              <a:t/>
            </a:fld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Q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hAMno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D5BXYY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9B5FA94-DA84-E00C-CA0D-2C59B4433C7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I0+HpQ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Og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C4E088E-C081-1BFE-CFF6-36AB46B83963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CAAAAAQ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Q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XA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DfU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5A8F163-2DB8-FD07-F610-DB52BF5E008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BPq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QAlUo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24BFB4-FAF0-7149-BE9C-0C1CF1D24859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gE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F57ADF-91D3-A08C-9D4D-67D934036B3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MiKBwU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4F6420-6EDC-1A92-92F7-98C72AB964CD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430E15-5BFB-16F8-B5FB-ADAD40B543F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CSsgQ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D3CE8E1-AF90-691E-DE84-594BA6CA280C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Mc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6F39EA-A4B7-3ACF-F9D7-529A77990F0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193D42-0CF3-4CCB-BDA1-FA9E73EF4BAF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tC2k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tC2k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44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287D1C-5283-7D8B-CD90-A4DE33DE3BF1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Pu6+8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236F504-4ADF-6303-918E-BC56BBC067E9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EM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0695A5-EB9A-5363-D4BE-1D36DBF02248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M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Df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7BCF34-7ADA-2E39-94C3-8C6C818D62D9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D55261-2FD8-80A4-966D-D9F11C23608C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D060CC-8298-8596-D668-74C32E262021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g6cgQ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720617-59AD-27F0-E3CA-AFA5488415F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516CDC-92D5-049A-9BE9-64CF22A76D31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C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3371DF-91C9-6687-878B-67D23FC5713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tEA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1DAEB2-FCB5-4858-FBA5-0A0DE0EB0D5F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Painted mar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4"/>
          <p:cNvSpPr>
            <a:extLst>
              <a:ext uri="smNativeData">
                <pr:smNativeData xmlns:pr="smNativeData" val="SMDATA_13_tC2kXRMAAAAlAAAAZAAAAA0AAAAAkAAAAEgAAACQAAAASAAAAAAAAAABAAAAAAAAAAEAAABQAAAAAAAAAAAA4D8AAAAAAADgPwAAAAAAAOA/AAAAAAAA4D8AAAAAAADgPwAAAAAAAOA/AAAAAAAA4D8AAAAAAADgPwAAAAAAAOA/AAAAAAAA4D8CAAAAjAAAAAEAAAAAAAAAxmlbAP///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GaVsK////AQAAAAAAAAAAAAAAAAAAAAAAAAAAAAAAAAAAAAAAAAAAk048AH9/fwCWlpYDzMzMAMDA/wB/f38AAAAAAAAAAAAAAAAAAAAAAAAAAAAhAAAAGAAAABQAAACgAAAAowAAAKE3AAB3CQAAEAAAACYAAAAIAAAA//////////8="/>
              </a:ext>
            </a:extLst>
          </p:cNvSpPr>
          <p:nvPr/>
        </p:nvSpPr>
        <p:spPr>
          <a:xfrm>
            <a:off x="101600" y="103505"/>
            <a:ext cx="8941435" cy="1435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Rechteck3"/>
          <p:cNvSpPr>
            <a:extLst>
              <a:ext uri="smNativeData">
                <pr:smNativeData xmlns:pr="smNativeData" val="SMDATA_13_tC2kXRMAAAAlAAAAZAAAAA0AAAAAkAAAAEgAAACQAAAASAAAAAAAAAABAAAAAAAAAAEAAABQAAAAAAAAAAAA4D8AAAAAAADgPwAAAAAAAOA/AAAAAAAA4D8AAAAAAADgPwAAAAAAAOA/AAAAAAAA4D8AAAAAAADgPwAAAAAAAOA/AAAAAAAA4D8CAAAAjAAAAAEAAAAAAAAAU0lJAP///wgAAAAAAAAAAAAAAAAAAAAAAAAAAAAAAAA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TSUkJ////AQAAAAAAAAAAAAAAAAAAAAAAAAAAAAAAAAAAAAAAAAAAk048AH9/fwCWlpYDzMzMAMDA/wB/f38AAAAAAAAAAAAAAAAAAAAAAAAAAAAhAAAAGAAAABQAAACeAAAAJwoAAJ83AAB+KQAAEAAAACYAAAAIAAAA//////////8="/>
              </a:ext>
            </a:extLst>
          </p:cNvSpPr>
          <p:nvPr/>
        </p:nvSpPr>
        <p:spPr>
          <a:xfrm>
            <a:off x="100330" y="1650365"/>
            <a:ext cx="8941435" cy="509460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Rechteck1"/>
          <p:cNvSpPr>
            <a:extLst>
              <a:ext uri="smNativeData">
                <pr:smNativeData xmlns:pr="smNativeData" val="SMDATA_13_tC2kXRMAAAAlAAAAZAAAAA0AAAAAkAAAAEgAAACQAAAASAAAAAAAAAABAAAAAAAAAAEAAABQAAAAAAAAAAAA4D8AAAAAAADgPwAAAAAAAOA/AAAAAAAA4D8AAAAAAADgPwAAAAAAAOA/AAAAAAAA4D8AAAAAAADgPwAAAAAAAOA/AAAAAAAA4D8CAAAAjAAAAAEAAAACAAAAxmlbAP///wgAAAAAAAAAAGZN3xaZPWt5zlTCAF26Ayg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ICBgIMAAAAEAAAAAAAAAAAAAAAAAAAAAAAAAAeAAAAaAAAAAEAAAAAAAAAAAAAAAAAAAAAAAAAECcAABAnAAAAAAAAAAAAAAAAAAAAUAAAAAAAAAAAAAAAAAAAAAAAABQAAAAAAAAAwMD/AAAAAABkAAAAMgAAAAAAAABkAAAAAAAAAH9/fwAKAAAAHwAAAFQAAADGaVsK////AQAAAAAAAAAAAAAAAAAAAAAAAAAAAAAAAAAAAAAAAAAAk048AH9/fwCWlpYDzMzMAMDA/wB/f38AAAAAAAAAAAAAAAAAAAAAAAAAAAAhAAAAGAAAABQAAACgAAAAowAAAKE3AAB3CQAAEAAAACYAAAAIAAAA//////////8="/>
              </a:ext>
            </a:extLst>
          </p:cNvSpPr>
          <p:nvPr/>
        </p:nvSpPr>
        <p:spPr>
          <a:xfrm>
            <a:off x="101600" y="103505"/>
            <a:ext cx="8941435" cy="1435100"/>
          </a:xfrm>
          <a:prstGeom prst="rect">
            <a:avLst/>
          </a:prstGeom>
          <a:blipFill rotWithShape="1">
            <a:blip r:embed="rId1">
              <a:alphaModFix amt="2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Rechteck2"/>
          <p:cNvSpPr>
            <a:extLst>
              <a:ext uri="smNativeData">
                <pr:smNativeData xmlns:pr="smNativeData" val="SMDATA_13_tC2kXRMAAAAlAAAAZAAAAA0AAAAAkAAAAEgAAACQAAAASAAAAAAAAAABAAAAAAAAAAEAAABQAAAAAAAAAAAA4D8AAAAAAADgPwAAAAAAAOA/AAAAAAAA4D8AAAAAAADgPwAAAAAAAOA/AAAAAAAA4D8AAAAAAADgPwAAAAAAAOA/AAAAAAAA4D8CAAAAjAAAAAEAAAACAAAAU0lJAP///wgAAAAAAAAAAGZN3xaZPWt5zlTCAF26AygAAAAAZAAAAAEAAABAAAAAAAAAAAAAAAAAAAAAAAAAAAAAAAAAAAAAAAAAAAAAAAAAAAAAAAAAAAAAAAAAAAAAAAAAAAAAAAAAAAAAAAAAAAAAAAAAAAAAAAAAAAAAAAAAAAAAFAAAADwAAAAAAAAAAAAAAJNOPAAe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EAAAAAAAAAAAAAAAAAAAAAAAAAECcAABAnAAAAAAAAAAAAAAAAAAAAUAAAAAAAAAAAAAAAAAAAAAAAABQAAAAAAAAAwMD/AAAAAABkAAAAMgAAAAAAAABkAAAAAAAAAH9/fwAKAAAAHwAAAFQAAABTSUkJ////AQAAAAAAAAAAAAAAAAAAAAAAAAAAAAAAAAAAAAAAAAAAk048AH9/fwCWlpYDzMzMAMDA/wB/f38AAAAAAAAAAAAAAAAAAAAAAAAAAAAhAAAAGAAAABQAAACeAAAAJwoAAJ83AAB+KQAAEAAAACYAAAAIAAAA//////////8="/>
              </a:ext>
            </a:extLst>
          </p:cNvSpPr>
          <p:nvPr/>
        </p:nvSpPr>
        <p:spPr>
          <a:xfrm>
            <a:off x="100330" y="1650365"/>
            <a:ext cx="8941435" cy="5094605"/>
          </a:xfrm>
          <a:prstGeom prst="rect">
            <a:avLst/>
          </a:prstGeom>
          <a:blipFill rotWithShape="1">
            <a:blip r:embed="rId1">
              <a:alphaModFix amt="20000"/>
            </a:blip>
            <a:srcRect/>
            <a:tile sx="100000" sy="100000" algn="tl"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 Light" pitchFamily="0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TitlePlacehold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7" name="TextPlacehold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865630"/>
            <a:ext cx="8229600" cy="4258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EIO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6D84F901-4F80-D10F-CE3C-B95AB77238EC}" type="datetime1">
              <a:t/>
            </a:fld>
          </a:p>
        </p:txBody>
      </p:sp>
      <p:sp>
        <p:nvSpPr>
          <p:cNvPr id="9" name="Foot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P+N/40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10" name="SlideNumberArea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1DF6D3BE-F0F0-A325-BE4E-06709D00485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 Light" pitchFamily="0" charset="0"/>
          <a:ea typeface="Chantilly Pro Light" pitchFamily="0" charset="0"/>
          <a:cs typeface="Chantilly Pro Light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UEAAAkQ4AAIc0AAAXFwAAAAAAACYAAAAIAAAAAQAAAAAAAAA="/>
              </a:ext>
            </a:extLst>
          </p:cNvSpPr>
          <p:nvPr>
            <p:ph type="ctrTitle"/>
          </p:nvPr>
        </p:nvSpPr>
        <p:spPr>
          <a:xfrm>
            <a:off x="2735580" y="2367915"/>
            <a:ext cx="5803265" cy="1385570"/>
          </a:xfrm>
        </p:spPr>
        <p:txBody>
          <a:bodyPr/>
          <a:lstStyle/>
          <a:p>
            <a:pPr/>
            <a:r>
              <a:t>Manajemen Proyek TI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BpAQAAgw4AAOMMAAAmFw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Eksperimen atau Observasi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Kedua metode ini digunakan untuk mengamati objek/perilaku/hal-hal lainnya</a:t>
            </a:r>
          </a:p>
          <a:p>
            <a:pPr/>
            <a:r>
              <a:t>Yang membedakan eksperimen dan observasi adalah konfigurasi tempat/situasi</a:t>
            </a:r>
          </a:p>
          <a:p>
            <a:pPr/>
            <a:r>
              <a:t>Eksperimen = Sudah diatur konfigurasinya</a:t>
            </a:r>
          </a:p>
          <a:p>
            <a:pPr/>
            <a:r>
              <a:t>Observasi = Konfigurasi apa adanya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Hasil dan Analisis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Data yang telah dikumpulkan kemudian dianalisis untuk mendapatkan ringkasan jelas dari data yang diperoleh</a:t>
            </a:r>
          </a:p>
          <a:p>
            <a:pPr/>
            <a:r>
              <a:t>Dalam menganalisis data tergantung dari jenis data dan tujuan proyek yang dibuat</a:t>
            </a:r>
          </a:p>
          <a:p>
            <a:pPr/>
            <a:r>
              <a:t>SRS untuk software</a:t>
            </a:r>
          </a:p>
          <a:p>
            <a:pPr/>
            <a:r>
              <a:t>Model biasa untuk non-software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Software Requirements Specification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Merupakan dokumentasi formal yang menjelaskan bagaimana software seharusnya bekerja dan tambahan-tambahan lainnya yang tidak berkaitan erat dengan fungsinya. Contoh: Tampilan, Kinerja, Keamanan, dll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Template Dasar SRS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Latar Belakang</a:t>
            </a:r>
          </a:p>
          <a:p>
            <a:pPr/>
            <a:r>
              <a:t>Fungsi Produk/Aplikasi</a:t>
            </a:r>
          </a:p>
          <a:p>
            <a:pPr/>
            <a:r>
              <a:t>Detail Kebutuhan Fungsional</a:t>
            </a:r>
          </a:p>
          <a:p>
            <a:pPr/>
            <a:r>
              <a:t>Kebutuhan Sistem</a:t>
            </a:r>
          </a:p>
          <a:p>
            <a:pPr/>
            <a:r>
              <a:t>Detail Kebutuhan Non-Fungsional</a:t>
            </a:r>
          </a:p>
          <a:p>
            <a:pPr/>
            <a:r>
              <a:t>Batasan Desain dan</a:t>
            </a:r>
          </a:p>
          <a:p>
            <a:pPr/>
            <a:r>
              <a:t>Improvisasi dan Hasil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Template Dasar SRS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Latar Belakang</a:t>
            </a:r>
          </a:p>
          <a:p>
            <a:pPr/>
            <a:r>
              <a:t>Fungsi Produk/Aplikasi</a:t>
            </a:r>
          </a:p>
          <a:p>
            <a:pPr/>
            <a:r>
              <a:t>Detail Kebutuhan Fungsional</a:t>
            </a:r>
          </a:p>
          <a:p>
            <a:pPr/>
            <a:r>
              <a:t>Kebutuhan Sistem</a:t>
            </a:r>
          </a:p>
          <a:p>
            <a:pPr/>
            <a:r>
              <a:t>Detail Kebutuhan Non-Fungsional</a:t>
            </a:r>
          </a:p>
          <a:p>
            <a:pPr/>
            <a:r>
              <a:t>Batasan Desain dan</a:t>
            </a:r>
          </a:p>
          <a:p>
            <a:pPr/>
            <a:r>
              <a:t>Improvisasi dan Hasil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Kebutuhan Fungsional</a:t>
            </a:r>
          </a:p>
          <a:p>
            <a:pPr lvl="1"/>
            <a:r>
              <a:t>Menjelaskan apa yang harus dilakukan oleh aplikasi</a:t>
            </a:r>
          </a:p>
          <a:p>
            <a:pPr/>
            <a:r>
              <a:t>Kebutuhan Non-Fungsional</a:t>
            </a:r>
          </a:p>
          <a:p>
            <a:pPr lvl="1"/>
            <a:r>
              <a:t>Menjelaskan fitur-fitur tambahan yang bukan merupakan fungsi dari aplikasi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N5dCw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Non-Software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Dokumentasi untuk proyek non-software dapat menggunakan format biasa:</a:t>
            </a:r>
          </a:p>
          <a:p>
            <a:pPr/>
            <a:r>
              <a:t>Later Belakang</a:t>
            </a:r>
          </a:p>
          <a:p>
            <a:pPr/>
            <a:r>
              <a:t>Tujuan/Fungsi</a:t>
            </a:r>
          </a:p>
          <a:p>
            <a:pPr/>
            <a:r>
              <a:t>Kebutuhan Dasar</a:t>
            </a:r>
          </a:p>
          <a:p>
            <a:pPr/>
            <a:r>
              <a:t>Desain</a:t>
            </a:r>
          </a:p>
          <a:p>
            <a:pPr/>
            <a:r>
              <a:t>Kesimpulan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Dokumentasi dan Desain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Hasil dari analisis ini lah yang nantinya menjadi acuan dari proses desain yang akan dilakukan nanti.</a:t>
            </a:r>
          </a:p>
          <a:p>
            <a:pPr/>
            <a:r>
              <a:t>Kebutuhan Fungsional, dan beberapa Non-Fungsional dapat didesain menggunakan Flowchart/Use Case Diagram</a:t>
            </a:r>
          </a:p>
          <a:p>
            <a:pPr/>
            <a:r>
              <a:t>Sedangkan khusus tampilan harus menggunakan sketsa/blueprint/mockup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Desain Antar Muka/Tampilan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 bagian ini, para desainer sebaiknya menggunakan sketsa/blueprint/mock up untuk menggambarkan tampilan aplikasi software yang akan dibuat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Contoh Mockup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tC2k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5wcAACcKAABZMAAA/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5" y="1650365"/>
            <a:ext cx="6574790" cy="50139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Analisis dan Desain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Ketika akan memulai sebuah proyek sebaiknya, kebutuhan proyek diambil terlebih dahulu lalu dianalisis</a:t>
            </a:r>
          </a:p>
          <a:p>
            <a:pPr/>
            <a:r>
              <a:t>Dalam proses analisisnya, data yang didapatkan ini dirubah menjadi sebuah format yang mudah dibaca dan dan didesain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DoC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tC2k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Bn6fjMnqHJvw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0AIAAPAKAADiNQAAfi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8000"/>
            <a:ext cx="8301990" cy="49669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LDaIwQ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Proses Desain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Ketika proses Desain tampilan dilakukan sebaiknya:</a:t>
            </a:r>
          </a:p>
          <a:p>
            <a:pPr lvl="1"/>
            <a:r>
              <a:t>Sederhana</a:t>
            </a:r>
          </a:p>
          <a:p>
            <a:pPr lvl="1"/>
            <a:r>
              <a:t>Berdasarkan dari pengguna (bukan desainer)</a:t>
            </a:r>
          </a:p>
          <a:p>
            <a:pPr lvl="1"/>
            <a:r>
              <a:t>Dikonsultasikan kepada pengguna, sehingga pengguna dapat menggunakan software secara baik</a:t>
            </a:r>
          </a:p>
          <a:p>
            <a:pPr/>
            <a:r>
              <a:t>Oleh karena itu UI/UX bukan merupakan hal yang mudah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Desain Fungsional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Dalam proses pembuatan desain fungsional dapat menggunakan:</a:t>
            </a:r>
          </a:p>
          <a:p>
            <a:pPr lvl="1"/>
            <a:r>
              <a:t>Flowchart diagram yang menggambarkan aliran data/proses</a:t>
            </a:r>
          </a:p>
          <a:p>
            <a:pPr lvl="1"/>
            <a:r>
              <a:t>Unified Modeling Language untuk menggambarkan aplikasi secara menyeluruh khususnya untuk aplikasi berbasiskan objek (PBO)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Flowchart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Diagram yang menggambarkan bagaimana proses dimulai, mengalirkan, dan menghasilkan data, dan berhenti</a:t>
            </a:r>
          </a:p>
          <a:p>
            <a:pPr/>
            <a:r>
              <a:t>Sebagian besar simbolnya dapat berupa:</a:t>
            </a:r>
          </a:p>
          <a:p>
            <a:pPr lvl="1"/>
            <a:r>
              <a:t>Lingkaran kosong sebagai Start</a:t>
            </a:r>
          </a:p>
          <a:p>
            <a:pPr lvl="1"/>
            <a:r>
              <a:t>Lingkaran berisi sebagai Finish</a:t>
            </a:r>
          </a:p>
          <a:p>
            <a:pPr lvl="1"/>
            <a:r>
              <a:t>Kotak sebagai Proses</a:t>
            </a:r>
          </a:p>
          <a:p>
            <a:pPr lvl="1"/>
            <a:r>
              <a:t>Jajar Genjang sebagai Data</a:t>
            </a:r>
          </a:p>
          <a:p>
            <a:pPr lvl="1"/>
            <a:r>
              <a:t>dan Belah Ketupat sebagai Proses Logika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tC2k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3QEAAOz///9kNg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-12700"/>
            <a:ext cx="8538845" cy="6870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Ncj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Unified Modeling Language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Diagram ini merupakan salah satu cara melakukan desain dari fungsi beserta atribut dan perilakunya</a:t>
            </a:r>
          </a:p>
          <a:p>
            <a:pPr/>
            <a:r>
              <a:t>Sehingga diagram ini sangat cocok untuk proyek yang menggunakan bahasa pemrograman berbasiskan objek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 dalam UML sendiri terdapat beberapa jenis diagram:</a:t>
            </a:r>
          </a:p>
          <a:p>
            <a:pPr/>
            <a:r>
              <a:t>UML - Class Diagram</a:t>
            </a:r>
          </a:p>
          <a:p>
            <a:pPr/>
            <a:r>
              <a:t>UML - Component Diagram</a:t>
            </a:r>
          </a:p>
          <a:p>
            <a:pPr/>
            <a:r>
              <a:t>UML - Deployment Diagram</a:t>
            </a:r>
          </a:p>
          <a:p>
            <a:pPr/>
            <a:r>
              <a:t>UML - Use Case Diagram</a:t>
            </a:r>
          </a:p>
          <a:p>
            <a:pPr/>
            <a:r>
              <a:t>UML - Interaction Diagram</a:t>
            </a:r>
          </a:p>
          <a:p>
            <a:pPr/>
            <a:r>
              <a:t>UML - Activity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OsE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UML - Use Case Diagram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GUXAACsJQAAEAAAACYAAAAIAAAAAQAAAAAAAAA="/>
              </a:ext>
            </a:extLst>
          </p:cNvSpPr>
          <p:nvPr>
            <p:ph type="body" idx="1"/>
          </p:nvPr>
        </p:nvSpPr>
        <p:spPr>
          <a:xfrm>
            <a:off x="457200" y="1865630"/>
            <a:ext cx="3345815" cy="4258310"/>
          </a:xfrm>
        </p:spPr>
        <p:txBody>
          <a:bodyPr/>
          <a:lstStyle/>
          <a:p>
            <a:pPr/>
            <a:r>
              <a:t>Menceritakan Aktor/Pengguna yang sedang mengerjakan satu skenario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tC2k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uBgAACcKAAB7NwAAFy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18280" y="1650365"/>
            <a:ext cx="5000625" cy="5029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UML - Class Diagram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tC2k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UQkAAJgKAADvLgAAm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722120"/>
            <a:ext cx="6115050" cy="4876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UML - Interaction Diagram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tC2kXRMAAAAlAAAAEQAAAC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DAAAABAAAABSIUJY0hLcP5psU/yh5eM/HgAAAGgAAAAAAAAAAAAAAAAAAAAAAAAAAAAAABAnAAAQJwAAAAAAAAAAAAAAAAAAAAAAAAAAAAAAAAAAAAAAAAAAAAAUAAAAAAAAAMDA/wAAAAAAZAAAADIAAAAAAAAAZAAAAAAAAAB/f38ACgAAAB8AAABUAAAA+99TBf///wEAAAAAAAAAAAAAAAAAAAAAAAAAAAAAAAAAAAAAAAAAAP///wJ/f38AlpaWA8zMzADAwP8Af39/AAAAAAAAAAAAAAAAAP///wAAAAAAIQAAABgAAAAUAAAA6AYAAJgKAABZMQAAk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1722120"/>
            <a:ext cx="6899275" cy="48717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Ketika dalam proses desainnya akan menjadi lebih mudah jika dibandingkan dengan tidak memakai format analisis sama sekali</a:t>
            </a:r>
          </a:p>
          <a:p>
            <a:pPr/>
            <a:r>
              <a:t>Desain akan sangat menentukan hasil dari aplikasi yang akan dibuat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Pengumpulan dan Analisis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Proses pengumpulan data adalah hal yang paling wajib dilakukan sebelum memulai proyek</a:t>
            </a:r>
          </a:p>
          <a:p>
            <a:pPr/>
            <a:r>
              <a:t>Hal ini dikarenakan agar software atau jaringan yang dibuat sesuai dengan kebutuhan klien</a:t>
            </a:r>
          </a:p>
          <a:p>
            <a:pPr/>
            <a:r>
              <a:t>Terdapat berbagai cara untuk mendapatkan data dari klien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Teknik Pengumpulan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Wawancara atau Survei</a:t>
            </a:r>
          </a:p>
          <a:p>
            <a:pPr/>
            <a:r>
              <a:t>Eksperimen atau Observasi</a:t>
            </a:r>
          </a:p>
          <a:p>
            <a:pPr/>
            <a:r>
              <a:t>dll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Wawancara dan Survei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Teknik-teknik ini memerlukan responder setidaknya satu orang atau lebih</a:t>
            </a:r>
          </a:p>
          <a:p>
            <a:pPr/>
            <a:r>
              <a:t>Dalam proses pengumpulan datanya dapat dilakukan dengan memberikan pertanyaan yang nantinya akan dijawab oleh responder</a:t>
            </a:r>
          </a:p>
          <a:p>
            <a:pPr/>
            <a:r>
              <a:t>Sehingga hasilnya inilah yang menjadi acuan dalam pembuatan softwarenya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Pertanyaan yang dapat diajukan berupa:</a:t>
            </a:r>
          </a:p>
          <a:p>
            <a:pPr lvl="1"/>
            <a:r>
              <a:t>Open Questions/Pertanyaan Terbuka</a:t>
            </a:r>
          </a:p>
          <a:p>
            <a:pPr lvl="1"/>
            <a:r>
              <a:t>Closed Question/Pertanyaan Tertutup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Pertanyaan Terbuka (Open)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Pertanyaan ini memiliki jawaban yang panjang</a:t>
            </a:r>
          </a:p>
          <a:p>
            <a:pPr/>
            <a:r>
              <a:t>Dijawab dengan menggunakan pendapat dari responder</a:t>
            </a:r>
          </a:p>
          <a:p>
            <a:pPr/>
            <a:r>
              <a:t>Contoh:</a:t>
            </a:r>
          </a:p>
          <a:p>
            <a:pPr lvl="1"/>
            <a:r>
              <a:t>Bagaimana sebaiknya tampilan yang harus dibuat?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tC2kXRMAAAAlAAAAZAAAAA8BAAAAkAAAAEgAAACQAAAASAAAAAAAAAAB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Pertanyaan Tertutup (Closed)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tC2kXRMAAAAlAAAAZAAAAA8BAAAAkAAAAEgAAACQAAAASAAAAAAAAAAAAAAAAAAAAAEAAABQAAAAAAAAAAAA4D8AAAAAAADgPwAAAAAAAOA/AAAAAAAA4D8AAAAAAADgPwAAAAAAAOA/AAAAAAAA4D8AAAAAAADgPwAAAAAAAOA/AAAAAAAA4D8CAAAAjAAAAAAAAAAAAAAA+99T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CWlp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731MF////AQAAAAAAAAAAAAAAAAAAAAAAAAAAAAAAAAAAAAAAAAAA////An9/fwCWlpYDzMzMAMDA/wB/f38AAAAAAAAAAAAAAAAAAAAAAAAAAAAhAAAAGAAAABQAAADQAgAAegs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Pertanyaan ini memiliki jawaban singkat yang berupa fakta</a:t>
            </a:r>
          </a:p>
          <a:p>
            <a:pPr/>
            <a:r>
              <a:t>Dalam proyek dapat difungsikan untuk menanyakan bagaimana cara kerja aplikasinya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FBDF53"/>
      </a:accent1>
      <a:accent2>
        <a:srgbClr val="7F7F00"/>
      </a:accent2>
      <a:accent3>
        <a:srgbClr val="534949"/>
      </a:accent3>
      <a:accent4>
        <a:srgbClr val="C6695B"/>
      </a:accent4>
      <a:accent5>
        <a:srgbClr val="9F39C6"/>
      </a:accent5>
      <a:accent6>
        <a:srgbClr val="7F19E6"/>
      </a:accent6>
      <a:hlink>
        <a:srgbClr val="CC3300"/>
      </a:hlink>
      <a:folHlink>
        <a:srgbClr val="996600"/>
      </a:folHlink>
    </a:clrScheme>
    <a:fontScheme name="Presentation">
      <a:majorFont>
        <a:latin typeface="Chantilly Pro Light"/>
        <a:ea typeface="Chantilly Pro Light"/>
        <a:cs typeface="Chantilly Pro Light"/>
      </a:majorFont>
      <a:minorFont>
        <a:latin typeface="Chantilly Pro Light"/>
        <a:ea typeface="Chantilly Pro Light"/>
        <a:cs typeface="Chantilly Pro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FBDF53"/>
        </a:accent1>
        <a:accent2>
          <a:srgbClr val="7F7F00"/>
        </a:accent2>
        <a:accent3>
          <a:srgbClr val="534949"/>
        </a:accent3>
        <a:accent4>
          <a:srgbClr val="C6695B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99999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0D467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FFFFFF"/>
        </a:lt1>
        <a:dk2>
          <a:srgbClr val="333333"/>
        </a:dk2>
        <a:lt2>
          <a:srgbClr val="003366"/>
        </a:lt2>
        <a:accent1>
          <a:srgbClr val="3366CC"/>
        </a:accent1>
        <a:accent2>
          <a:srgbClr val="7F7F00"/>
        </a:accent2>
        <a:accent3>
          <a:srgbClr val="549536"/>
        </a:accent3>
        <a:accent4>
          <a:srgbClr val="AEAE0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FFFFFF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FFFFF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FFFFFF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FFFFF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C6695B"/>
        </a:accent2>
        <a:accent3>
          <a:srgbClr val="C6695B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EAE00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FBDF53"/>
        </a:accent1>
        <a:accent2>
          <a:srgbClr val="7F7F00"/>
        </a:accent2>
        <a:accent3>
          <a:srgbClr val="534949"/>
        </a:accent3>
        <a:accent4>
          <a:srgbClr val="C6695B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FFFFFF"/>
    </a:dk1>
    <a:lt1>
      <a:srgbClr val="FFFFFF"/>
    </a:lt1>
    <a:dk2>
      <a:srgbClr val="969696"/>
    </a:dk2>
    <a:lt2>
      <a:srgbClr val="FFFFFF"/>
    </a:lt2>
    <a:accent1>
      <a:srgbClr val="FBDF53"/>
    </a:accent1>
    <a:accent2>
      <a:srgbClr val="7F7F00"/>
    </a:accent2>
    <a:accent3>
      <a:srgbClr val="534949"/>
    </a:accent3>
    <a:accent4>
      <a:srgbClr val="C6695B"/>
    </a:accent4>
    <a:accent5>
      <a:srgbClr val="9F39C6"/>
    </a:accent5>
    <a:accent6>
      <a:srgbClr val="7F19E6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2019-10-12T03:47:57Z</dcterms:created>
  <dcterms:modified xsi:type="dcterms:W3CDTF">2019-10-14T08:11:32Z</dcterms:modified>
</cp:coreProperties>
</file>