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D0DBCF-CD6A-4DCE-8B51-6C6FFFDB370B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374991C-4034-4984-AF82-67D4D77490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392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DBCF-CD6A-4DCE-8B51-6C6FFFDB370B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991C-4034-4984-AF82-67D4D77490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586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DBCF-CD6A-4DCE-8B51-6C6FFFDB370B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991C-4034-4984-AF82-67D4D77490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965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DBCF-CD6A-4DCE-8B51-6C6FFFDB370B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991C-4034-4984-AF82-67D4D77490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7599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DBCF-CD6A-4DCE-8B51-6C6FFFDB370B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991C-4034-4984-AF82-67D4D77490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3001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DBCF-CD6A-4DCE-8B51-6C6FFFDB370B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991C-4034-4984-AF82-67D4D77490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8349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DBCF-CD6A-4DCE-8B51-6C6FFFDB370B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991C-4034-4984-AF82-67D4D77490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7573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D0DBCF-CD6A-4DCE-8B51-6C6FFFDB370B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991C-4034-4984-AF82-67D4D77490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278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D0DBCF-CD6A-4DCE-8B51-6C6FFFDB370B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991C-4034-4984-AF82-67D4D77490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97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DBCF-CD6A-4DCE-8B51-6C6FFFDB370B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991C-4034-4984-AF82-67D4D77490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01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DBCF-CD6A-4DCE-8B51-6C6FFFDB370B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991C-4034-4984-AF82-67D4D77490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274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DBCF-CD6A-4DCE-8B51-6C6FFFDB370B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991C-4034-4984-AF82-67D4D77490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2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DBCF-CD6A-4DCE-8B51-6C6FFFDB370B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991C-4034-4984-AF82-67D4D77490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971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DBCF-CD6A-4DCE-8B51-6C6FFFDB370B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991C-4034-4984-AF82-67D4D77490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440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DBCF-CD6A-4DCE-8B51-6C6FFFDB370B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991C-4034-4984-AF82-67D4D77490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226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DBCF-CD6A-4DCE-8B51-6C6FFFDB370B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991C-4034-4984-AF82-67D4D77490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941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DBCF-CD6A-4DCE-8B51-6C6FFFDB370B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991C-4034-4984-AF82-67D4D77490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743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D0DBCF-CD6A-4DCE-8B51-6C6FFFDB370B}" type="datetimeFigureOut">
              <a:rPr lang="en-ID" smtClean="0"/>
              <a:t>14/11/2021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74991C-4034-4984-AF82-67D4D77490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691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challenges-implementation-performance-management-system-namibian-public-sector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st-dollar-finance-money-business-1174928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osophy.commons.gc.cuny.edu/call-questions-conscious-experience-time-due-722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2774-angle-shield-software-download-free-imag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7C9E-5D80-43C7-96C0-826FA19D0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786E3-FE5D-487F-835F-B8304E565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/>
              <a:t>Pertemuan</a:t>
            </a:r>
            <a:r>
              <a:rPr lang="en-ID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95537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5E25-F93A-4D8C-B952-E60430BE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Pengendalian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C115-4C86-4A08-921D-4B1DB8931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74" y="2446745"/>
            <a:ext cx="10679995" cy="3967117"/>
          </a:xfrm>
        </p:spPr>
        <p:txBody>
          <a:bodyPr>
            <a:normAutofit/>
          </a:bodyPr>
          <a:lstStyle/>
          <a:p>
            <a:r>
              <a:rPr lang="en-ID" sz="2400" dirty="0" err="1"/>
              <a:t>Sistem</a:t>
            </a:r>
            <a:r>
              <a:rPr lang="en-ID" sz="2400" dirty="0"/>
              <a:t> </a:t>
            </a:r>
            <a:r>
              <a:rPr lang="en-ID" sz="2400" dirty="0" err="1"/>
              <a:t>kendali</a:t>
            </a:r>
            <a:r>
              <a:rPr lang="en-ID" sz="2400" dirty="0"/>
              <a:t> yang </a:t>
            </a:r>
            <a:r>
              <a:rPr lang="en-ID" sz="2400" dirty="0" err="1"/>
              <a:t>baik</a:t>
            </a:r>
            <a:r>
              <a:rPr lang="en-ID" sz="2400" dirty="0"/>
              <a:t>:</a:t>
            </a:r>
          </a:p>
          <a:p>
            <a:pPr lvl="1"/>
            <a:r>
              <a:rPr lang="en-ID" sz="2000" dirty="0"/>
              <a:t>Harus </a:t>
            </a:r>
            <a:r>
              <a:rPr lang="en-ID" sz="2000" dirty="0" err="1"/>
              <a:t>fleksibel</a:t>
            </a:r>
            <a:endParaRPr lang="en-ID" sz="2000" dirty="0"/>
          </a:p>
          <a:p>
            <a:pPr lvl="1"/>
            <a:r>
              <a:rPr lang="en-ID" sz="2000" dirty="0"/>
              <a:t>Harus </a:t>
            </a:r>
            <a:r>
              <a:rPr lang="en-ID" sz="2000" dirty="0" err="1"/>
              <a:t>hemat</a:t>
            </a:r>
            <a:r>
              <a:rPr lang="en-ID" sz="2000" dirty="0"/>
              <a:t> </a:t>
            </a:r>
            <a:r>
              <a:rPr lang="en-ID" sz="2000" dirty="0" err="1"/>
              <a:t>biaya</a:t>
            </a:r>
            <a:endParaRPr lang="en-ID" sz="2000" dirty="0"/>
          </a:p>
          <a:p>
            <a:pPr lvl="1"/>
            <a:r>
              <a:rPr lang="en-ID" sz="2000" dirty="0" err="1"/>
              <a:t>Pasti</a:t>
            </a:r>
            <a:r>
              <a:rPr lang="en-ID" sz="2000" dirty="0"/>
              <a:t> </a:t>
            </a:r>
            <a:r>
              <a:rPr lang="en-ID" sz="2000" dirty="0" err="1"/>
              <a:t>benar-benar</a:t>
            </a:r>
            <a:r>
              <a:rPr lang="en-ID" sz="2000" dirty="0"/>
              <a:t> </a:t>
            </a:r>
            <a:r>
              <a:rPr lang="en-ID" sz="2000" dirty="0" err="1"/>
              <a:t>berguna</a:t>
            </a:r>
            <a:endParaRPr lang="en-ID" sz="2000" dirty="0"/>
          </a:p>
          <a:p>
            <a:pPr lvl="1"/>
            <a:r>
              <a:rPr lang="en-ID" sz="2000" dirty="0"/>
              <a:t>Harus </a:t>
            </a:r>
            <a:r>
              <a:rPr lang="en-ID" sz="2000" dirty="0" err="1"/>
              <a:t>memenuhi</a:t>
            </a:r>
            <a:r>
              <a:rPr lang="en-ID" sz="2000" dirty="0"/>
              <a:t> </a:t>
            </a:r>
            <a:r>
              <a:rPr lang="en-ID" sz="2000" dirty="0" err="1"/>
              <a:t>kebutuhan</a:t>
            </a:r>
            <a:r>
              <a:rPr lang="en-ID" sz="2000" dirty="0"/>
              <a:t> </a:t>
            </a:r>
            <a:r>
              <a:rPr lang="en-ID" sz="2000" dirty="0" err="1"/>
              <a:t>nyata</a:t>
            </a:r>
            <a:r>
              <a:rPr lang="en-ID" sz="2000" dirty="0"/>
              <a:t> </a:t>
            </a:r>
            <a:r>
              <a:rPr lang="en-ID" sz="2000" dirty="0" err="1"/>
              <a:t>proyek</a:t>
            </a:r>
            <a:endParaRPr lang="en-ID" sz="2000" dirty="0"/>
          </a:p>
          <a:p>
            <a:pPr lvl="1"/>
            <a:r>
              <a:rPr lang="en-ID" sz="2000" dirty="0"/>
              <a:t>Harus </a:t>
            </a:r>
            <a:r>
              <a:rPr lang="en-ID" sz="2000" dirty="0" err="1"/>
              <a:t>beroperasi</a:t>
            </a:r>
            <a:r>
              <a:rPr lang="en-ID" sz="2000" dirty="0"/>
              <a:t> </a:t>
            </a:r>
            <a:r>
              <a:rPr lang="en-ID" sz="2000" dirty="0" err="1"/>
              <a:t>tepat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endParaRPr lang="en-ID" sz="2000" dirty="0"/>
          </a:p>
          <a:p>
            <a:pPr lvl="1"/>
            <a:r>
              <a:rPr lang="en-ID" sz="2000" dirty="0"/>
              <a:t>Sensor dan monitor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cukup</a:t>
            </a:r>
            <a:r>
              <a:rPr lang="en-ID" sz="2000" dirty="0"/>
              <a:t> </a:t>
            </a:r>
            <a:r>
              <a:rPr lang="en-ID" sz="2000" dirty="0" err="1"/>
              <a:t>akurat</a:t>
            </a:r>
            <a:r>
              <a:rPr lang="en-ID" sz="2000" dirty="0"/>
              <a:t> dan </a:t>
            </a:r>
            <a:r>
              <a:rPr lang="en-ID" sz="2000" dirty="0" err="1"/>
              <a:t>tepat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mengontrol</a:t>
            </a:r>
            <a:r>
              <a:rPr lang="en-ID" sz="2000" dirty="0"/>
              <a:t> </a:t>
            </a:r>
            <a:r>
              <a:rPr lang="en-ID" sz="2000" dirty="0" err="1"/>
              <a:t>proyek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batas</a:t>
            </a:r>
            <a:r>
              <a:rPr lang="en-ID" sz="2000" dirty="0"/>
              <a:t> yang </a:t>
            </a:r>
            <a:r>
              <a:rPr lang="en-ID" sz="2000" dirty="0" err="1"/>
              <a:t>berfungsi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klien</a:t>
            </a:r>
            <a:r>
              <a:rPr lang="en-ID" sz="2000" dirty="0"/>
              <a:t> dan </a:t>
            </a:r>
            <a:r>
              <a:rPr lang="en-ID" sz="2000" dirty="0" err="1"/>
              <a:t>organisasi</a:t>
            </a:r>
            <a:r>
              <a:rPr lang="en-ID" sz="2000" dirty="0"/>
              <a:t> </a:t>
            </a:r>
            <a:r>
              <a:rPr lang="en-ID" sz="2000" dirty="0" err="1"/>
              <a:t>induk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81280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67EC-E147-4557-B92A-F0F75B8C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Lanjutan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E4261-B2F2-4DE5-84DE-859034CF9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93057" cy="4006306"/>
          </a:xfrm>
        </p:spPr>
        <p:txBody>
          <a:bodyPr>
            <a:normAutofit/>
          </a:bodyPr>
          <a:lstStyle/>
          <a:p>
            <a:pPr algn="just"/>
            <a:r>
              <a:rPr lang="en-ID" sz="2400" dirty="0" err="1"/>
              <a:t>Semua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 </a:t>
            </a:r>
            <a:r>
              <a:rPr lang="en-ID" sz="2400" dirty="0" err="1"/>
              <a:t>kontrol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umpan</a:t>
            </a:r>
            <a:r>
              <a:rPr lang="en-ID" sz="2400" dirty="0"/>
              <a:t> </a:t>
            </a:r>
            <a:r>
              <a:rPr lang="en-ID" sz="2400" dirty="0" err="1"/>
              <a:t>balik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control proses</a:t>
            </a:r>
          </a:p>
          <a:p>
            <a:pPr lvl="1" algn="just"/>
            <a:r>
              <a:rPr lang="en-ID" sz="2000" dirty="0" err="1"/>
              <a:t>Pengendalian</a:t>
            </a:r>
            <a:r>
              <a:rPr lang="en-ID" sz="2000" dirty="0"/>
              <a:t> </a:t>
            </a:r>
            <a:r>
              <a:rPr lang="en-ID" sz="2000" dirty="0" err="1"/>
              <a:t>kinerja</a:t>
            </a:r>
            <a:r>
              <a:rPr lang="en-ID" sz="2000" dirty="0"/>
              <a:t>, </a:t>
            </a:r>
            <a:r>
              <a:rPr lang="en-ID" sz="2000" dirty="0" err="1"/>
              <a:t>biaya</a:t>
            </a:r>
            <a:r>
              <a:rPr lang="en-ID" sz="2000" dirty="0"/>
              <a:t>, dan 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biasanya</a:t>
            </a:r>
            <a:r>
              <a:rPr lang="en-ID" sz="2000" dirty="0"/>
              <a:t> </a:t>
            </a:r>
            <a:r>
              <a:rPr lang="en-ID" sz="2000" dirty="0" err="1"/>
              <a:t>memerlukan</a:t>
            </a:r>
            <a:r>
              <a:rPr lang="en-ID" sz="2000" dirty="0"/>
              <a:t> data </a:t>
            </a:r>
            <a:r>
              <a:rPr lang="en-ID" sz="2000" dirty="0" err="1"/>
              <a:t>masukan</a:t>
            </a:r>
            <a:r>
              <a:rPr lang="en-ID" sz="2000" dirty="0"/>
              <a:t> yang </a:t>
            </a:r>
            <a:r>
              <a:rPr lang="en-ID" sz="2000" dirty="0" err="1"/>
              <a:t>berbeda</a:t>
            </a:r>
            <a:r>
              <a:rPr lang="en-ID" sz="2000" dirty="0"/>
              <a:t>:</a:t>
            </a:r>
          </a:p>
          <a:p>
            <a:pPr lvl="1" algn="just"/>
            <a:r>
              <a:rPr lang="en-ID" sz="2000" dirty="0"/>
              <a:t>Performa - </a:t>
            </a:r>
            <a:r>
              <a:rPr lang="en-ID" sz="2000" dirty="0" err="1"/>
              <a:t>pemberitahuan</a:t>
            </a:r>
            <a:r>
              <a:rPr lang="en-ID" sz="2000" dirty="0"/>
              <a:t> </a:t>
            </a:r>
            <a:r>
              <a:rPr lang="en-ID" sz="2000" dirty="0" err="1"/>
              <a:t>perubahan</a:t>
            </a:r>
            <a:r>
              <a:rPr lang="en-ID" sz="2000" dirty="0"/>
              <a:t> </a:t>
            </a:r>
            <a:r>
              <a:rPr lang="en-ID" sz="2000" dirty="0" err="1"/>
              <a:t>teknik</a:t>
            </a:r>
            <a:r>
              <a:rPr lang="en-ID" sz="2000" dirty="0"/>
              <a:t>, </a:t>
            </a:r>
            <a:r>
              <a:rPr lang="en-ID" sz="2000" dirty="0" err="1"/>
              <a:t>hasil</a:t>
            </a:r>
            <a:r>
              <a:rPr lang="en-ID" sz="2000" dirty="0"/>
              <a:t> </a:t>
            </a:r>
            <a:r>
              <a:rPr lang="en-ID" sz="2000" dirty="0" err="1"/>
              <a:t>pengujian</a:t>
            </a:r>
            <a:r>
              <a:rPr lang="en-ID" sz="2000" dirty="0"/>
              <a:t>, </a:t>
            </a:r>
            <a:r>
              <a:rPr lang="en-ID" sz="2000" dirty="0" err="1"/>
              <a:t>pemeriksaan</a:t>
            </a:r>
            <a:r>
              <a:rPr lang="en-ID" sz="2000" dirty="0"/>
              <a:t> </a:t>
            </a:r>
            <a:r>
              <a:rPr lang="en-ID" sz="2000" dirty="0" err="1"/>
              <a:t>kualitas</a:t>
            </a:r>
            <a:r>
              <a:rPr lang="en-ID" sz="2000" dirty="0"/>
              <a:t>, </a:t>
            </a:r>
            <a:r>
              <a:rPr lang="en-ID" sz="2000" dirty="0" err="1"/>
              <a:t>tiket</a:t>
            </a:r>
            <a:r>
              <a:rPr lang="en-ID" sz="2000" dirty="0"/>
              <a:t> </a:t>
            </a:r>
            <a:r>
              <a:rPr lang="en-ID" sz="2000" dirty="0" err="1"/>
              <a:t>pengerjaan</a:t>
            </a:r>
            <a:r>
              <a:rPr lang="en-ID" sz="2000" dirty="0"/>
              <a:t> </a:t>
            </a:r>
            <a:r>
              <a:rPr lang="en-ID" sz="2000" dirty="0" err="1"/>
              <a:t>ulang</a:t>
            </a:r>
            <a:r>
              <a:rPr lang="en-ID" sz="2000" dirty="0"/>
              <a:t>, </a:t>
            </a:r>
            <a:r>
              <a:rPr lang="en-ID" sz="2000" dirty="0" err="1"/>
              <a:t>tarif</a:t>
            </a:r>
            <a:r>
              <a:rPr lang="en-ID" sz="2000" dirty="0"/>
              <a:t> memo</a:t>
            </a:r>
          </a:p>
          <a:p>
            <a:pPr lvl="1" algn="just"/>
            <a:r>
              <a:rPr lang="en-ID" sz="2000" dirty="0" err="1"/>
              <a:t>Biaya</a:t>
            </a:r>
            <a:r>
              <a:rPr lang="en-ID" sz="2000" dirty="0"/>
              <a:t> - </a:t>
            </a:r>
            <a:r>
              <a:rPr lang="en-ID" sz="2000" dirty="0" err="1"/>
              <a:t>anggaran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arus</a:t>
            </a:r>
            <a:r>
              <a:rPr lang="en-ID" sz="2000" dirty="0"/>
              <a:t> kas </a:t>
            </a:r>
            <a:r>
              <a:rPr lang="en-ID" sz="2000" dirty="0" err="1"/>
              <a:t>aktual</a:t>
            </a:r>
            <a:r>
              <a:rPr lang="en-ID" sz="2000" dirty="0"/>
              <a:t>, </a:t>
            </a:r>
            <a:r>
              <a:rPr lang="en-ID" sz="2000" dirty="0" err="1"/>
              <a:t>pesanan</a:t>
            </a:r>
            <a:r>
              <a:rPr lang="en-ID" sz="2000" dirty="0"/>
              <a:t> </a:t>
            </a:r>
            <a:r>
              <a:rPr lang="en-ID" sz="2000" dirty="0" err="1"/>
              <a:t>pembelian</a:t>
            </a:r>
            <a:r>
              <a:rPr lang="en-ID" sz="2000" dirty="0"/>
              <a:t>, </a:t>
            </a:r>
            <a:r>
              <a:rPr lang="en-ID" sz="2000" dirty="0" err="1"/>
              <a:t>ketidakhadiran</a:t>
            </a:r>
            <a:r>
              <a:rPr lang="en-ID" sz="2000" dirty="0"/>
              <a:t>, </a:t>
            </a:r>
            <a:r>
              <a:rPr lang="en-ID" sz="2000" dirty="0" err="1"/>
              <a:t>laporan</a:t>
            </a:r>
            <a:r>
              <a:rPr lang="en-ID" sz="2000" dirty="0"/>
              <a:t> </a:t>
            </a:r>
            <a:r>
              <a:rPr lang="en-ID" sz="2000" dirty="0" err="1"/>
              <a:t>pendapatan</a:t>
            </a:r>
            <a:r>
              <a:rPr lang="en-ID" sz="2000" dirty="0"/>
              <a:t>, </a:t>
            </a:r>
            <a:r>
              <a:rPr lang="en-ID" sz="2000" dirty="0" err="1"/>
              <a:t>biaya</a:t>
            </a:r>
            <a:r>
              <a:rPr lang="en-ID" sz="2000" dirty="0"/>
              <a:t> jam </a:t>
            </a:r>
            <a:r>
              <a:rPr lang="en-ID" sz="2000" dirty="0" err="1"/>
              <a:t>kerja</a:t>
            </a:r>
            <a:r>
              <a:rPr lang="en-ID" sz="2000" dirty="0"/>
              <a:t>, </a:t>
            </a:r>
            <a:r>
              <a:rPr lang="en-ID" sz="2000" dirty="0" err="1"/>
              <a:t>laporan</a:t>
            </a:r>
            <a:r>
              <a:rPr lang="en-ID" sz="2000" dirty="0"/>
              <a:t> </a:t>
            </a:r>
            <a:r>
              <a:rPr lang="en-ID" sz="2000" dirty="0" err="1"/>
              <a:t>varians</a:t>
            </a:r>
            <a:r>
              <a:rPr lang="en-ID" sz="2000" dirty="0"/>
              <a:t> </a:t>
            </a:r>
            <a:r>
              <a:rPr lang="en-ID" sz="2000" dirty="0" err="1"/>
              <a:t>akuntansi</a:t>
            </a:r>
            <a:endParaRPr lang="en-ID" sz="2000" dirty="0"/>
          </a:p>
          <a:p>
            <a:pPr lvl="1" algn="just"/>
            <a:r>
              <a:rPr lang="en-ID" sz="2000" dirty="0" err="1"/>
              <a:t>Jadwal</a:t>
            </a:r>
            <a:r>
              <a:rPr lang="en-ID" sz="2000" dirty="0"/>
              <a:t> - </a:t>
            </a:r>
            <a:r>
              <a:rPr lang="en-ID" sz="2000" dirty="0" err="1"/>
              <a:t>laporan</a:t>
            </a:r>
            <a:r>
              <a:rPr lang="en-ID" sz="2000" dirty="0"/>
              <a:t> benchmark, </a:t>
            </a:r>
            <a:r>
              <a:rPr lang="en-ID" sz="2000" dirty="0" err="1"/>
              <a:t>laporan</a:t>
            </a:r>
            <a:r>
              <a:rPr lang="en-ID" sz="2000" dirty="0"/>
              <a:t> status, </a:t>
            </a:r>
            <a:r>
              <a:rPr lang="en-ID" sz="2000" dirty="0" err="1"/>
              <a:t>jaringan</a:t>
            </a:r>
            <a:r>
              <a:rPr lang="en-ID" sz="2000" dirty="0"/>
              <a:t> PERT/CPM, </a:t>
            </a:r>
            <a:r>
              <a:rPr lang="en-ID" sz="2000" dirty="0" err="1"/>
              <a:t>grafik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yang </a:t>
            </a:r>
            <a:r>
              <a:rPr lang="en-ID" sz="2000" dirty="0" err="1"/>
              <a:t>diperoleh</a:t>
            </a:r>
            <a:r>
              <a:rPr lang="en-ID" sz="2000" dirty="0"/>
              <a:t>, </a:t>
            </a:r>
            <a:r>
              <a:rPr lang="en-ID" sz="2000" dirty="0" err="1"/>
              <a:t>grafik</a:t>
            </a:r>
            <a:r>
              <a:rPr lang="en-ID" sz="2000" dirty="0"/>
              <a:t> Gantt, WBS, dan </a:t>
            </a:r>
            <a:r>
              <a:rPr lang="en-ID" sz="2000" dirty="0" err="1"/>
              <a:t>rencana</a:t>
            </a:r>
            <a:r>
              <a:rPr lang="en-ID" sz="2000" dirty="0"/>
              <a:t> </a:t>
            </a:r>
            <a:r>
              <a:rPr lang="en-ID" sz="2000" dirty="0" err="1"/>
              <a:t>tindakan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00070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7932-1857-4F81-B26D-633FD618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Work Control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C7DF-67A4-4AA7-ACF1-154E2FE2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2000" dirty="0" err="1"/>
              <a:t>Kontrol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 </a:t>
            </a:r>
            <a:r>
              <a:rPr lang="en-ID" sz="2000" dirty="0" err="1"/>
              <a:t>terakhir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 </a:t>
            </a:r>
            <a:r>
              <a:rPr lang="en-ID" sz="2000" dirty="0" err="1"/>
              <a:t>siklus</a:t>
            </a:r>
            <a:r>
              <a:rPr lang="en-ID" sz="2000" dirty="0"/>
              <a:t> </a:t>
            </a:r>
            <a:r>
              <a:rPr lang="en-ID" sz="2000" dirty="0" err="1"/>
              <a:t>pelaksanaan</a:t>
            </a:r>
            <a:r>
              <a:rPr lang="en-ID" sz="2000" dirty="0"/>
              <a:t> </a:t>
            </a:r>
            <a:r>
              <a:rPr lang="en-ID" sz="2000" dirty="0" err="1"/>
              <a:t>perencanaan-pemantauan-mengendalikan</a:t>
            </a:r>
            <a:endParaRPr lang="en-ID" sz="2000" dirty="0"/>
          </a:p>
          <a:p>
            <a:pPr algn="just"/>
            <a:r>
              <a:rPr lang="en-ID" sz="2000" dirty="0" err="1"/>
              <a:t>Kontrol</a:t>
            </a:r>
            <a:r>
              <a:rPr lang="en-ID" sz="2000" dirty="0"/>
              <a:t> </a:t>
            </a:r>
            <a:r>
              <a:rPr lang="en-ID" sz="2000" dirty="0" err="1"/>
              <a:t>difokuskan</a:t>
            </a:r>
            <a:r>
              <a:rPr lang="en-ID" sz="2000" dirty="0"/>
              <a:t> pada </a:t>
            </a:r>
            <a:r>
              <a:rPr lang="en-ID" sz="2000" dirty="0" err="1"/>
              <a:t>tiga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 </a:t>
            </a:r>
            <a:r>
              <a:rPr lang="en-ID" sz="2000" dirty="0" err="1"/>
              <a:t>proyek</a:t>
            </a:r>
            <a:endParaRPr lang="en-ID" sz="2000" dirty="0"/>
          </a:p>
          <a:p>
            <a:pPr lvl="1" algn="just"/>
            <a:r>
              <a:rPr lang="en-ID" sz="1800" dirty="0"/>
              <a:t> Kinerja</a:t>
            </a:r>
          </a:p>
          <a:p>
            <a:pPr lvl="1" algn="just"/>
            <a:r>
              <a:rPr lang="en-ID" sz="1800" dirty="0"/>
              <a:t> </a:t>
            </a:r>
            <a:r>
              <a:rPr lang="en-ID" sz="1800" dirty="0" err="1"/>
              <a:t>Biaya</a:t>
            </a:r>
            <a:endParaRPr lang="en-ID" sz="1800" dirty="0"/>
          </a:p>
          <a:p>
            <a:pPr lvl="1" algn="just"/>
            <a:r>
              <a:rPr lang="en-ID" sz="1800" dirty="0"/>
              <a:t> Waktu</a:t>
            </a:r>
          </a:p>
        </p:txBody>
      </p:sp>
    </p:spTree>
    <p:extLst>
      <p:ext uri="{BB962C8B-B14F-4D97-AF65-F5344CB8AC3E}">
        <p14:creationId xmlns:p14="http://schemas.microsoft.com/office/powerpoint/2010/main" val="425283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D988A8F-4D6C-4D28-B98A-10DF01467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754" b="107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215744-C9CB-416E-B695-17BFEA137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D">
                <a:solidFill>
                  <a:schemeClr val="tx1"/>
                </a:solidFill>
              </a:rPr>
              <a:t>Mengontrol Kinerja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6AA5B-D388-4EB4-9BF4-4B6EC0B3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ID">
                <a:solidFill>
                  <a:schemeClr val="tx1"/>
                </a:solidFill>
              </a:rPr>
              <a:t>Ada beberapa hal yang dapat menyebabkan kinerja proyek memerlukan kontrol:</a:t>
            </a:r>
          </a:p>
          <a:p>
            <a:pPr lvl="1"/>
            <a:r>
              <a:rPr lang="en-ID">
                <a:solidFill>
                  <a:schemeClr val="tx1"/>
                </a:solidFill>
              </a:rPr>
              <a:t>Masalah teknis yang tidak terduga muncul</a:t>
            </a:r>
          </a:p>
          <a:p>
            <a:pPr lvl="1"/>
            <a:r>
              <a:rPr lang="en-ID">
                <a:solidFill>
                  <a:schemeClr val="tx1"/>
                </a:solidFill>
              </a:rPr>
              <a:t>Sumber daya yang tersedia tidak mencukupi saat dibutuhkan</a:t>
            </a:r>
          </a:p>
          <a:p>
            <a:pPr lvl="1"/>
            <a:r>
              <a:rPr lang="en-ID">
                <a:solidFill>
                  <a:schemeClr val="tx1"/>
                </a:solidFill>
              </a:rPr>
              <a:t>Ada kesulitan teknis yang tidak dapat diatasi</a:t>
            </a:r>
          </a:p>
          <a:p>
            <a:pPr lvl="1"/>
            <a:r>
              <a:rPr lang="en-ID">
                <a:solidFill>
                  <a:schemeClr val="tx1"/>
                </a:solidFill>
              </a:rPr>
              <a:t>Masalah kualitas atau keandalan terjadi</a:t>
            </a:r>
          </a:p>
          <a:p>
            <a:pPr lvl="1"/>
            <a:r>
              <a:rPr lang="en-ID">
                <a:solidFill>
                  <a:schemeClr val="tx1"/>
                </a:solidFill>
              </a:rPr>
              <a:t>Klien memerlukan perubahan spesifikasi</a:t>
            </a:r>
          </a:p>
          <a:p>
            <a:pPr lvl="1"/>
            <a:r>
              <a:rPr lang="en-ID">
                <a:solidFill>
                  <a:schemeClr val="tx1"/>
                </a:solidFill>
              </a:rPr>
              <a:t>Timbul komplikasi inter fungsional</a:t>
            </a:r>
          </a:p>
          <a:p>
            <a:pPr lvl="1"/>
            <a:r>
              <a:rPr lang="en-ID">
                <a:solidFill>
                  <a:schemeClr val="tx1"/>
                </a:solidFill>
              </a:rPr>
              <a:t>Terobosan teknologi mempengaruhi proyek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1C11F-F147-4690-BAD3-FD744133D7A3}"/>
              </a:ext>
            </a:extLst>
          </p:cNvPr>
          <p:cNvSpPr txBox="1"/>
          <p:nvPr/>
        </p:nvSpPr>
        <p:spPr>
          <a:xfrm>
            <a:off x="9652523" y="6657945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D" sz="700">
                <a:solidFill>
                  <a:srgbClr val="FFFFFF"/>
                </a:solidFill>
                <a:hlinkClick r:id="rId3" tooltip="https://researchleap.com/challenges-implementation-performance-management-system-namibian-public-secto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D" sz="700">
                <a:solidFill>
                  <a:srgbClr val="FFFFFF"/>
                </a:solidFill>
              </a:rPr>
              <a:t> by Unknown Author is licensed under </a:t>
            </a:r>
            <a:r>
              <a:rPr lang="en-ID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D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470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sign&#10;&#10;Description automatically generated with low confidence">
            <a:extLst>
              <a:ext uri="{FF2B5EF4-FFF2-40B4-BE49-F238E27FC236}">
                <a16:creationId xmlns:a16="http://schemas.microsoft.com/office/drawing/2014/main" id="{65A54146-23D2-4971-948C-1862B7B1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163" b="73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514C5-0256-44EB-90FD-D04EA587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D">
                <a:solidFill>
                  <a:schemeClr val="tx1"/>
                </a:solidFill>
              </a:rPr>
              <a:t>Mengendalikan Biaya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3546-1DE2-4787-9E1B-F8E747B6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25809" cy="3811368"/>
          </a:xfrm>
        </p:spPr>
        <p:txBody>
          <a:bodyPr>
            <a:normAutofit lnSpcReduction="10000"/>
          </a:bodyPr>
          <a:lstStyle/>
          <a:p>
            <a:r>
              <a:rPr lang="en-ID" sz="2400" dirty="0">
                <a:solidFill>
                  <a:schemeClr val="tx1"/>
                </a:solidFill>
              </a:rPr>
              <a:t>Ada </a:t>
            </a:r>
            <a:r>
              <a:rPr lang="en-ID" sz="2400" dirty="0" err="1">
                <a:solidFill>
                  <a:schemeClr val="tx1"/>
                </a:solidFill>
              </a:rPr>
              <a:t>beberapa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hal</a:t>
            </a:r>
            <a:r>
              <a:rPr lang="en-ID" sz="2400" dirty="0">
                <a:solidFill>
                  <a:schemeClr val="tx1"/>
                </a:solidFill>
              </a:rPr>
              <a:t> yang </a:t>
            </a:r>
            <a:r>
              <a:rPr lang="en-ID" sz="2400" dirty="0" err="1">
                <a:solidFill>
                  <a:schemeClr val="tx1"/>
                </a:solidFill>
              </a:rPr>
              <a:t>dapat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menyebabkan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biaya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proyek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memerlukan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pengendalian</a:t>
            </a:r>
            <a:r>
              <a:rPr lang="en-ID" sz="24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ID" sz="2000" dirty="0" err="1">
                <a:solidFill>
                  <a:schemeClr val="tx1"/>
                </a:solidFill>
              </a:rPr>
              <a:t>Kesulitan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teknis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membutuhkan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lebih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banyak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sumber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daya</a:t>
            </a:r>
            <a:endParaRPr lang="en-ID" sz="2000" dirty="0">
              <a:solidFill>
                <a:schemeClr val="tx1"/>
              </a:solidFill>
            </a:endParaRPr>
          </a:p>
          <a:p>
            <a:pPr lvl="1"/>
            <a:r>
              <a:rPr lang="en-ID" sz="2000" dirty="0" err="1">
                <a:solidFill>
                  <a:schemeClr val="tx1"/>
                </a:solidFill>
              </a:rPr>
              <a:t>Lingkup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pekerjaan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meningkat</a:t>
            </a:r>
            <a:endParaRPr lang="en-ID" sz="2000" dirty="0">
              <a:solidFill>
                <a:schemeClr val="tx1"/>
              </a:solidFill>
            </a:endParaRPr>
          </a:p>
          <a:p>
            <a:pPr lvl="1"/>
            <a:r>
              <a:rPr lang="en-ID" sz="2000" dirty="0" err="1">
                <a:solidFill>
                  <a:schemeClr val="tx1"/>
                </a:solidFill>
              </a:rPr>
              <a:t>Tawaran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awal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terlalu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rendah</a:t>
            </a:r>
            <a:endParaRPr lang="en-ID" sz="2000" dirty="0">
              <a:solidFill>
                <a:schemeClr val="tx1"/>
              </a:solidFill>
            </a:endParaRPr>
          </a:p>
          <a:p>
            <a:pPr lvl="1"/>
            <a:r>
              <a:rPr lang="en-ID" sz="2000" dirty="0" err="1">
                <a:solidFill>
                  <a:schemeClr val="tx1"/>
                </a:solidFill>
              </a:rPr>
              <a:t>Pelaporan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buruk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atau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tidak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tepat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waktu</a:t>
            </a:r>
            <a:endParaRPr lang="en-ID" sz="2000" dirty="0">
              <a:solidFill>
                <a:schemeClr val="tx1"/>
              </a:solidFill>
            </a:endParaRPr>
          </a:p>
          <a:p>
            <a:pPr lvl="1"/>
            <a:r>
              <a:rPr lang="en-ID" sz="2000" dirty="0" err="1">
                <a:solidFill>
                  <a:schemeClr val="tx1"/>
                </a:solidFill>
              </a:rPr>
              <a:t>Anggaran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tidak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memadai</a:t>
            </a:r>
            <a:endParaRPr lang="en-ID" sz="2000" dirty="0">
              <a:solidFill>
                <a:schemeClr val="tx1"/>
              </a:solidFill>
            </a:endParaRPr>
          </a:p>
          <a:p>
            <a:pPr lvl="1"/>
            <a:r>
              <a:rPr lang="en-ID" sz="2000" dirty="0" err="1">
                <a:solidFill>
                  <a:schemeClr val="tx1"/>
                </a:solidFill>
              </a:rPr>
              <a:t>Kontrol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korektif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tidak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dilakukan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tepat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waktu</a:t>
            </a:r>
            <a:endParaRPr lang="en-ID" sz="2000" dirty="0">
              <a:solidFill>
                <a:schemeClr val="tx1"/>
              </a:solidFill>
            </a:endParaRPr>
          </a:p>
          <a:p>
            <a:pPr lvl="1"/>
            <a:r>
              <a:rPr lang="en-ID" sz="2000" dirty="0" err="1">
                <a:solidFill>
                  <a:schemeClr val="tx1"/>
                </a:solidFill>
              </a:rPr>
              <a:t>Terjadi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perubahan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harga</a:t>
            </a:r>
            <a:r>
              <a:rPr lang="en-ID" sz="2000" dirty="0">
                <a:solidFill>
                  <a:schemeClr val="tx1"/>
                </a:solidFill>
              </a:rPr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1203612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indoor, watch, different&#10;&#10;Description automatically generated">
            <a:extLst>
              <a:ext uri="{FF2B5EF4-FFF2-40B4-BE49-F238E27FC236}">
                <a16:creationId xmlns:a16="http://schemas.microsoft.com/office/drawing/2014/main" id="{ABFB1289-D4EC-4ACD-A123-76FEC5BAAA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52" b="140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019B81-4D83-41DC-8A5A-2839F003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D">
                <a:solidFill>
                  <a:schemeClr val="tx1"/>
                </a:solidFill>
              </a:rPr>
              <a:t>Mengendalikan Waktu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CC48-7EBD-4093-96C2-4BEDDF350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555" y="1896536"/>
            <a:ext cx="11187036" cy="45183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D" sz="2000" dirty="0">
                <a:solidFill>
                  <a:schemeClr val="tx1"/>
                </a:solidFill>
              </a:rPr>
              <a:t>Ada </a:t>
            </a:r>
            <a:r>
              <a:rPr lang="en-ID" sz="2000" dirty="0" err="1">
                <a:solidFill>
                  <a:schemeClr val="tx1"/>
                </a:solidFill>
              </a:rPr>
              <a:t>beberapa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hal</a:t>
            </a:r>
            <a:r>
              <a:rPr lang="en-ID" sz="2000" dirty="0">
                <a:solidFill>
                  <a:schemeClr val="tx1"/>
                </a:solidFill>
              </a:rPr>
              <a:t> yang </a:t>
            </a:r>
            <a:r>
              <a:rPr lang="en-ID" sz="2000" dirty="0" err="1">
                <a:solidFill>
                  <a:schemeClr val="tx1"/>
                </a:solidFill>
              </a:rPr>
              <a:t>dapat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menyebabkan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jadwal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proyek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memerlukan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kontrol</a:t>
            </a:r>
            <a:r>
              <a:rPr lang="en-ID" sz="2000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ID" sz="2000" dirty="0" err="1">
                <a:solidFill>
                  <a:schemeClr val="tx1"/>
                </a:solidFill>
              </a:rPr>
              <a:t>Kesulitan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teknis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membutuhkan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waktu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lebih</a:t>
            </a:r>
            <a:r>
              <a:rPr lang="en-ID" sz="2000" dirty="0">
                <a:solidFill>
                  <a:schemeClr val="tx1"/>
                </a:solidFill>
              </a:rPr>
              <a:t> lama </a:t>
            </a:r>
            <a:r>
              <a:rPr lang="en-ID" sz="2000" dirty="0" err="1">
                <a:solidFill>
                  <a:schemeClr val="tx1"/>
                </a:solidFill>
              </a:rPr>
              <a:t>dari</a:t>
            </a:r>
            <a:r>
              <a:rPr lang="en-ID" sz="2000" dirty="0">
                <a:solidFill>
                  <a:schemeClr val="tx1"/>
                </a:solidFill>
              </a:rPr>
              <a:t> yang </a:t>
            </a:r>
            <a:r>
              <a:rPr lang="en-ID" sz="2000" dirty="0" err="1">
                <a:solidFill>
                  <a:schemeClr val="tx1"/>
                </a:solidFill>
              </a:rPr>
              <a:t>direncanakan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untuk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diselesaikan</a:t>
            </a:r>
            <a:endParaRPr lang="en-ID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D" sz="2000" dirty="0" err="1">
                <a:solidFill>
                  <a:schemeClr val="tx1"/>
                </a:solidFill>
              </a:rPr>
              <a:t>Perkiraan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waktu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awal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optimis</a:t>
            </a:r>
            <a:endParaRPr lang="en-ID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D" sz="2000" dirty="0" err="1">
                <a:solidFill>
                  <a:schemeClr val="tx1"/>
                </a:solidFill>
              </a:rPr>
              <a:t>Urutan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tugas</a:t>
            </a:r>
            <a:r>
              <a:rPr lang="en-ID" sz="2000" dirty="0">
                <a:solidFill>
                  <a:schemeClr val="tx1"/>
                </a:solidFill>
              </a:rPr>
              <a:t> salah</a:t>
            </a:r>
          </a:p>
          <a:p>
            <a:pPr lvl="1">
              <a:lnSpc>
                <a:spcPct val="90000"/>
              </a:lnSpc>
            </a:pPr>
            <a:r>
              <a:rPr lang="en-ID" sz="2000" dirty="0">
                <a:solidFill>
                  <a:schemeClr val="tx1"/>
                </a:solidFill>
              </a:rPr>
              <a:t>Input material, </a:t>
            </a:r>
            <a:r>
              <a:rPr lang="en-ID" sz="2000" dirty="0" err="1">
                <a:solidFill>
                  <a:schemeClr val="tx1"/>
                </a:solidFill>
              </a:rPr>
              <a:t>personel</a:t>
            </a:r>
            <a:r>
              <a:rPr lang="en-ID" sz="2000" dirty="0">
                <a:solidFill>
                  <a:schemeClr val="tx1"/>
                </a:solidFill>
              </a:rPr>
              <a:t>, </a:t>
            </a:r>
            <a:r>
              <a:rPr lang="en-ID" sz="2000" dirty="0" err="1">
                <a:solidFill>
                  <a:schemeClr val="tx1"/>
                </a:solidFill>
              </a:rPr>
              <a:t>atau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peralatan</a:t>
            </a:r>
            <a:r>
              <a:rPr lang="en-ID" sz="2000" dirty="0">
                <a:solidFill>
                  <a:schemeClr val="tx1"/>
                </a:solidFill>
              </a:rPr>
              <a:t> yang </a:t>
            </a:r>
            <a:r>
              <a:rPr lang="en-ID" sz="2000" dirty="0" err="1">
                <a:solidFill>
                  <a:schemeClr val="tx1"/>
                </a:solidFill>
              </a:rPr>
              <a:t>diperlukan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tidak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tersedia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saat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dibutuhkan</a:t>
            </a:r>
            <a:endParaRPr lang="en-ID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D" sz="2000" dirty="0" err="1">
                <a:solidFill>
                  <a:schemeClr val="tx1"/>
                </a:solidFill>
              </a:rPr>
              <a:t>Tugas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sebelumnya</a:t>
            </a:r>
            <a:r>
              <a:rPr lang="en-ID" sz="2000" dirty="0">
                <a:solidFill>
                  <a:schemeClr val="tx1"/>
                </a:solidFill>
              </a:rPr>
              <a:t> yang </a:t>
            </a:r>
            <a:r>
              <a:rPr lang="en-ID" sz="2000" dirty="0" err="1">
                <a:solidFill>
                  <a:schemeClr val="tx1"/>
                </a:solidFill>
              </a:rPr>
              <a:t>diperlukan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tidak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lengkap</a:t>
            </a:r>
            <a:endParaRPr lang="en-ID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D" sz="2000" dirty="0" err="1">
                <a:solidFill>
                  <a:schemeClr val="tx1"/>
                </a:solidFill>
              </a:rPr>
              <a:t>Pesanan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perubahan</a:t>
            </a:r>
            <a:r>
              <a:rPr lang="en-ID" sz="2000" dirty="0">
                <a:solidFill>
                  <a:schemeClr val="tx1"/>
                </a:solidFill>
              </a:rPr>
              <a:t> yang </a:t>
            </a:r>
            <a:r>
              <a:rPr lang="en-ID" sz="2000" dirty="0" err="1">
                <a:solidFill>
                  <a:schemeClr val="tx1"/>
                </a:solidFill>
              </a:rPr>
              <a:t>dibuat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pelanggan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memerlukan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pengerjaan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ulang</a:t>
            </a:r>
            <a:endParaRPr lang="en-ID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D" sz="2000" dirty="0" err="1">
                <a:solidFill>
                  <a:schemeClr val="tx1"/>
                </a:solidFill>
              </a:rPr>
              <a:t>Peraturan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pemerintah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diubah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A5C68-DFA7-44B2-A5C2-FFDDDD0CBA46}"/>
              </a:ext>
            </a:extLst>
          </p:cNvPr>
          <p:cNvSpPr txBox="1"/>
          <p:nvPr/>
        </p:nvSpPr>
        <p:spPr>
          <a:xfrm>
            <a:off x="9341540" y="6657945"/>
            <a:ext cx="285046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D" sz="700">
                <a:solidFill>
                  <a:srgbClr val="FFFFFF"/>
                </a:solidFill>
                <a:hlinkClick r:id="rId3" tooltip="https://philosophy.commons.gc.cuny.edu/call-questions-conscious-experience-time-due-72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D" sz="700">
                <a:solidFill>
                  <a:srgbClr val="FFFFFF"/>
                </a:solidFill>
              </a:rPr>
              <a:t> by Unknown Author is licensed under </a:t>
            </a:r>
            <a:r>
              <a:rPr lang="en-ID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D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36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A26CE-1175-4DEA-AFCC-AEEA02F1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973668"/>
            <a:ext cx="4177867" cy="1391692"/>
          </a:xfrm>
        </p:spPr>
        <p:txBody>
          <a:bodyPr>
            <a:normAutofit/>
          </a:bodyPr>
          <a:lstStyle/>
          <a:p>
            <a:r>
              <a:rPr lang="en-ID">
                <a:solidFill>
                  <a:schemeClr val="tx2"/>
                </a:solidFill>
              </a:rPr>
              <a:t>Tujuan Pengedalian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2B001-04BC-452F-ABF5-EEC1C8461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603499"/>
            <a:ext cx="5206644" cy="37928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D" sz="2000" dirty="0"/>
              <a:t>Ada </a:t>
            </a:r>
            <a:r>
              <a:rPr lang="en-ID" sz="2000" dirty="0" err="1"/>
              <a:t>dua</a:t>
            </a:r>
            <a:r>
              <a:rPr lang="en-ID" sz="2000" dirty="0"/>
              <a:t> </a:t>
            </a:r>
            <a:r>
              <a:rPr lang="en-ID" sz="2000" dirty="0" err="1"/>
              <a:t>tujuan</a:t>
            </a:r>
            <a:r>
              <a:rPr lang="en-ID" sz="2000" dirty="0"/>
              <a:t> </a:t>
            </a:r>
            <a:r>
              <a:rPr lang="en-ID" sz="2000" dirty="0" err="1"/>
              <a:t>mendasar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pengendalian</a:t>
            </a:r>
            <a:r>
              <a:rPr lang="en-ID" sz="2000" dirty="0"/>
              <a:t>:</a:t>
            </a:r>
          </a:p>
          <a:p>
            <a:pPr>
              <a:lnSpc>
                <a:spcPct val="90000"/>
              </a:lnSpc>
            </a:pPr>
            <a:r>
              <a:rPr lang="en-ID" sz="2000" dirty="0"/>
              <a:t>1. </a:t>
            </a:r>
            <a:r>
              <a:rPr lang="en-ID" sz="2000" dirty="0" err="1"/>
              <a:t>Pengaturan</a:t>
            </a:r>
            <a:r>
              <a:rPr lang="en-ID" sz="2000" dirty="0"/>
              <a:t> </a:t>
            </a:r>
            <a:r>
              <a:rPr lang="en-ID" sz="2000" dirty="0" err="1"/>
              <a:t>hasil</a:t>
            </a:r>
            <a:r>
              <a:rPr lang="en-ID" sz="2000" dirty="0"/>
              <a:t> </a:t>
            </a:r>
            <a:r>
              <a:rPr lang="en-ID" sz="2000" dirty="0" err="1"/>
              <a:t>melalui</a:t>
            </a:r>
            <a:r>
              <a:rPr lang="en-ID" sz="2000" dirty="0"/>
              <a:t> </a:t>
            </a:r>
            <a:r>
              <a:rPr lang="en-ID" sz="2000" dirty="0" err="1"/>
              <a:t>perubahan</a:t>
            </a:r>
            <a:r>
              <a:rPr lang="en-ID" sz="2000" dirty="0"/>
              <a:t> </a:t>
            </a:r>
            <a:r>
              <a:rPr lang="en-ID" sz="2000" dirty="0" err="1"/>
              <a:t>kegiatan</a:t>
            </a:r>
            <a:endParaRPr lang="en-ID" sz="2000" dirty="0"/>
          </a:p>
          <a:p>
            <a:pPr>
              <a:lnSpc>
                <a:spcPct val="90000"/>
              </a:lnSpc>
            </a:pPr>
            <a:r>
              <a:rPr lang="en-ID" sz="2000" dirty="0"/>
              <a:t>2. </a:t>
            </a:r>
            <a:r>
              <a:rPr lang="en-ID" sz="2000" dirty="0" err="1"/>
              <a:t>Penatagunaan</a:t>
            </a:r>
            <a:r>
              <a:rPr lang="en-ID" sz="2000" dirty="0"/>
              <a:t> </a:t>
            </a:r>
            <a:r>
              <a:rPr lang="en-ID" sz="2000" dirty="0" err="1"/>
              <a:t>aset</a:t>
            </a:r>
            <a:r>
              <a:rPr lang="en-ID" sz="2000" dirty="0"/>
              <a:t> </a:t>
            </a:r>
            <a:r>
              <a:rPr lang="en-ID" sz="2000" dirty="0" err="1"/>
              <a:t>organisasi</a:t>
            </a:r>
            <a:endParaRPr lang="en-ID" sz="2000" dirty="0"/>
          </a:p>
          <a:p>
            <a:pPr>
              <a:lnSpc>
                <a:spcPct val="90000"/>
              </a:lnSpc>
            </a:pPr>
            <a:endParaRPr lang="en-ID" sz="2000" dirty="0"/>
          </a:p>
          <a:p>
            <a:pPr>
              <a:lnSpc>
                <a:spcPct val="90000"/>
              </a:lnSpc>
            </a:pPr>
            <a:r>
              <a:rPr lang="en-ID" sz="2000" dirty="0" err="1"/>
              <a:t>Manajer</a:t>
            </a:r>
            <a:r>
              <a:rPr lang="en-ID" sz="2000" dirty="0"/>
              <a:t> </a:t>
            </a:r>
            <a:r>
              <a:rPr lang="en-ID" sz="2000" dirty="0" err="1"/>
              <a:t>proyek</a:t>
            </a:r>
            <a:r>
              <a:rPr lang="en-ID" sz="2000" dirty="0"/>
              <a:t>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menjaga</a:t>
            </a:r>
            <a:r>
              <a:rPr lang="en-ID" sz="2000" dirty="0"/>
              <a:t> </a:t>
            </a:r>
            <a:r>
              <a:rPr lang="en-ID" sz="2000" dirty="0" err="1"/>
              <a:t>aset</a:t>
            </a:r>
            <a:r>
              <a:rPr lang="en-ID" sz="2000" dirty="0"/>
              <a:t> </a:t>
            </a:r>
            <a:r>
              <a:rPr lang="en-ID" sz="2000" dirty="0" err="1"/>
              <a:t>fisik</a:t>
            </a:r>
            <a:r>
              <a:rPr lang="en-ID" sz="2000" dirty="0"/>
              <a:t> </a:t>
            </a:r>
            <a:r>
              <a:rPr lang="en-ID" sz="2000" dirty="0" err="1"/>
              <a:t>organisasi</a:t>
            </a:r>
            <a:r>
              <a:rPr lang="en-ID" sz="2000" dirty="0"/>
              <a:t>, </a:t>
            </a:r>
            <a:r>
              <a:rPr lang="en-ID" sz="2000" dirty="0" err="1"/>
              <a:t>sumber</a:t>
            </a:r>
            <a:r>
              <a:rPr lang="en-ID" sz="2000" dirty="0"/>
              <a:t> </a:t>
            </a:r>
            <a:r>
              <a:rPr lang="en-ID" sz="2000" dirty="0" err="1"/>
              <a:t>daya</a:t>
            </a:r>
            <a:r>
              <a:rPr lang="en-ID" sz="2000" dirty="0"/>
              <a:t> </a:t>
            </a:r>
            <a:r>
              <a:rPr lang="en-ID" sz="2000" dirty="0" err="1"/>
              <a:t>manusianya</a:t>
            </a:r>
            <a:r>
              <a:rPr lang="en-ID" sz="2000" dirty="0"/>
              <a:t>, dan </a:t>
            </a:r>
            <a:r>
              <a:rPr lang="en-ID" sz="2000" dirty="0" err="1"/>
              <a:t>sumber</a:t>
            </a:r>
            <a:r>
              <a:rPr lang="en-ID" sz="2000" dirty="0"/>
              <a:t> </a:t>
            </a:r>
            <a:r>
              <a:rPr lang="en-ID" sz="2000" dirty="0" err="1"/>
              <a:t>daya</a:t>
            </a:r>
            <a:r>
              <a:rPr lang="en-ID" sz="2000" dirty="0"/>
              <a:t> </a:t>
            </a:r>
            <a:r>
              <a:rPr lang="en-ID" sz="2000" dirty="0" err="1"/>
              <a:t>keuangannya</a:t>
            </a:r>
            <a:r>
              <a:rPr lang="en-ID" sz="2000" dirty="0"/>
              <a:t>.</a:t>
            </a:r>
          </a:p>
        </p:txBody>
      </p:sp>
      <p:pic>
        <p:nvPicPr>
          <p:cNvPr id="5" name="Picture 4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F531995-1551-4127-8134-C2D4393DB1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75" r="1" b="8610"/>
          <a:stretch/>
        </p:blipFill>
        <p:spPr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3E504-467C-441F-BACC-47A6B68E26D5}"/>
              </a:ext>
            </a:extLst>
          </p:cNvPr>
          <p:cNvSpPr txBox="1"/>
          <p:nvPr/>
        </p:nvSpPr>
        <p:spPr>
          <a:xfrm>
            <a:off x="9482605" y="6657945"/>
            <a:ext cx="270939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D" sz="700">
                <a:solidFill>
                  <a:srgbClr val="FFFFFF"/>
                </a:solidFill>
                <a:hlinkClick r:id="rId3" tooltip="https://freepngimg.com/png/82774-angle-shield-software-download-free-im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D" sz="700">
                <a:solidFill>
                  <a:srgbClr val="FFFFFF"/>
                </a:solidFill>
              </a:rPr>
              <a:t> by Unknown Author is licensed under </a:t>
            </a:r>
            <a:r>
              <a:rPr lang="en-ID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D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3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5366-68BB-4FD7-9C35-AA5D3A96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Pengendalian</a:t>
            </a:r>
            <a:r>
              <a:rPr lang="en-ID" dirty="0"/>
              <a:t> </a:t>
            </a:r>
            <a:r>
              <a:rPr lang="en-ID" dirty="0" err="1"/>
              <a:t>Aset</a:t>
            </a:r>
            <a:r>
              <a:rPr lang="en-ID" dirty="0"/>
              <a:t> </a:t>
            </a:r>
            <a:r>
              <a:rPr lang="en-ID" dirty="0" err="1"/>
              <a:t>Fisik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7A6A-9258-4672-97CA-8796D016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719183" cy="3980180"/>
          </a:xfrm>
        </p:spPr>
        <p:txBody>
          <a:bodyPr>
            <a:normAutofit fontScale="92500"/>
          </a:bodyPr>
          <a:lstStyle/>
          <a:p>
            <a:r>
              <a:rPr lang="en-ID" sz="2800" dirty="0" err="1"/>
              <a:t>Memerlukan</a:t>
            </a:r>
            <a:r>
              <a:rPr lang="en-ID" sz="2800" dirty="0"/>
              <a:t> </a:t>
            </a:r>
            <a:r>
              <a:rPr lang="en-ID" sz="2800" dirty="0" err="1"/>
              <a:t>kontrol</a:t>
            </a:r>
            <a:r>
              <a:rPr lang="en-ID" sz="2800" dirty="0"/>
              <a:t> </a:t>
            </a:r>
            <a:r>
              <a:rPr lang="en-ID" sz="2800" dirty="0" err="1"/>
              <a:t>atas</a:t>
            </a:r>
            <a:r>
              <a:rPr lang="en-ID" sz="2800" dirty="0"/>
              <a:t> </a:t>
            </a:r>
            <a:r>
              <a:rPr lang="en-ID" sz="2800" dirty="0" err="1"/>
              <a:t>penggunaan</a:t>
            </a:r>
            <a:r>
              <a:rPr lang="en-ID" sz="2800" dirty="0"/>
              <a:t> </a:t>
            </a:r>
            <a:r>
              <a:rPr lang="en-ID" sz="2800" dirty="0" err="1"/>
              <a:t>aset</a:t>
            </a:r>
            <a:r>
              <a:rPr lang="en-ID" sz="2800" dirty="0"/>
              <a:t> </a:t>
            </a:r>
            <a:r>
              <a:rPr lang="en-ID" sz="2800" dirty="0" err="1"/>
              <a:t>fisik</a:t>
            </a:r>
            <a:endParaRPr lang="en-ID" sz="2800" dirty="0"/>
          </a:p>
          <a:p>
            <a:pPr lvl="1"/>
            <a:r>
              <a:rPr lang="en-ID" sz="2400" dirty="0" err="1"/>
              <a:t>Berkaitan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pemeliharaan</a:t>
            </a:r>
            <a:r>
              <a:rPr lang="en-ID" sz="2400" dirty="0"/>
              <a:t> </a:t>
            </a:r>
            <a:r>
              <a:rPr lang="en-ID" sz="2400" dirty="0" err="1"/>
              <a:t>aset</a:t>
            </a:r>
            <a:r>
              <a:rPr lang="en-ID" sz="2400" dirty="0"/>
              <a:t>, </a:t>
            </a:r>
            <a:r>
              <a:rPr lang="en-ID" sz="2400" dirty="0" err="1"/>
              <a:t>baik</a:t>
            </a:r>
            <a:r>
              <a:rPr lang="en-ID" sz="2400" dirty="0"/>
              <a:t> </a:t>
            </a:r>
            <a:r>
              <a:rPr lang="en-ID" sz="2400" dirty="0" err="1"/>
              <a:t>preventif</a:t>
            </a:r>
            <a:r>
              <a:rPr lang="en-ID" sz="2400" dirty="0"/>
              <a:t> </a:t>
            </a:r>
            <a:r>
              <a:rPr lang="en-ID" sz="2400" dirty="0" err="1"/>
              <a:t>maupun</a:t>
            </a:r>
            <a:r>
              <a:rPr lang="en-ID" sz="2400" dirty="0"/>
              <a:t> </a:t>
            </a:r>
            <a:r>
              <a:rPr lang="en-ID" sz="2400" dirty="0" err="1"/>
              <a:t>korektif</a:t>
            </a:r>
            <a:r>
              <a:rPr lang="en-ID" sz="2400" dirty="0"/>
              <a:t>.</a:t>
            </a:r>
          </a:p>
          <a:p>
            <a:pPr lvl="1"/>
            <a:r>
              <a:rPr lang="en-ID" sz="2400" dirty="0"/>
              <a:t>Juga </a:t>
            </a:r>
            <a:r>
              <a:rPr lang="en-ID" sz="2400" dirty="0" err="1"/>
              <a:t>waktu</a:t>
            </a:r>
            <a:r>
              <a:rPr lang="en-ID" sz="2400" dirty="0"/>
              <a:t> </a:t>
            </a:r>
            <a:r>
              <a:rPr lang="en-ID" sz="2400" dirty="0" err="1"/>
              <a:t>pemeliharaan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penggantian</a:t>
            </a:r>
            <a:r>
              <a:rPr lang="en-ID" sz="2400" dirty="0"/>
              <a:t> </a:t>
            </a:r>
            <a:r>
              <a:rPr lang="en-ID" sz="2400" dirty="0" err="1"/>
              <a:t>serta</a:t>
            </a:r>
            <a:r>
              <a:rPr lang="en-ID" sz="2400" dirty="0"/>
              <a:t> </a:t>
            </a:r>
            <a:r>
              <a:rPr lang="en-ID" sz="2400" dirty="0" err="1"/>
              <a:t>kualitas</a:t>
            </a:r>
            <a:r>
              <a:rPr lang="en-ID" sz="2400" dirty="0"/>
              <a:t> </a:t>
            </a:r>
            <a:r>
              <a:rPr lang="en-ID" sz="2400" dirty="0" err="1"/>
              <a:t>pemeliharaan</a:t>
            </a:r>
            <a:r>
              <a:rPr lang="en-ID" sz="2400" dirty="0"/>
              <a:t>.</a:t>
            </a:r>
          </a:p>
          <a:p>
            <a:pPr lvl="1"/>
            <a:r>
              <a:rPr lang="en-ID" sz="2400" dirty="0" err="1"/>
              <a:t>Mengatur</a:t>
            </a:r>
            <a:r>
              <a:rPr lang="en-ID" sz="2400" dirty="0"/>
              <a:t> </a:t>
            </a:r>
            <a:r>
              <a:rPr lang="en-ID" sz="2400" dirty="0" err="1"/>
              <a:t>jadwal</a:t>
            </a:r>
            <a:r>
              <a:rPr lang="en-ID" sz="2400" dirty="0"/>
              <a:t> </a:t>
            </a:r>
            <a:r>
              <a:rPr lang="en-ID" sz="2400" dirty="0" err="1"/>
              <a:t>perawatan</a:t>
            </a:r>
            <a:r>
              <a:rPr lang="en-ID" sz="2400" dirty="0"/>
              <a:t> </a:t>
            </a:r>
            <a:r>
              <a:rPr lang="en-ID" sz="2400" dirty="0" err="1"/>
              <a:t>sedemikian</a:t>
            </a:r>
            <a:r>
              <a:rPr lang="en-ID" sz="2400" dirty="0"/>
              <a:t> </a:t>
            </a:r>
            <a:r>
              <a:rPr lang="en-ID" sz="2400" dirty="0" err="1"/>
              <a:t>rupa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menjaga</a:t>
            </a:r>
            <a:r>
              <a:rPr lang="en-ID" sz="2400" dirty="0"/>
              <a:t> </a:t>
            </a:r>
            <a:r>
              <a:rPr lang="en-ID" sz="2400" dirty="0" err="1"/>
              <a:t>peralatan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kondisi</a:t>
            </a:r>
            <a:r>
              <a:rPr lang="en-ID" sz="2400" dirty="0"/>
              <a:t> </a:t>
            </a:r>
            <a:r>
              <a:rPr lang="en-ID" sz="2400" dirty="0" err="1"/>
              <a:t>operasi</a:t>
            </a:r>
            <a:r>
              <a:rPr lang="en-ID" sz="2400" dirty="0"/>
              <a:t> </a:t>
            </a:r>
            <a:r>
              <a:rPr lang="en-ID" sz="2400" dirty="0" err="1"/>
              <a:t>sambil</a:t>
            </a:r>
            <a:r>
              <a:rPr lang="en-ID" sz="2400" dirty="0"/>
              <a:t> </a:t>
            </a:r>
            <a:r>
              <a:rPr lang="en-ID" sz="2400" dirty="0" err="1"/>
              <a:t>meminimalkan</a:t>
            </a:r>
            <a:r>
              <a:rPr lang="en-ID" sz="2400" dirty="0"/>
              <a:t> </a:t>
            </a:r>
            <a:r>
              <a:rPr lang="en-ID" sz="2400" dirty="0" err="1"/>
              <a:t>gangguan</a:t>
            </a:r>
            <a:r>
              <a:rPr lang="en-ID" sz="2400" dirty="0"/>
              <a:t> pada</a:t>
            </a:r>
          </a:p>
          <a:p>
            <a:pPr lvl="1"/>
            <a:r>
              <a:rPr lang="en-ID" sz="2400" dirty="0" err="1"/>
              <a:t>pekerjaan</a:t>
            </a:r>
            <a:r>
              <a:rPr lang="en-ID" sz="2400" dirty="0"/>
              <a:t> yang </a:t>
            </a:r>
            <a:r>
              <a:rPr lang="en-ID" sz="2400" dirty="0" err="1"/>
              <a:t>sedang</a:t>
            </a:r>
            <a:r>
              <a:rPr lang="en-ID" sz="2400" dirty="0"/>
              <a:t> </a:t>
            </a:r>
            <a:r>
              <a:rPr lang="en-ID" sz="2400" dirty="0" err="1"/>
              <a:t>berlangsung</a:t>
            </a:r>
            <a:r>
              <a:rPr lang="en-ID" sz="2400" dirty="0"/>
              <a:t>.</a:t>
            </a:r>
          </a:p>
          <a:p>
            <a:pPr lvl="1"/>
            <a:r>
              <a:rPr lang="en-ID" sz="2400" dirty="0" err="1"/>
              <a:t>Persediaan</a:t>
            </a:r>
            <a:r>
              <a:rPr lang="en-ID" sz="2400" dirty="0"/>
              <a:t> </a:t>
            </a:r>
            <a:r>
              <a:rPr lang="en-ID" sz="2400" dirty="0" err="1"/>
              <a:t>fisik</a:t>
            </a:r>
            <a:r>
              <a:rPr lang="en-ID" sz="2400" dirty="0"/>
              <a:t> </a:t>
            </a:r>
            <a:r>
              <a:rPr lang="en-ID" sz="2400" dirty="0" err="1"/>
              <a:t>baik</a:t>
            </a:r>
            <a:r>
              <a:rPr lang="en-ID" sz="2400" dirty="0"/>
              <a:t> </a:t>
            </a:r>
            <a:r>
              <a:rPr lang="en-ID" sz="2400" dirty="0" err="1"/>
              <a:t>peralatan</a:t>
            </a:r>
            <a:r>
              <a:rPr lang="en-ID" sz="2400" dirty="0"/>
              <a:t> </a:t>
            </a:r>
            <a:r>
              <a:rPr lang="en-ID" sz="2400" dirty="0" err="1"/>
              <a:t>maupun</a:t>
            </a:r>
            <a:r>
              <a:rPr lang="en-ID" sz="2400" dirty="0"/>
              <a:t> material juga </a:t>
            </a:r>
            <a:r>
              <a:rPr lang="en-ID" sz="2400" dirty="0" err="1"/>
              <a:t>harus</a:t>
            </a:r>
            <a:r>
              <a:rPr lang="en-ID" sz="2400" dirty="0"/>
              <a:t> </a:t>
            </a:r>
            <a:r>
              <a:rPr lang="en-ID" sz="2400" dirty="0" err="1"/>
              <a:t>dikendalikan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14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7F25-88E5-47C5-BA6C-9B3E014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Pengendalian</a:t>
            </a:r>
            <a:r>
              <a:rPr lang="en-ID" dirty="0"/>
              <a:t> SDM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CF81-A6C8-4508-8342-BA1BEFD5A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 err="1"/>
              <a:t>Penatagunaan</a:t>
            </a:r>
            <a:r>
              <a:rPr lang="en-ID" sz="2400" dirty="0"/>
              <a:t> </a:t>
            </a:r>
            <a:r>
              <a:rPr lang="en-ID" sz="2400" dirty="0" err="1"/>
              <a:t>sumber</a:t>
            </a:r>
            <a:r>
              <a:rPr lang="en-ID" sz="2400" dirty="0"/>
              <a:t> </a:t>
            </a:r>
            <a:r>
              <a:rPr lang="en-ID" sz="2400" dirty="0" err="1"/>
              <a:t>daya</a:t>
            </a:r>
            <a:r>
              <a:rPr lang="en-ID" sz="2400" dirty="0"/>
              <a:t> </a:t>
            </a:r>
            <a:r>
              <a:rPr lang="en-ID" sz="2400" dirty="0" err="1"/>
              <a:t>manusia</a:t>
            </a:r>
            <a:r>
              <a:rPr lang="en-ID" sz="2400" dirty="0"/>
              <a:t> </a:t>
            </a:r>
            <a:r>
              <a:rPr lang="en-ID" sz="2400" dirty="0" err="1"/>
              <a:t>memerlukan</a:t>
            </a:r>
            <a:r>
              <a:rPr lang="en-ID" sz="2400" dirty="0"/>
              <a:t> </a:t>
            </a:r>
            <a:r>
              <a:rPr lang="en-ID" sz="2400" dirty="0" err="1"/>
              <a:t>pengendalian</a:t>
            </a:r>
            <a:r>
              <a:rPr lang="en-ID" sz="2400" dirty="0"/>
              <a:t> dan </a:t>
            </a:r>
            <a:r>
              <a:rPr lang="en-ID" sz="2400" dirty="0" err="1"/>
              <a:t>pemeliharaan</a:t>
            </a:r>
            <a:r>
              <a:rPr lang="en-ID" sz="2400" dirty="0"/>
              <a:t> </a:t>
            </a:r>
            <a:r>
              <a:rPr lang="en-ID" sz="2400" dirty="0" err="1"/>
              <a:t>pertumbuhan</a:t>
            </a:r>
            <a:r>
              <a:rPr lang="en-ID" sz="2400" dirty="0"/>
              <a:t> dan </a:t>
            </a:r>
            <a:r>
              <a:rPr lang="en-ID" sz="2400" dirty="0" err="1"/>
              <a:t>perkembangan</a:t>
            </a:r>
            <a:r>
              <a:rPr lang="en-ID" sz="2400" dirty="0"/>
              <a:t> </a:t>
            </a:r>
            <a:r>
              <a:rPr lang="en-ID" sz="2400" dirty="0" err="1"/>
              <a:t>manusia</a:t>
            </a:r>
            <a:endParaRPr lang="en-ID" sz="2400" dirty="0"/>
          </a:p>
          <a:p>
            <a:r>
              <a:rPr lang="en-ID" sz="2400" dirty="0" err="1"/>
              <a:t>Proyek</a:t>
            </a:r>
            <a:r>
              <a:rPr lang="en-ID" sz="2400" dirty="0"/>
              <a:t> </a:t>
            </a:r>
            <a:r>
              <a:rPr lang="en-ID" sz="2400" dirty="0" err="1"/>
              <a:t>menyediakan</a:t>
            </a:r>
            <a:r>
              <a:rPr lang="en-ID" sz="2400" dirty="0"/>
              <a:t> </a:t>
            </a:r>
            <a:r>
              <a:rPr lang="en-ID" sz="2400" dirty="0" err="1"/>
              <a:t>lahan</a:t>
            </a:r>
            <a:r>
              <a:rPr lang="en-ID" sz="2400" dirty="0"/>
              <a:t> </a:t>
            </a:r>
            <a:r>
              <a:rPr lang="en-ID" sz="2400" dirty="0" err="1"/>
              <a:t>subur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membudidayakan</a:t>
            </a:r>
            <a:r>
              <a:rPr lang="en-ID" sz="2400" dirty="0"/>
              <a:t> orang</a:t>
            </a:r>
          </a:p>
          <a:p>
            <a:r>
              <a:rPr lang="en-ID" sz="2400" dirty="0"/>
              <a:t>Karena </a:t>
            </a:r>
            <a:r>
              <a:rPr lang="en-ID" sz="2400" dirty="0" err="1"/>
              <a:t>proyek</a:t>
            </a:r>
            <a:r>
              <a:rPr lang="en-ID" sz="2400" dirty="0"/>
              <a:t> </a:t>
            </a:r>
            <a:r>
              <a:rPr lang="en-ID" sz="2400" dirty="0" err="1"/>
              <a:t>bersifat</a:t>
            </a:r>
            <a:r>
              <a:rPr lang="en-ID" sz="2400" dirty="0"/>
              <a:t> </a:t>
            </a:r>
            <a:r>
              <a:rPr lang="en-ID" sz="2400" dirty="0" err="1"/>
              <a:t>unik</a:t>
            </a:r>
            <a:r>
              <a:rPr lang="en-ID" sz="2400" dirty="0"/>
              <a:t>, orang yang </a:t>
            </a:r>
            <a:r>
              <a:rPr lang="en-ID" sz="2400" dirty="0" err="1"/>
              <a:t>mengerjakan</a:t>
            </a:r>
            <a:r>
              <a:rPr lang="en-ID" sz="2400" dirty="0"/>
              <a:t> </a:t>
            </a:r>
            <a:r>
              <a:rPr lang="en-ID" sz="2400" dirty="0" err="1"/>
              <a:t>proyek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memperoleh</a:t>
            </a:r>
            <a:r>
              <a:rPr lang="en-ID" sz="2400" dirty="0"/>
              <a:t> </a:t>
            </a:r>
            <a:r>
              <a:rPr lang="en-ID" sz="2400" dirty="0" err="1"/>
              <a:t>berbagai</a:t>
            </a:r>
            <a:r>
              <a:rPr lang="en-ID" sz="2400" dirty="0"/>
              <a:t> </a:t>
            </a:r>
            <a:r>
              <a:rPr lang="en-ID" sz="2400" dirty="0" err="1"/>
              <a:t>pengalaman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 yang </a:t>
            </a:r>
            <a:r>
              <a:rPr lang="en-ID" sz="2400" dirty="0" err="1"/>
              <a:t>cukup</a:t>
            </a:r>
            <a:r>
              <a:rPr lang="en-ID" sz="2400" dirty="0"/>
              <a:t> </a:t>
            </a:r>
            <a:r>
              <a:rPr lang="en-ID" sz="2400" dirty="0" err="1"/>
              <a:t>singkat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837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5AE3-3EF1-4DAF-86F6-218C0AFD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Pengendalian</a:t>
            </a:r>
            <a:r>
              <a:rPr lang="en-ID" dirty="0"/>
              <a:t> </a:t>
            </a:r>
            <a:r>
              <a:rPr lang="en-ID" dirty="0" err="1"/>
              <a:t>Keuangan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668A-BF72-4E97-AD99-A6B40E6AB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/>
              <a:t>Teknik-teknik pengendalian keuangan, baik konservasi maupun regulasi, sudah dikenal luas:</a:t>
            </a:r>
          </a:p>
          <a:p>
            <a:pPr lvl="1"/>
            <a:r>
              <a:rPr lang="sv-SE" sz="2000" dirty="0"/>
              <a:t>Kontrol aset saat ini</a:t>
            </a:r>
          </a:p>
          <a:p>
            <a:pPr lvl="1"/>
            <a:r>
              <a:rPr lang="sv-SE" sz="2000" dirty="0"/>
              <a:t>Anggaran proyek</a:t>
            </a:r>
          </a:p>
          <a:p>
            <a:pPr lvl="1"/>
            <a:r>
              <a:rPr lang="sv-SE" sz="2000" dirty="0"/>
              <a:t>Kontrol investasi modal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784914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</TotalTime>
  <Words>511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Manajemen Proyek TI</vt:lpstr>
      <vt:lpstr>Work Control Package</vt:lpstr>
      <vt:lpstr>Mengontrol Kinerja</vt:lpstr>
      <vt:lpstr>Mengendalikan Biaya</vt:lpstr>
      <vt:lpstr>Mengendalikan Waktu</vt:lpstr>
      <vt:lpstr>Tujuan Pengedalian</vt:lpstr>
      <vt:lpstr>Pengendalian Aset Fisik</vt:lpstr>
      <vt:lpstr>Pengendalian SDM</vt:lpstr>
      <vt:lpstr>Pengendalian Keuangan</vt:lpstr>
      <vt:lpstr>Sistem Pengendalian</vt:lpstr>
      <vt:lpstr>Lanjutan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Proyek TI</dc:title>
  <dc:creator>ALAUDDIN MAULANA HIRZAN</dc:creator>
  <cp:lastModifiedBy>ALAUDDIN MAULANA HIRZAN</cp:lastModifiedBy>
  <cp:revision>2</cp:revision>
  <dcterms:created xsi:type="dcterms:W3CDTF">2021-11-14T12:49:12Z</dcterms:created>
  <dcterms:modified xsi:type="dcterms:W3CDTF">2021-11-14T13:06:12Z</dcterms:modified>
</cp:coreProperties>
</file>