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73874915" val="970" rev64="64" revOS="3"/>
      <pr:smFileRevision xmlns:pr="smNativeData" xmlns:p14="http://schemas.microsoft.com/office/powerpoint/2010/main" xmlns="" dt="1573874915" val="101"/>
      <pr:guideOptions xmlns:pr="smNativeData" xmlns:p14="http://schemas.microsoft.com/office/powerpoint/2010/main" xmlns="" dt="157387491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00" d="100"/>
          <a:sy n="100" d="100"/>
        </p:scale>
        <p:origin x="516" y="-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1400" y="230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/////8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/////8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3A7B7C-32BD-6F8D-F382-C4D835CC0591}" type="datetime1">
              <a:t>11/18/2019</a:t>
            </a:fld>
            <a:endParaRPr/>
          </a:p>
        </p:txBody>
      </p:sp>
      <p:sp>
        <p:nvSpPr>
          <p:cNvPr id="4" name="SlidePicture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/////8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/////8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/////8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c3AI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/////8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2EF4AA-E483-7B02-CD96-1257BAD83B47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SlidePicture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EAAAAAAAAAkJCCDGhrXQgAAAAAAAAAAAAAAAAAAAAAAAAAAAAAAAAAAAAAZAAAAAEAAABAAAAAAAAAAAAAAAAAAAAAAAAAAAAAAAAAAAAAAAAAAAAAAAAAAAAAAAAAAAAAAAAAAAAAAAAAAAAAAAAAAAAAAAAAAAAAAAAAAAAAAAAAAAAAAAAAAAAAFAAAADwAAAAB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GVsaW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HBlPS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HBlPS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AAAAACYAAAAIAAAA/////w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AAAAACYAAAAIAAAA/////wAAAAA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</p:sp>
      <p:sp>
        <p:nvSpPr>
          <p:cNvPr id="4" name="SlidePicture1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EAAAAAAAAAkJCCDGhrXQgAAAAAAAAAAAAAAAAAAAAAAAAAAAAAAAAAAAAAZAAAAAEAAABAAAAAAAAAAAAAAAAAAAAAAAAAAAAAAAAAAAAAAAAAAAAAAAAAAAAAAAAAAAAAAAAAAAAAAAAAAAAAAAAAAAAAAAAAAAAAAAAAAAAAAAAAAAAAAAAAAAAAFAAAADwAAAAB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AAAAACYAAAAIAAAA/////w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AAAAACYAAAAIAAAA/////wAAAAA="/>
              </a:ext>
            </a:extLst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sz="6400"/>
            </a:pPr>
            <a:r>
              <a:t>A-B-C-E-G-H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AAAAACYAAAAIAAAA/////wAAAAA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</p:spPr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AAAAACYAAAAIAAAA/////wAAAAA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1"/>
          <p:cNvPicPr>
            <a:extLst>
              <a:ext uri="smNativeData">
                <pr:smNativeData xmlns:pr="smNativeData" xmlns:p14="http://schemas.microsoft.com/office/powerpoint/2010/main" xmlns="" val="SMDATA_15_42zPXRMAAAAlAAAAEQ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AcAAAA4AAAAAAAAAAAAAAAAAAAA////AAAAAAAAAAAAAAAAAAAAAAB+FQAA8RYAAAAAAABkAAAAZAAAAAAAAAAjAAAABAAAAGQAAAAXAAAAFAAAAAAAAAAAAAAA/38AAP9/AAAAAAAACQAAAAQAAAALFQ0ADAAAABAAAAAAAAAAAAAAAAAAAAAAAAAAHgAAAGgAAAAAAAAAAAAAAAAAAAAAAAAAAAAAABAnAAAQJwAAAAAAAAAAAAAAAAAAAAAAAAAAAAAAAAAAAAAAAAAAAAAUAAAAAAAAAMDA/wAAAAAAZAAAADIAAAAAAAAAAAAAAGQAAABzbVvPCgAAAB8AAABUAAAAkJCCBWhrXQEAAAAAAAAAAAAAAAAAAAAAAAAAAAAAAAAAAAAAAAAAAP///wJ/f38Ad3d3A8zMzADAwP8Ac21byAAAAAAAAAAAAAAAAP///wAAAAAAIQAAABgAAAAUAAAAAQAAAAEAAABBOAAAMSoAABAAAAAmAAAACAAAAP//////////"/>
              </a:ext>
            </a:extLst>
          </p:cNvPicPr>
          <p:nvPr/>
        </p:nvPicPr>
        <p:blipFill>
          <a:blip r:embed="rId3">
            <a:duotone>
              <a:prstClr val="black"/>
              <a:srgbClr val="736D5B">
                <a:tint val="40000"/>
                <a:satMod val="400000"/>
              </a:srgbClr>
            </a:duotone>
          </a:blip>
          <a:srcRect r="55020" b="58730"/>
          <a:stretch>
            <a:fillRect/>
          </a:stretch>
        </p:blipFill>
        <p:spPr>
          <a:xfrm>
            <a:off x="635" y="635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vgMAAHA1AABEDAAAEAAAACYAAAAIAAAAffD///////8="/>
              </a:ext>
            </a:extLst>
          </p:cNvSpPr>
          <p:nvPr>
            <p:ph type="ctrTitle"/>
          </p:nvPr>
        </p:nvSpPr>
        <p:spPr>
          <a:xfrm>
            <a:off x="457200" y="608330"/>
            <a:ext cx="82296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" name="Sub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wCAAAgA4AANAvAABYGQAAEAAAACYAAAAIAAAAffD///////8="/>
              </a:ext>
            </a:extLst>
          </p:cNvSpPr>
          <p:nvPr>
            <p:ph type="subTitle" idx="1"/>
          </p:nvPr>
        </p:nvSpPr>
        <p:spPr>
          <a:xfrm>
            <a:off x="1371600" y="2357120"/>
            <a:ext cx="6400800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r>
              <a:t>Click to edit Master subtitle style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70876BF3-BD9D-D29D-D33F-4BC82571251E}" type="datetime1">
              <a:t>11/18/2019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IWC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03F27295-DBEE-A784-A04A-2DD13C045678}" type="slidenum"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Q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BE71FCD-83D6-B2E9-985F-75BC51116E20}" type="datetime1">
              <a:t>11/18/2019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8764C1A-5495-23BA-DBCE-A2EF02802D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CAAAAAQ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iDmAU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Q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8B4D3C8-86E5-E125-AB0C-70709D425D25}" type="datetime1">
              <a:t>11/18/2019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938131F-51E4-6DE5-AA80-A7B05DCE5CF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734CB00-4EEA-613D-A48C-B86885C252ED}" type="datetime1">
              <a:t>11/18/2019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IWC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AD40DF2-BC87-81FB-C96C-4AAE43223F1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S/3D8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7CD53F2-BC9A-98A5-D475-4AF01D3B221F}" type="datetime1">
              <a:t>11/18/2019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IWC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25DE672-3CCF-0810-81E5-CA45A8AB77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3DE9539-77FE-8B63-B066-8136DB2846D4}" type="datetime1">
              <a:t>11/18/2019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822C3BB-F5F5-7735-BB9A-03608DD44D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jj4+g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4G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95BCF13-5DF4-0E39-BAE3-AB6C81AD4CFE}" type="datetime1">
              <a:t>11/18/2019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YS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52A0E84-CA88-7FF8-C692-3CAD40DC306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DB8EEAB-E5E0-ED18-AE00-134DA04E5846}" type="datetime1">
              <a:t>11/18/2019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A11DEAA-E4D7-4428-99A9-127D90E76F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60D4E86-C88B-58B8-C5B5-3EED00FB336B}" type="datetime1">
              <a:t>11/18/2019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hHNQo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DEFB3AF-E1C0-BA45-8E57-1710FD19784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x6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5944699-D7A8-C1B0-E62C-21E508621074}" type="datetime1">
              <a:t>11/18/2019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87F6983-CD95-2A9F-DBC7-3BCA27892D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CE50169-27E1-B0F7-AF5D-D1A24F135984}" type="datetime1">
              <a:t>11/18/2019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j4GgQ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DEC35D5-9B80-B9C3-CE54-6D967B1A383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1"/>
          <p:cNvPicPr>
            <a:extLst>
              <a:ext uri="smNativeData">
                <pr:smNativeData xmlns:pr="smNativeData" xmlns:p14="http://schemas.microsoft.com/office/powerpoint/2010/main" xmlns="" val="SMDATA_15_42zPXRMAAAAlAAAAEQ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AcAAAA4AAAAAAAAAAAAAAAAAAAA////AAAAAAAAAAAAAAAAAPEWAACBGwAAAAAAAAAAAABkAAAAZAAAAAAAAAAjAAAABAAAAGQAAAAXAAAAFAAAAAAAAAAAAAAA/38AAP9/AAAAAAAACQAAAAQAAAAAAAAADAAAABAAAAAAAAAAAAAAAAAAAAAAAAAAHgAAAGgAAAAAAAAAAAAAAAAAAAAAAAAAAAAAABAnAAAQJwAAAAAAAAAAAAAAAAAAAAAAAAAAAAAAAAAAAAAAAAAAAAAUAAAAAAAAAMDA/wAAAAAAZAAAADIAAAAAAAAAAAAAAGQAAABzbVvPCgAAAB8AAABUAAAAkJCCBWhrXQEAAAAAAAAAAAAAAAAAAAAAAAAAAAAAAAAAAAAAAAAAAP///wJ/f38Ad3d3A8zMzADAwP8Ac21byAAAAAAAAAAAAAAAAP///wAAAAAAIQAAABgAAAAUAAAAAQAAAAEAAABAOAAAMSoAABAAAAAmAAAACAAAAP//////////"/>
              </a:ext>
            </a:extLst>
          </p:cNvPicPr>
          <p:nvPr/>
        </p:nvPicPr>
        <p:blipFill>
          <a:blip r:embed="rId13">
            <a:duotone>
              <a:prstClr val="black"/>
              <a:srgbClr val="736D5B">
                <a:tint val="40000"/>
                <a:satMod val="400000"/>
              </a:srgbClr>
            </a:duotone>
          </a:blip>
          <a:srcRect t="58730" r="70410"/>
          <a:stretch>
            <a:fillRect/>
          </a:stretch>
        </p:blipFill>
        <p:spPr>
          <a:xfrm>
            <a:off x="635" y="635"/>
            <a:ext cx="9143365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YS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//////////8="/>
              </a:ext>
            </a:extLst>
          </p:cNvSpPr>
          <p:nvPr>
            <p:ph type="dt" sz="quarter"/>
          </p:nvPr>
        </p:nvSpPr>
        <p:spPr>
          <a:xfrm>
            <a:off x="457200" y="608838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0A09A55-1B8D-F56C-C318-ED39D45635B8}" type="datetime1">
              <a:t>11/18/2019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08838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08838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E0DD8C-C2E0-B52B-AE58-347E93165861}" type="slidenum">
              <a:t>‹#›</a:t>
            </a:fld>
            <a:endParaRPr/>
          </a:p>
        </p:txBody>
      </p:sp>
      <p:sp>
        <p:nvSpPr>
          <p:cNvPr id="6" name="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7" name="Text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AQ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364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BcAAAAUAAAAAAAAAAAAAAD/fwAA/38AAAAAAAAJAAAABAAAAKYMBMQ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vgMAAHA1AABEDAAAAAAAACYAAAAIAAAAAQAAAAAAAAA="/>
              </a:ext>
            </a:extLst>
          </p:cNvSpPr>
          <p:nvPr>
            <p:ph type="ctrTitle"/>
          </p:nvPr>
        </p:nvSpPr>
        <p:spPr>
          <a:xfrm>
            <a:off x="457200" y="608330"/>
            <a:ext cx="8229600" cy="1385570"/>
          </a:xfrm>
        </p:spPr>
        <p:txBody>
          <a:bodyPr/>
          <a:lstStyle/>
          <a:p>
            <a:r>
              <a:t>Manajemen Proyek TI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wCAAAgA4AANAvAABYGQAAAAAAACYAAAAIAAAAAQAAAAAAAAA="/>
              </a:ext>
            </a:extLst>
          </p:cNvSpPr>
          <p:nvPr>
            <p:ph type="subTitle" idx="1"/>
          </p:nvPr>
        </p:nvSpPr>
        <p:spPr>
          <a:xfrm>
            <a:off x="1371600" y="2357120"/>
            <a:ext cx="6400800" cy="1762760"/>
          </a:xfrm>
        </p:spPr>
        <p:txBody>
          <a:bodyPr/>
          <a:lstStyle/>
          <a:p>
            <a:r>
              <a:t>Pertemuan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r>
              <a:t>Pendapatan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qKio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r>
              <a:t>Pendapatan biasanya meliputi:</a:t>
            </a:r>
          </a:p>
          <a:p>
            <a:pPr lvl="1"/>
            <a:r>
              <a:t>Volume (unit, kontrak, pelanggan, produk, dll.)</a:t>
            </a:r>
          </a:p>
          <a:p>
            <a:pPr lvl="1"/>
            <a:r>
              <a:t>Harga (harga rata-rata, harga per unit, harga segmen, dll.)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r>
              <a:t>Biaya Variable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r>
              <a:t>Biaya variabel termasuk:</a:t>
            </a:r>
          </a:p>
          <a:p>
            <a:pPr lvl="1"/>
            <a:r>
              <a:t>Komisi penjualan</a:t>
            </a:r>
          </a:p>
          <a:p>
            <a:pPr lvl="1"/>
            <a:r>
              <a:t>Biaya pemrosesan pembayaran</a:t>
            </a:r>
          </a:p>
          <a:p>
            <a:pPr lvl="1"/>
            <a:r>
              <a:t>Kargo</a:t>
            </a:r>
          </a:p>
          <a:p>
            <a:pPr lvl="1"/>
            <a:r>
              <a:t>Konsumsi</a:t>
            </a:r>
          </a:p>
          <a:p>
            <a:pPr lvl="1"/>
            <a:r>
              <a:t>ATK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r>
              <a:t>Biaya Tetap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r>
              <a:t>Contoh biaya tetap termasuk:</a:t>
            </a:r>
          </a:p>
          <a:p>
            <a:pPr lvl="1"/>
            <a:r>
              <a:t>Menyewa</a:t>
            </a:r>
          </a:p>
          <a:p>
            <a:pPr lvl="1"/>
            <a:r>
              <a:t>Kantor pusat</a:t>
            </a:r>
          </a:p>
          <a:p>
            <a:pPr lvl="1"/>
            <a:r>
              <a:t>Asuransi</a:t>
            </a:r>
          </a:p>
          <a:p>
            <a:pPr lvl="1"/>
            <a:r>
              <a:t>Telekomunikasi</a:t>
            </a:r>
          </a:p>
          <a:p>
            <a:pPr lvl="1"/>
            <a:r>
              <a:t>Utilitas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r>
              <a:t>Biaya Bukan Operasi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qKio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r>
              <a:t>Contoh pengeluaran yang mungkin termasuk dalam anggaran adalah:</a:t>
            </a:r>
          </a:p>
          <a:p>
            <a:pPr lvl="1"/>
            <a:r>
              <a:t>Bunga</a:t>
            </a:r>
          </a:p>
          <a:p>
            <a:pPr lvl="1"/>
            <a:r>
              <a:t>Keuntungan atau Kerugian</a:t>
            </a:r>
          </a:p>
          <a:p>
            <a:pPr lvl="1"/>
            <a:r>
              <a:t>Pajak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r>
              <a:t>Kuis Activity-on-Node</a:t>
            </a:r>
          </a:p>
        </p:txBody>
      </p:sp>
      <p:graphicFrame>
        <p:nvGraphicFramePr>
          <p:cNvPr id="3" name="SlideText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56495"/>
              </p:ext>
            </p:extLst>
          </p:nvPr>
        </p:nvGraphicFramePr>
        <p:xfrm>
          <a:off x="0" y="0"/>
          <a:ext cx="9144000" cy="43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 algn="ctr">
                        <a:defRPr sz="2000" b="1"/>
                      </a:pPr>
                      <a:r>
                        <a:rPr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Kode</a:t>
                      </a:r>
                      <a:r>
                        <a:rPr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Aktivitas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1"/>
                      </a:pPr>
                      <a:r>
                        <a:rPr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Nama </a:t>
                      </a:r>
                      <a:r>
                        <a:rPr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Aktivitas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1"/>
                      </a:pPr>
                      <a:r>
                        <a:rPr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Ketergantungan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 b="1"/>
                      </a:pPr>
                      <a:r>
                        <a:rPr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Durasi</a:t>
                      </a:r>
                      <a:endParaRPr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4="http://schemas.microsoft.com/office/powerpoint/2010/main" dt="1573874915" type="min" val="47815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Pengumpulan Data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4="http://schemas.microsoft.com/office/powerpoint/2010/main" dt="1573874915" type="min" val="47815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Analisis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4="http://schemas.microsoft.com/office/powerpoint/2010/main" dt="1573874915" type="min" val="47815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Desain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4="http://schemas.microsoft.com/office/powerpoint/2010/main" dt="1573874915" type="min" val="47815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Advertising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4="http://schemas.microsoft.com/office/powerpoint/2010/main" dt="1573874915" type="min" val="47815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Implementasi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B,C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4="http://schemas.microsoft.com/office/powerpoint/2010/main" dt="1573874915" type="min" val="47815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Pemasaran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D,E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4="http://schemas.microsoft.com/office/powerpoint/2010/main" dt="1573874915" type="min" val="47815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 Manajemen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4="http://schemas.microsoft.com/office/powerpoint/2010/main" dt="1573874915" type="min" val="478155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algn="ctr"/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Evaluasi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F,G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4="http://schemas.microsoft.com/office/powerpoint/2010/main" dt="1573874915" type="min" val="4787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r>
              <a:t>Budgeting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r>
              <a:t>Sebuah proses untuk melakukan estimasi biaya yang diperlukan agar proyek bisa berlangsung</a:t>
            </a:r>
          </a:p>
          <a:p>
            <a:r>
              <a:t>Selama proyek berjalan biaya ini akan diperiksa kembali untuk memastikan keefektifitasannya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r>
              <a:t>4 Metode Budgeting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r>
              <a:t>Ada empat jenis anggaran umum yang digunakan: </a:t>
            </a:r>
          </a:p>
          <a:p>
            <a:r>
              <a:t>(1) inkremental, </a:t>
            </a:r>
          </a:p>
          <a:p>
            <a:r>
              <a:t>(2) berbasis aktivitas, </a:t>
            </a:r>
          </a:p>
          <a:p>
            <a:r>
              <a:t>(3) proposisi nilai, dan </a:t>
            </a:r>
          </a:p>
          <a:p>
            <a:r>
              <a:t>(4) berbasis nol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r>
              <a:t>Inkremental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 algn="just"/>
            <a:r>
              <a:t>Metode penganggaran yang paling umum karena sederhana dan mudah dimengerti. </a:t>
            </a:r>
          </a:p>
          <a:p>
            <a:pPr algn="just"/>
            <a:r>
              <a:t>Metode anggaran ini sesuai untuk digunakan jika biaya utama tidak berubah dari tahun ke tahun.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r>
              <a:t>Berdasarkan Aktivitas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r>
              <a:t>Pendekatan penganggaran top-down yang menentukan jumlah input yang diperlukan untuk mendukung target atau output yang ditetapkan. </a:t>
            </a:r>
          </a:p>
          <a:p>
            <a:r>
              <a:t>Kegiatan ditentukan agar memenuhi target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r>
              <a:t>Berdasarkan Proporsi Nilai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r>
              <a:t>Penganggaran mempertimbangkan sebagai berikut:</a:t>
            </a:r>
          </a:p>
          <a:p>
            <a:pPr lvl="1"/>
            <a:r>
              <a:t>Mengapa jumlah ini termasuk dalam anggaran?</a:t>
            </a:r>
          </a:p>
          <a:p>
            <a:pPr lvl="1"/>
            <a:r>
              <a:t>Apakah item tersebut berguna?</a:t>
            </a:r>
          </a:p>
          <a:p>
            <a:pPr lvl="1"/>
            <a:r>
              <a:t>Apakah nilai barang lebih besar dari biayanya? Jika tidak, maka adakah alasan lain mengapa biaya tersebut dapat dibenarkan?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r>
              <a:t>Berdasarkan Nilai 0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r>
              <a:t>Penganggaran berbasis nol dimulai dengan asumsi bahwa semua anggaran departemen adalah nol dan harus dibangun kembali dari awal. </a:t>
            </a:r>
          </a:p>
          <a:p>
            <a:r>
              <a:t>Manajer harus dapat membenarkan setiap pengeluaran yang ada.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r>
              <a:t>Anggaran Operasi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42zP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qKio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r>
              <a:t>Dalam penganggaran terdapat beberapa item yang harus dipertimbangkan:</a:t>
            </a:r>
          </a:p>
          <a:p>
            <a:pPr lvl="1"/>
            <a:r>
              <a:t>Pendapatan</a:t>
            </a:r>
          </a:p>
          <a:p>
            <a:pPr lvl="1"/>
            <a:r>
              <a:t>Biaya Variabel</a:t>
            </a:r>
          </a:p>
          <a:p>
            <a:pPr lvl="1"/>
            <a:r>
              <a:t>Biaya Tetap</a:t>
            </a:r>
          </a:p>
          <a:p>
            <a:pPr lvl="1"/>
            <a:r>
              <a:t>Pengeluaran Bukan Operasi</a:t>
            </a:r>
          </a:p>
          <a:p>
            <a:pPr lvl="1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FFFFFF"/>
      </a:dk1>
      <a:lt1>
        <a:srgbClr val="686B5D"/>
      </a:lt1>
      <a:dk2>
        <a:srgbClr val="D1D1CB"/>
      </a:dk2>
      <a:lt2>
        <a:srgbClr val="777777"/>
      </a:lt2>
      <a:accent1>
        <a:srgbClr val="909082"/>
      </a:accent1>
      <a:accent2>
        <a:srgbClr val="809EA8"/>
      </a:accent2>
      <a:accent3>
        <a:srgbClr val="A07E88"/>
      </a:accent3>
      <a:accent4>
        <a:srgbClr val="C05E68"/>
      </a:accent4>
      <a:accent5>
        <a:srgbClr val="E03E48"/>
      </a:accent5>
      <a:accent6>
        <a:srgbClr val="FF1E28"/>
      </a:accent6>
      <a:hlink>
        <a:srgbClr val="FFCC66"/>
      </a:hlink>
      <a:folHlink>
        <a:srgbClr val="E9DCB9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FFFFFF"/>
        </a:lt1>
        <a:dk2>
          <a:srgbClr val="FBDF53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FFFFFF"/>
        </a:lt1>
        <a:dk2>
          <a:srgbClr val="ACACDF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DEF6F1"/>
        </a:lt1>
        <a:dk2>
          <a:srgbClr val="FFFF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FFFFD9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Presentation">
    <a:dk1>
      <a:srgbClr val="686B5D"/>
    </a:dk1>
    <a:lt1>
      <a:srgbClr val="FFFFFF"/>
    </a:lt1>
    <a:dk2>
      <a:srgbClr val="777777"/>
    </a:dk2>
    <a:lt2>
      <a:srgbClr val="D1D1CB"/>
    </a:lt2>
    <a:accent1>
      <a:srgbClr val="909082"/>
    </a:accent1>
    <a:accent2>
      <a:srgbClr val="809EA8"/>
    </a:accent2>
    <a:accent3>
      <a:srgbClr val="A07E88"/>
    </a:accent3>
    <a:accent4>
      <a:srgbClr val="C05E68"/>
    </a:accent4>
    <a:accent5>
      <a:srgbClr val="E03E48"/>
    </a:accent5>
    <a:accent6>
      <a:srgbClr val="FF1E28"/>
    </a:accent6>
    <a:hlink>
      <a:srgbClr val="FFCC66"/>
    </a:hlink>
    <a:folHlink>
      <a:srgbClr val="E9DCB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On-screen Show (16:9)</PresentationFormat>
  <Paragraphs>92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Basic Sans</vt:lpstr>
      <vt:lpstr>Arial</vt:lpstr>
      <vt:lpstr>Presentation</vt:lpstr>
      <vt:lpstr>Manajemen Proyek TI</vt:lpstr>
      <vt:lpstr>Kuis Activity-on-Node</vt:lpstr>
      <vt:lpstr>Budgeting</vt:lpstr>
      <vt:lpstr>4 Metode Budgeting</vt:lpstr>
      <vt:lpstr>Inkremental</vt:lpstr>
      <vt:lpstr>Berdasarkan Aktivitas</vt:lpstr>
      <vt:lpstr>Berdasarkan Proporsi Nilai</vt:lpstr>
      <vt:lpstr>Berdasarkan Nilai 0</vt:lpstr>
      <vt:lpstr>Anggaran Operasi</vt:lpstr>
      <vt:lpstr>Pendapatan</vt:lpstr>
      <vt:lpstr>Biaya Variable</vt:lpstr>
      <vt:lpstr>Biaya Tetap</vt:lpstr>
      <vt:lpstr>Biaya Bukan Operasi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Proyek TI</dc:title>
  <dc:subject/>
  <dc:creator/>
  <cp:keywords/>
  <dc:description/>
  <cp:lastModifiedBy>Alauddin Maulana Hirzan</cp:lastModifiedBy>
  <cp:revision>1</cp:revision>
  <dcterms:created xsi:type="dcterms:W3CDTF">2019-11-16T02:12:06Z</dcterms:created>
  <dcterms:modified xsi:type="dcterms:W3CDTF">2019-11-18T08:10:51Z</dcterms:modified>
</cp:coreProperties>
</file>