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1120" cy="174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85800" y="4047840"/>
            <a:ext cx="10131120" cy="174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85800" y="4047840"/>
            <a:ext cx="4943880" cy="174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877360" y="4047840"/>
            <a:ext cx="4943880" cy="174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3261960" cy="174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111200" y="2142000"/>
            <a:ext cx="3261960" cy="174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536600" y="2142000"/>
            <a:ext cx="3261960" cy="174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85800" y="4047840"/>
            <a:ext cx="3261960" cy="174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111200" y="4047840"/>
            <a:ext cx="3261960" cy="174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536600" y="4047840"/>
            <a:ext cx="3261960" cy="174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364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364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10131120" cy="674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364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85800" y="4047840"/>
            <a:ext cx="4943880" cy="174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364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877360" y="4047840"/>
            <a:ext cx="4943880" cy="174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85800" y="4047840"/>
            <a:ext cx="10131120" cy="174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1120" cy="174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85800" y="4047840"/>
            <a:ext cx="10131120" cy="174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85800" y="4047840"/>
            <a:ext cx="4943880" cy="174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877360" y="4047840"/>
            <a:ext cx="4943880" cy="174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3261960" cy="174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111200" y="2142000"/>
            <a:ext cx="3261960" cy="174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536600" y="2142000"/>
            <a:ext cx="3261960" cy="174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85800" y="4047840"/>
            <a:ext cx="3261960" cy="174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111200" y="4047840"/>
            <a:ext cx="3261960" cy="174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536600" y="4047840"/>
            <a:ext cx="3261960" cy="174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364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364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10131120" cy="674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364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85800" y="4047840"/>
            <a:ext cx="4943880" cy="174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364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877360" y="4047840"/>
            <a:ext cx="4943880" cy="174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85800" y="4047840"/>
            <a:ext cx="10131120" cy="174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elestia-R1---OverlayTitleHD.png"/>
          <p:cNvPicPr/>
          <p:nvPr/>
        </p:nvPicPr>
        <p:blipFill>
          <a:blip r:embed="rId15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4800" b="0" strike="noStrike" cap="all" spc="-1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lang="ru-RU" sz="4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932680" y="5870520"/>
            <a:ext cx="1599840" cy="377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A25F0AE-AA33-40C8-936A-CED6CDD86CAE}" type="datetime">
              <a:rPr lang="en-US" sz="1000" b="0" strike="noStrike" spc="-1">
                <a:solidFill>
                  <a:srgbClr val="FFFFFF"/>
                </a:solidFill>
                <a:latin typeface="Calibri"/>
              </a:rPr>
              <a:t>3/31/2022</a:t>
            </a:fld>
            <a:endParaRPr lang="en-GB" sz="10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962520" y="5870520"/>
            <a:ext cx="4893480" cy="377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10608840" y="5870520"/>
            <a:ext cx="550800" cy="377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53CEA66-E429-4646-B65D-054AE7224B77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GB" sz="10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FFFFFF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FFFFFF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200" b="0" strike="noStrike" spc="-1">
                <a:solidFill>
                  <a:srgbClr val="FFFFFF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1200" b="0" strike="noStrike" spc="-1">
                <a:solidFill>
                  <a:srgbClr val="FFFFFF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6" descr="Celestia-R1---OverlayContentHD.png"/>
          <p:cNvPicPr/>
          <p:nvPr/>
        </p:nvPicPr>
        <p:blipFill>
          <a:blip r:embed="rId15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lang="ru-RU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Second level</a:t>
            </a:r>
            <a:endParaRPr lang="ru-RU" sz="1600" b="0" strike="noStrike" spc="-1">
              <a:solidFill>
                <a:srgbClr val="FFFFFF"/>
              </a:solidFill>
              <a:latin typeface="Calibri"/>
            </a:endParaRPr>
          </a:p>
          <a:p>
            <a:pPr marL="1200240" lvl="2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Third level</a:t>
            </a:r>
            <a:endParaRPr lang="ru-RU" sz="1400" b="0" strike="noStrike" spc="-1">
              <a:solidFill>
                <a:srgbClr val="FFFFFF"/>
              </a:solidFill>
              <a:latin typeface="Calibri"/>
            </a:endParaRPr>
          </a:p>
          <a:p>
            <a:pPr marL="1542960" lvl="3" indent="-1710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</a:rPr>
              <a:t>Fourth level</a:t>
            </a:r>
            <a:endParaRPr lang="ru-RU" sz="1200" b="0" strike="noStrike" spc="-1">
              <a:solidFill>
                <a:srgbClr val="FFFFFF"/>
              </a:solidFill>
              <a:latin typeface="Calibri"/>
            </a:endParaRPr>
          </a:p>
          <a:p>
            <a:pPr marL="2000160" lvl="4" indent="-1710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</a:rPr>
              <a:t>Fifth level</a:t>
            </a:r>
            <a:endParaRPr lang="ru-RU" sz="1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ED108F5-2FE3-461D-9B6D-0139425B2A34}" type="datetime">
              <a:rPr lang="en-US" sz="1000" b="0" strike="noStrike" spc="-1">
                <a:solidFill>
                  <a:srgbClr val="FFFFFF"/>
                </a:solidFill>
                <a:latin typeface="Calibri"/>
              </a:rPr>
              <a:t>3/31/2022</a:t>
            </a:fld>
            <a:endParaRPr lang="en-GB" sz="10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3A61875-646F-476C-8BA8-C6546BDDA04B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GB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0605240/why-doesnt-static-route-work-her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Заголовок 1"/>
          <p:cNvSpPr txBox="1"/>
          <p:nvPr/>
        </p:nvSpPr>
        <p:spPr>
          <a:xfrm>
            <a:off x="3962520" y="1964160"/>
            <a:ext cx="7197480" cy="2421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ru-RU" sz="4800" b="0" strike="noStrike" cap="all" spc="-1">
                <a:solidFill>
                  <a:srgbClr val="FFFFFF"/>
                </a:solidFill>
                <a:latin typeface="Calibri Light"/>
              </a:rPr>
              <a:t>Manajemen routing</a:t>
            </a:r>
            <a:endParaRPr lang="ru-RU" sz="4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5" name="Подзаголовок 2"/>
          <p:cNvSpPr txBox="1"/>
          <p:nvPr/>
        </p:nvSpPr>
        <p:spPr>
          <a:xfrm>
            <a:off x="3962520" y="4385880"/>
            <a:ext cx="7197480" cy="14050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  <a:spcAft>
                <a:spcPts val="1001"/>
              </a:spcAft>
              <a:tabLst>
                <a:tab pos="0" algn="l"/>
              </a:tabLst>
            </a:pPr>
            <a:r>
              <a:rPr lang="ru-RU" sz="3600" b="0" strike="noStrike" cap="all" spc="-1">
                <a:solidFill>
                  <a:srgbClr val="FFFFFF"/>
                </a:solidFill>
                <a:latin typeface="Calibri"/>
              </a:rPr>
              <a:t>Pertemuan 3</a:t>
            </a:r>
            <a:endParaRPr lang="en-GB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/>
          <p:nvPr/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alibri Light"/>
              </a:rPr>
              <a:t>Ilustrasi konfigurasi - PT</a:t>
            </a:r>
            <a:endParaRPr lang="ru-RU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4" name="Content Placeholder 2"/>
          <p:cNvSpPr txBox="1"/>
          <p:nvPr/>
        </p:nvSpPr>
        <p:spPr>
          <a:xfrm>
            <a:off x="685800" y="2142000"/>
            <a:ext cx="10131120" cy="644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onsolas"/>
              </a:rPr>
              <a:t>Router0:</a:t>
            </a:r>
            <a:endParaRPr lang="ru-RU" sz="2800" b="0" strike="noStrike" spc="-1" dirty="0">
              <a:solidFill>
                <a:srgbClr val="FFFFFF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FFFFFF"/>
                </a:solidFill>
                <a:latin typeface="Consolas"/>
              </a:rPr>
              <a:t>ip</a:t>
            </a:r>
            <a:r>
              <a:rPr lang="en-US" sz="2800" b="0" strike="noStrike" spc="-1" dirty="0">
                <a:solidFill>
                  <a:srgbClr val="FFFFFF"/>
                </a:solidFill>
                <a:latin typeface="Consolas"/>
              </a:rPr>
              <a:t> route </a:t>
            </a:r>
            <a:r>
              <a:rPr lang="en-US" sz="2800" b="1" strike="noStrike" spc="-1" dirty="0">
                <a:solidFill>
                  <a:srgbClr val="FF0000"/>
                </a:solidFill>
                <a:latin typeface="Consolas"/>
              </a:rPr>
              <a:t>10.10.30.0</a:t>
            </a:r>
            <a:r>
              <a:rPr lang="en-US" sz="2800" b="0" strike="noStrike" spc="-1" dirty="0">
                <a:solidFill>
                  <a:srgbClr val="FFFFFF"/>
                </a:solidFill>
                <a:latin typeface="Consolas"/>
              </a:rPr>
              <a:t> 255.255.255.0 </a:t>
            </a:r>
            <a:r>
              <a:rPr lang="en-US" sz="2800" b="1" strike="noStrike" spc="-1" dirty="0">
                <a:solidFill>
                  <a:srgbClr val="FFC000"/>
                </a:solidFill>
                <a:latin typeface="Consolas"/>
              </a:rPr>
              <a:t>192.168.100.2</a:t>
            </a:r>
            <a:endParaRPr lang="ru-RU" sz="2800" b="0" strike="noStrike" spc="-1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15" name="Picture 4" descr="Timeline&#10;&#10;Description automatically generated"/>
          <p:cNvPicPr/>
          <p:nvPr/>
        </p:nvPicPr>
        <p:blipFill>
          <a:blip r:embed="rId2"/>
          <a:stretch/>
        </p:blipFill>
        <p:spPr>
          <a:xfrm>
            <a:off x="195480" y="3710520"/>
            <a:ext cx="11800440" cy="2915640"/>
          </a:xfrm>
          <a:prstGeom prst="rect">
            <a:avLst/>
          </a:prstGeom>
          <a:ln w="0">
            <a:noFill/>
          </a:ln>
        </p:spPr>
      </p:pic>
      <p:sp>
        <p:nvSpPr>
          <p:cNvPr id="116" name="Rectangle 6"/>
          <p:cNvSpPr/>
          <p:nvPr/>
        </p:nvSpPr>
        <p:spPr>
          <a:xfrm>
            <a:off x="3141360" y="2484720"/>
            <a:ext cx="4902480" cy="445320"/>
          </a:xfrm>
          <a:prstGeom prst="rect">
            <a:avLst/>
          </a:prstGeom>
          <a:noFill/>
          <a:ln w="57150" cap="rnd"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Rectangle 8"/>
          <p:cNvSpPr/>
          <p:nvPr/>
        </p:nvSpPr>
        <p:spPr>
          <a:xfrm>
            <a:off x="8100720" y="2541414"/>
            <a:ext cx="2659320" cy="445320"/>
          </a:xfrm>
          <a:prstGeom prst="rect">
            <a:avLst/>
          </a:prstGeom>
          <a:noFill/>
          <a:ln w="57150" cap="rnd">
            <a:solidFill>
              <a:srgbClr val="18276C">
                <a:lumMod val="60000"/>
                <a:lumOff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Straight Arrow Connector 9"/>
          <p:cNvSpPr/>
          <p:nvPr/>
        </p:nvSpPr>
        <p:spPr>
          <a:xfrm>
            <a:off x="5624280" y="2971800"/>
            <a:ext cx="4839120" cy="1158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 cap="rnd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Straight Arrow Connector 10"/>
          <p:cNvSpPr/>
          <p:nvPr/>
        </p:nvSpPr>
        <p:spPr>
          <a:xfrm flipH="1">
            <a:off x="7918920" y="2957400"/>
            <a:ext cx="1500480" cy="190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 cap="rnd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Straight Arrow Connector 11"/>
          <p:cNvSpPr/>
          <p:nvPr/>
        </p:nvSpPr>
        <p:spPr>
          <a:xfrm>
            <a:off x="1139252" y="2458386"/>
            <a:ext cx="2063668" cy="233321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 cap="rnd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/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alibri Light"/>
              </a:rPr>
              <a:t>Ilustrasi konfigurasi - PT</a:t>
            </a:r>
            <a:endParaRPr lang="ru-RU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2" name="Content Placeholder 2"/>
          <p:cNvSpPr txBox="1"/>
          <p:nvPr/>
        </p:nvSpPr>
        <p:spPr>
          <a:xfrm>
            <a:off x="685800" y="2142000"/>
            <a:ext cx="10131120" cy="644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onsolas"/>
              </a:rPr>
              <a:t>Router1:</a:t>
            </a:r>
            <a:endParaRPr lang="ru-RU" sz="2800" b="0" strike="noStrike" spc="-1">
              <a:solidFill>
                <a:srgbClr val="FFFFFF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onsolas"/>
              </a:rPr>
              <a:t>ip route </a:t>
            </a:r>
            <a:r>
              <a:rPr lang="en-US" sz="2800" b="1" strike="noStrike" spc="-1">
                <a:solidFill>
                  <a:srgbClr val="FF0000"/>
                </a:solidFill>
                <a:latin typeface="Consolas"/>
              </a:rPr>
              <a:t>10.10.20.0</a:t>
            </a:r>
            <a:r>
              <a:rPr lang="en-US" sz="2800" b="0" strike="noStrike" spc="-1">
                <a:solidFill>
                  <a:srgbClr val="FFFFFF"/>
                </a:solidFill>
                <a:latin typeface="Consolas"/>
              </a:rPr>
              <a:t> 255.255.255.0 </a:t>
            </a:r>
            <a:r>
              <a:rPr lang="en-US" sz="2800" b="1" strike="noStrike" spc="-1">
                <a:solidFill>
                  <a:srgbClr val="FFC000"/>
                </a:solidFill>
                <a:latin typeface="Consolas"/>
              </a:rPr>
              <a:t>192.168.100.1</a:t>
            </a:r>
            <a:endParaRPr lang="ru-RU" sz="28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23" name="Picture 4" descr="Timeline&#10;&#10;Description automatically generated"/>
          <p:cNvPicPr/>
          <p:nvPr/>
        </p:nvPicPr>
        <p:blipFill>
          <a:blip r:embed="rId2"/>
          <a:stretch/>
        </p:blipFill>
        <p:spPr>
          <a:xfrm>
            <a:off x="195480" y="3710520"/>
            <a:ext cx="11800440" cy="2915640"/>
          </a:xfrm>
          <a:prstGeom prst="rect">
            <a:avLst/>
          </a:prstGeom>
          <a:ln w="0">
            <a:noFill/>
          </a:ln>
        </p:spPr>
      </p:pic>
      <p:sp>
        <p:nvSpPr>
          <p:cNvPr id="124" name="Rectangle 6"/>
          <p:cNvSpPr/>
          <p:nvPr/>
        </p:nvSpPr>
        <p:spPr>
          <a:xfrm>
            <a:off x="3186360" y="2515680"/>
            <a:ext cx="4902480" cy="445320"/>
          </a:xfrm>
          <a:prstGeom prst="rect">
            <a:avLst/>
          </a:prstGeom>
          <a:noFill/>
          <a:ln w="57150" cap="rnd"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Rectangle 8"/>
          <p:cNvSpPr/>
          <p:nvPr/>
        </p:nvSpPr>
        <p:spPr>
          <a:xfrm>
            <a:off x="8123220" y="2510820"/>
            <a:ext cx="2659320" cy="445320"/>
          </a:xfrm>
          <a:prstGeom prst="rect">
            <a:avLst/>
          </a:prstGeom>
          <a:noFill/>
          <a:ln w="57150" cap="rnd">
            <a:solidFill>
              <a:srgbClr val="18276C">
                <a:lumMod val="60000"/>
                <a:lumOff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Straight Arrow Connector 9"/>
          <p:cNvSpPr/>
          <p:nvPr/>
        </p:nvSpPr>
        <p:spPr>
          <a:xfrm flipH="1">
            <a:off x="2052360" y="2971800"/>
            <a:ext cx="3585240" cy="1244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 cap="rnd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Straight Arrow Connector 10"/>
          <p:cNvSpPr/>
          <p:nvPr/>
        </p:nvSpPr>
        <p:spPr>
          <a:xfrm flipH="1">
            <a:off x="4525920" y="2971800"/>
            <a:ext cx="4893840" cy="1863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 cap="rnd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/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alibri Light"/>
              </a:rPr>
              <a:t>Tabel routing</a:t>
            </a:r>
            <a:endParaRPr lang="ru-RU" sz="36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29" name="Picture 4" descr="Text, letter&#10;&#10;Description automatically generated"/>
          <p:cNvPicPr/>
          <p:nvPr/>
        </p:nvPicPr>
        <p:blipFill>
          <a:blip r:embed="rId2"/>
          <a:stretch/>
        </p:blipFill>
        <p:spPr>
          <a:xfrm>
            <a:off x="213480" y="1895400"/>
            <a:ext cx="11766240" cy="3294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4" descr="Diagram&#10;&#10;Description automatically generated"/>
          <p:cNvPicPr/>
          <p:nvPr/>
        </p:nvPicPr>
        <p:blipFill>
          <a:blip r:embed="rId2"/>
          <a:srcRect r="156" b="28062"/>
          <a:stretch/>
        </p:blipFill>
        <p:spPr>
          <a:xfrm>
            <a:off x="83520" y="747360"/>
            <a:ext cx="12026160" cy="5992920"/>
          </a:xfrm>
          <a:prstGeom prst="rect">
            <a:avLst/>
          </a:prstGeom>
          <a:ln w="0">
            <a:noFill/>
          </a:ln>
        </p:spPr>
      </p:pic>
      <p:sp>
        <p:nvSpPr>
          <p:cNvPr id="131" name="Straight Arrow Connector 4"/>
          <p:cNvSpPr/>
          <p:nvPr/>
        </p:nvSpPr>
        <p:spPr>
          <a:xfrm>
            <a:off x="793800" y="4884120"/>
            <a:ext cx="3421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 cap="rnd"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2" name="Straight Arrow Connector 5"/>
          <p:cNvSpPr/>
          <p:nvPr/>
        </p:nvSpPr>
        <p:spPr>
          <a:xfrm flipH="1">
            <a:off x="4214880" y="3791160"/>
            <a:ext cx="891000" cy="1121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 cap="rnd"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3" name="Straight Arrow Connector 6"/>
          <p:cNvSpPr/>
          <p:nvPr/>
        </p:nvSpPr>
        <p:spPr>
          <a:xfrm>
            <a:off x="5078160" y="1375920"/>
            <a:ext cx="14040" cy="2372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 cap="rnd"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4" name="TextBox 7"/>
          <p:cNvSpPr/>
          <p:nvPr/>
        </p:nvSpPr>
        <p:spPr>
          <a:xfrm>
            <a:off x="798480" y="4234680"/>
            <a:ext cx="873720" cy="57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Asal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135" name="TextBox 8"/>
          <p:cNvSpPr/>
          <p:nvPr/>
        </p:nvSpPr>
        <p:spPr>
          <a:xfrm>
            <a:off x="3645360" y="1316160"/>
            <a:ext cx="1319400" cy="57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Tujuan</a:t>
            </a: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/>
          <p:nvPr/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7" name="Content Placeholder 2"/>
          <p:cNvSpPr txBox="1"/>
          <p:nvPr/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1"/>
          <p:cNvSpPr txBox="1"/>
          <p:nvPr/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alibri Light"/>
              </a:rPr>
              <a:t>Konsep routing statis</a:t>
            </a:r>
            <a:endParaRPr lang="ru-RU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7" name="Content Placeholder 2"/>
          <p:cNvSpPr txBox="1"/>
          <p:nvPr/>
        </p:nvSpPr>
        <p:spPr>
          <a:xfrm>
            <a:off x="685800" y="2142000"/>
            <a:ext cx="10131120" cy="3073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Pengarahan maupun pengenalan jaringan baru yang dilakukan secara manual</a:t>
            </a:r>
            <a:endParaRPr lang="ru-RU" sz="2800" b="0" strike="noStrike" spc="-1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Teknik ini tidak menggunakan algoritma apapun ketika konfigurasi</a:t>
            </a:r>
            <a:endParaRPr lang="ru-RU" sz="2800" b="0" strike="noStrike" spc="-1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Routing ini tidak akan mengalami perubahan apabila ada perubahan di jaringan (router baru / jaringan baru)</a:t>
            </a:r>
            <a:endParaRPr lang="ru-RU" sz="28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endParaRPr lang="ru-RU" sz="28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88" name="Picture 4" descr="Chart, line chart&#10;&#10;Description automatically generated"/>
          <p:cNvPicPr/>
          <p:nvPr/>
        </p:nvPicPr>
        <p:blipFill>
          <a:blip r:embed="rId2"/>
          <a:stretch/>
        </p:blipFill>
        <p:spPr>
          <a:xfrm>
            <a:off x="8390520" y="4827600"/>
            <a:ext cx="3691800" cy="1803600"/>
          </a:xfrm>
          <a:prstGeom prst="rect">
            <a:avLst/>
          </a:prstGeom>
          <a:ln w="0">
            <a:noFill/>
          </a:ln>
        </p:spPr>
      </p:pic>
      <p:sp>
        <p:nvSpPr>
          <p:cNvPr id="89" name="TextBox 4"/>
          <p:cNvSpPr/>
          <p:nvPr/>
        </p:nvSpPr>
        <p:spPr>
          <a:xfrm>
            <a:off x="9339480" y="6630840"/>
            <a:ext cx="2742840" cy="31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46000"/>
          </a:bodyPr>
          <a:lstStyle/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C573D2"/>
                </a:solidFill>
                <a:uFillTx/>
                <a:latin typeface="Calibri"/>
                <a:hlinkClick r:id="rId3"/>
              </a:rPr>
              <a:t>This Photo</a:t>
            </a: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 by Unknown author is licensed under </a:t>
            </a:r>
            <a:r>
              <a:rPr lang="en-US" sz="1800" b="0" u="sng" strike="noStrike" spc="-1">
                <a:solidFill>
                  <a:srgbClr val="C573D2"/>
                </a:solidFill>
                <a:uFillTx/>
                <a:latin typeface="Calibri"/>
                <a:hlinkClick r:id="rId4"/>
              </a:rPr>
              <a:t>CC BY-SA</a:t>
            </a: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.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1"/>
          <p:cNvSpPr txBox="1"/>
          <p:nvPr/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alibri Light"/>
              </a:rPr>
              <a:t>Penggunaan</a:t>
            </a:r>
            <a:endParaRPr lang="ru-RU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1" name="Content Placeholder 2"/>
          <p:cNvSpPr txBox="1"/>
          <p:nvPr/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285840" indent="-285480" algn="just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Calibri"/>
              </a:rPr>
              <a:t>Perutean statis dapat digunakan untuk menentukan titik keluar dari router ketika tidak ada rute lain yang tersedia atau diperlukan. Ini disebut rute default.</a:t>
            </a: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  <a:p>
            <a:pPr marL="285840" indent="-285480" algn="just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Calibri"/>
              </a:rPr>
              <a:t>Perutean statis dapat digunakan untuk jaringan kecil yang hanya membutuhkan satu atau dua rute. Ini seringkali lebih efisien karena tautan tidak disia-siakan dengan bertukar informasi perutean dinamis.</a:t>
            </a: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Aft>
                <a:spcPts val="1001"/>
              </a:spcAft>
              <a:tabLst>
                <a:tab pos="0" algn="l"/>
              </a:tabLst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/>
          <p:nvPr/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alibri Light"/>
              </a:rPr>
              <a:t>penggunaan</a:t>
            </a:r>
            <a:endParaRPr lang="ru-RU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3" name="Content Placeholder 2"/>
          <p:cNvSpPr txBox="1"/>
          <p:nvPr/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285840" indent="-285480" algn="just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Perutean statis sering digunakan sebagai pelengkap perutean dinamis untuk menyediakan cadangan yang aman dari kegagalan jika rute dinamis tidak tersedia.</a:t>
            </a: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  <a:p>
            <a:pPr marL="285840" indent="-285480" algn="just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Perutean statis sering digunakan untuk membantu mentransfer informasi perutean dari satu protokol perutean ke yang lain (redistribusi perutean).</a:t>
            </a: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/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alibri Light"/>
              </a:rPr>
              <a:t>Kegunaan</a:t>
            </a:r>
            <a:endParaRPr lang="ru-RU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5" name="Content Placeholder 2"/>
          <p:cNvSpPr txBox="1"/>
          <p:nvPr/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Calibri"/>
              </a:rPr>
              <a:t>Perutean statis, jika digunakan tanpa perutean dinamis, memiliki keuntungan sebagai berikut:</a:t>
            </a: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  <a:p>
            <a:pPr marL="743040" lvl="1" indent="-285480" algn="just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FFFFFF"/>
                </a:solidFill>
                <a:latin typeface="Calibri"/>
                <a:ea typeface="Calibri"/>
              </a:rPr>
              <a:t>Perutean statis menyebabkan sedikit beban pada CPU router, dan tidak menghasilkan lalu lintas ke router lain.</a:t>
            </a:r>
            <a:endParaRPr lang="ru-RU" sz="3000" b="0" strike="noStrike" spc="-1">
              <a:solidFill>
                <a:srgbClr val="FFFFFF"/>
              </a:solidFill>
              <a:latin typeface="Calibri"/>
            </a:endParaRPr>
          </a:p>
          <a:p>
            <a:pPr marL="743040" lvl="1" indent="-285480" algn="just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FFFFFF"/>
                </a:solidFill>
                <a:latin typeface="Calibri"/>
                <a:ea typeface="Calibri"/>
              </a:rPr>
              <a:t>Perutean statis membuat administrator jaringan memiliki kendali penuh atas perilaku perutean jaringan.</a:t>
            </a:r>
            <a:endParaRPr lang="ru-RU" sz="3000" b="0" strike="noStrike" spc="-1">
              <a:solidFill>
                <a:srgbClr val="FFFFFF"/>
              </a:solidFill>
              <a:latin typeface="Calibri"/>
            </a:endParaRPr>
          </a:p>
          <a:p>
            <a:pPr marL="743040" lvl="1" indent="-285480" algn="just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FFFFFF"/>
                </a:solidFill>
                <a:latin typeface="Calibri"/>
                <a:ea typeface="Calibri"/>
              </a:rPr>
              <a:t>Perutean Statis Sangat mudah untuk dikonfigurasi pada jaringan kecil.</a:t>
            </a:r>
            <a:endParaRPr lang="ru-RU" sz="3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/>
          <p:nvPr/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alibri Light"/>
              </a:rPr>
              <a:t>kerugian</a:t>
            </a:r>
            <a:endParaRPr lang="ru-RU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7" name="Content Placeholder 2"/>
          <p:cNvSpPr txBox="1"/>
          <p:nvPr/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Calibri"/>
              </a:rPr>
              <a:t>Perutean statis dapat memiliki beberapa potensi kerugian:</a:t>
            </a: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Calibri"/>
              </a:rPr>
              <a:t>Kesalahan manusia: Dalam banyak kasus, rute statis dikonfigurasi secara manual. Ini meningkatkan potensi kesalahan input.</a:t>
            </a: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Calibri"/>
              </a:rPr>
              <a:t>Toleransi kesalahan: Perutean statis tidak toleran terhadap kesalahan. Ini berarti bahwa ketika ada perubahan dalam jaringan atau kegagalan terjadi antara dua perangkat yang ditentukan secara statis, lalu lintas tidak akan dirutekan ulang.</a:t>
            </a: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/>
          <p:nvPr/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alibri Light"/>
              </a:rPr>
              <a:t>Kerugian</a:t>
            </a:r>
            <a:endParaRPr lang="ru-RU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9" name="Content Placeholder 2"/>
          <p:cNvSpPr txBox="1"/>
          <p:nvPr/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just">
              <a:lnSpc>
                <a:spcPct val="100000"/>
              </a:lnSpc>
              <a:spcAft>
                <a:spcPts val="1001"/>
              </a:spcAft>
            </a:pPr>
            <a:endParaRPr lang="ru-RU" sz="1800" b="0" strike="noStrike" spc="-1">
              <a:solidFill>
                <a:srgbClr val="FFFFFF"/>
              </a:solidFill>
              <a:latin typeface="Calibri"/>
            </a:endParaRPr>
          </a:p>
          <a:p>
            <a:pPr marL="285840" indent="-285480" algn="just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Jarak administratif: Rute statis biasanya lebih diutamakan daripada rute yang dikonfigurasi dengan protokol perutean dinamis.</a:t>
            </a: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  <a:p>
            <a:pPr marL="285840" indent="-285480" algn="just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Overhead administratif: Rute statis harus dikonfigurasi di setiap router di jaringan.</a:t>
            </a: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Aft>
                <a:spcPts val="1001"/>
              </a:spcAft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/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alibri Light"/>
              </a:rPr>
              <a:t>Contoh konfigurasi</a:t>
            </a:r>
            <a:endParaRPr lang="ru-RU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1" name="Content Placeholder 2"/>
          <p:cNvSpPr txBox="1"/>
          <p:nvPr/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Linux:</a:t>
            </a:r>
            <a:endParaRPr lang="ru-RU" sz="2400" b="0" strike="noStrike" spc="-1" dirty="0">
              <a:solidFill>
                <a:srgbClr val="FFFFFF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FFFFFF"/>
                </a:solidFill>
                <a:latin typeface="Consolas"/>
              </a:rPr>
              <a:t>ip</a:t>
            </a:r>
            <a:r>
              <a:rPr lang="en-US" sz="2400" b="0" strike="noStrike" spc="-1" dirty="0">
                <a:solidFill>
                  <a:srgbClr val="FFFFFF"/>
                </a:solidFill>
                <a:latin typeface="Consolas"/>
              </a:rPr>
              <a:t> route add </a:t>
            </a:r>
            <a:r>
              <a:rPr lang="en-US" sz="2400" b="1" strike="noStrike" spc="-1" dirty="0">
                <a:solidFill>
                  <a:srgbClr val="FF0000"/>
                </a:solidFill>
                <a:latin typeface="Consolas"/>
              </a:rPr>
              <a:t>10.10.20.0</a:t>
            </a:r>
            <a:r>
              <a:rPr lang="en-US" sz="2400" b="0" strike="noStrike" spc="-1" dirty="0">
                <a:solidFill>
                  <a:srgbClr val="FFFFFF"/>
                </a:solidFill>
                <a:latin typeface="Consolas"/>
              </a:rPr>
              <a:t> via </a:t>
            </a:r>
            <a:r>
              <a:rPr lang="en-US" sz="2400" b="1" strike="noStrike" spc="-1" dirty="0">
                <a:solidFill>
                  <a:srgbClr val="FFC000"/>
                </a:solidFill>
                <a:latin typeface="Consolas"/>
              </a:rPr>
              <a:t>192.168.100.1</a:t>
            </a:r>
            <a:endParaRPr lang="ru-RU" sz="2400" b="0" strike="noStrike" spc="-1" dirty="0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FFFFFF"/>
                </a:solidFill>
                <a:latin typeface="Consolas"/>
              </a:rPr>
              <a:t>Cisco IOS</a:t>
            </a:r>
            <a:endParaRPr lang="ru-RU" sz="2600" b="0" strike="noStrike" spc="-1" dirty="0">
              <a:solidFill>
                <a:srgbClr val="FFFFFF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FFFFFF"/>
                </a:solidFill>
                <a:latin typeface="Consolas"/>
              </a:rPr>
              <a:t>ip</a:t>
            </a:r>
            <a:r>
              <a:rPr lang="en-US" sz="2400" b="0" strike="noStrike" spc="-1" dirty="0">
                <a:solidFill>
                  <a:srgbClr val="FFFFFF"/>
                </a:solidFill>
                <a:latin typeface="Consolas"/>
              </a:rPr>
              <a:t> route </a:t>
            </a:r>
            <a:r>
              <a:rPr lang="en-US" sz="2400" b="1" strike="noStrike" spc="-1" dirty="0">
                <a:solidFill>
                  <a:srgbClr val="FF0000"/>
                </a:solidFill>
                <a:latin typeface="Consolas"/>
              </a:rPr>
              <a:t>10.10.20.0</a:t>
            </a:r>
            <a:r>
              <a:rPr lang="en-US" sz="2400" b="0" strike="noStrike" spc="-1" dirty="0">
                <a:solidFill>
                  <a:srgbClr val="FFFFFF"/>
                </a:solidFill>
                <a:latin typeface="Consolas"/>
              </a:rPr>
              <a:t> 255.255.255.0 </a:t>
            </a:r>
            <a:r>
              <a:rPr lang="en-US" sz="2400" b="1" strike="noStrike" spc="-1" dirty="0">
                <a:solidFill>
                  <a:srgbClr val="FFC000"/>
                </a:solidFill>
                <a:latin typeface="Consolas"/>
              </a:rPr>
              <a:t>192.168.100.1</a:t>
            </a:r>
            <a:endParaRPr lang="ru-RU" sz="2400" b="0" strike="noStrike" spc="-1" dirty="0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Aft>
                <a:spcPts val="1001"/>
              </a:spcAft>
              <a:tabLst>
                <a:tab pos="0" algn="l"/>
              </a:tabLst>
            </a:pPr>
            <a:endParaRPr lang="ru-RU" sz="24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2" name="Rectangle 3"/>
          <p:cNvSpPr/>
          <p:nvPr/>
        </p:nvSpPr>
        <p:spPr>
          <a:xfrm>
            <a:off x="3652081" y="3245040"/>
            <a:ext cx="1854360" cy="445320"/>
          </a:xfrm>
          <a:prstGeom prst="rect">
            <a:avLst/>
          </a:prstGeom>
          <a:noFill/>
          <a:ln w="57150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Rectangle 4"/>
          <p:cNvSpPr/>
          <p:nvPr/>
        </p:nvSpPr>
        <p:spPr>
          <a:xfrm>
            <a:off x="2960788" y="4251240"/>
            <a:ext cx="1854360" cy="445320"/>
          </a:xfrm>
          <a:prstGeom prst="rect">
            <a:avLst/>
          </a:prstGeom>
          <a:noFill/>
          <a:ln w="57150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Rectangle 5"/>
          <p:cNvSpPr/>
          <p:nvPr/>
        </p:nvSpPr>
        <p:spPr>
          <a:xfrm>
            <a:off x="6096000" y="3245040"/>
            <a:ext cx="2494440" cy="445320"/>
          </a:xfrm>
          <a:prstGeom prst="rect">
            <a:avLst/>
          </a:prstGeom>
          <a:noFill/>
          <a:ln w="5715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Rectangle 6"/>
          <p:cNvSpPr/>
          <p:nvPr/>
        </p:nvSpPr>
        <p:spPr>
          <a:xfrm>
            <a:off x="7090136" y="4295160"/>
            <a:ext cx="2520000" cy="445320"/>
          </a:xfrm>
          <a:prstGeom prst="rect">
            <a:avLst/>
          </a:prstGeom>
          <a:noFill/>
          <a:ln w="5715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/>
        </p:nvSpPr>
        <p:spPr>
          <a:xfrm>
            <a:off x="685800" y="609480"/>
            <a:ext cx="10131120" cy="708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alibri Light"/>
              </a:rPr>
              <a:t>Ilustrasi konfigurasi - PT</a:t>
            </a:r>
            <a:endParaRPr lang="ru-RU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7" name="Content Placeholder 2"/>
          <p:cNvSpPr txBox="1"/>
          <p:nvPr/>
        </p:nvSpPr>
        <p:spPr>
          <a:xfrm>
            <a:off x="685800" y="1394280"/>
            <a:ext cx="10131120" cy="2139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onsolas"/>
              </a:rPr>
              <a:t>Router Dapat Mengenali Router Yang Terhubung</a:t>
            </a:r>
            <a:endParaRPr lang="ru-RU" sz="2800" b="0" strike="noStrike" spc="-1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onsolas"/>
              </a:rPr>
              <a:t>Namun Tidak Kenal Jaringan Di Belakang Router Tersebut</a:t>
            </a:r>
            <a:endParaRPr lang="ru-RU" sz="2800" b="0" strike="noStrike" spc="-1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onsolas"/>
              </a:rPr>
              <a:t>Agar Kenal, Routing Statis Dapat Digunakan</a:t>
            </a:r>
            <a:endParaRPr lang="ru-RU" sz="28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08" name="Picture 4" descr="Timeline&#10;&#10;Description automatically generated"/>
          <p:cNvPicPr/>
          <p:nvPr/>
        </p:nvPicPr>
        <p:blipFill>
          <a:blip r:embed="rId2"/>
          <a:stretch/>
        </p:blipFill>
        <p:spPr>
          <a:xfrm>
            <a:off x="195480" y="3710520"/>
            <a:ext cx="11800440" cy="2915640"/>
          </a:xfrm>
          <a:prstGeom prst="rect">
            <a:avLst/>
          </a:prstGeom>
          <a:ln w="0">
            <a:noFill/>
          </a:ln>
        </p:spPr>
      </p:pic>
      <p:sp>
        <p:nvSpPr>
          <p:cNvPr id="109" name="Connector: Curved 4"/>
          <p:cNvSpPr/>
          <p:nvPr/>
        </p:nvSpPr>
        <p:spPr>
          <a:xfrm flipV="1">
            <a:off x="3669120" y="4058280"/>
            <a:ext cx="6679440" cy="796320"/>
          </a:xfrm>
          <a:prstGeom prst="curvedConnector3">
            <a:avLst>
              <a:gd name="adj1" fmla="val 50000"/>
            </a:avLst>
          </a:prstGeom>
          <a:noFill/>
          <a:ln w="57150" cap="rnd">
            <a:solidFill>
              <a:srgbClr val="00B0F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TextBox 5"/>
          <p:cNvSpPr/>
          <p:nvPr/>
        </p:nvSpPr>
        <p:spPr>
          <a:xfrm>
            <a:off x="3673800" y="4220280"/>
            <a:ext cx="327600" cy="57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?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111" name="Connector: Curved 7"/>
          <p:cNvSpPr/>
          <p:nvPr/>
        </p:nvSpPr>
        <p:spPr>
          <a:xfrm flipV="1">
            <a:off x="4400640" y="5450400"/>
            <a:ext cx="3358080" cy="34200"/>
          </a:xfrm>
          <a:prstGeom prst="curvedConnector3">
            <a:avLst>
              <a:gd name="adj1" fmla="val 50000"/>
            </a:avLst>
          </a:prstGeom>
          <a:noFill/>
          <a:ln w="57150" cap="rnd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TextBox 11"/>
          <p:cNvSpPr/>
          <p:nvPr/>
        </p:nvSpPr>
        <p:spPr>
          <a:xfrm>
            <a:off x="5584320" y="5555520"/>
            <a:ext cx="787680" cy="36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highlight>
                  <a:srgbClr val="00FF00"/>
                </a:highlight>
                <a:latin typeface="Calibri"/>
              </a:rPr>
              <a:t>Ready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371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ALAUDDIN MAULANA HIRZAN</cp:lastModifiedBy>
  <cp:revision>270</cp:revision>
  <dcterms:created xsi:type="dcterms:W3CDTF">2012-07-30T23:42:41Z</dcterms:created>
  <dcterms:modified xsi:type="dcterms:W3CDTF">2022-03-31T13:15:01Z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