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29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2996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79640" cy="1001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29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29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2996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2996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79640" cy="1001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79640" cy="1001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9640" cy="5039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79640" cy="35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9640" cy="161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6894000"/>
            <a:ext cx="539640" cy="53964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299640" cy="21596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20000" y="2520000"/>
            <a:ext cx="5039640" cy="251964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299640" cy="21596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78000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TIS13531 METODOLOGI PENELITIAN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5220000"/>
            <a:ext cx="9359640" cy="19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Source Sans Pro"/>
              </a:rPr>
              <a:t>Minggu 13 - Implementasi dan Hasil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Pengumpulan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Di bagian ini mahasiwa harus menjelaskan proses pengumpulan data dengan skenario yang sudah ditetapkan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Tergantung dari bidang dan metode pengumpulan data, proses pengumpulan data di sini bisa berbeda satu dengan yang lainnya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Pengumpulan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Untuk bidang jaringan, pengumpulan data bisa didapatkan menggunakan observasi/eksperimen.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Dijelaskan bagaimana data itu bisa di dapatkan sebagai data penelitian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Pengumpulan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Untuk bidang jaringan, pengumpulan data bisa didapatkan menggunakan observasi/eksperimen.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Dijelaskan bagaimana data itu bisa di dapatkan sebagai data penelitian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Jumlah data tergantung dari berapa banyaknya skenario yang ditentukan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Pengumpulan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Contoh: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037880" y="2651760"/>
            <a:ext cx="7923240" cy="420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Pengumpulan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Jangan lupa untuk memperlihatkan data yang telah didapatkan.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Biasanya data yang didapatkan harus di pra-proses terlebih dahulu untuk memudahkan pengolahan nantinya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Data bisa disajikan dalam bentuk tabel, jangan lupa untuk memberikan atribut untuk tiap kolom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Pengumpulan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Contoh: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25000" y="2607120"/>
            <a:ext cx="9494640" cy="388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Analisis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Analisis Data dilakukan untuk mencari karakteristik lebih lanjut dari data tersebut.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Atau bisa juga untuk menarik sebuah hipotesis sementara sebagai indikator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Tergantung algoritma yang akan digunakan, data ini bisa membantu pembuatan software atau diolah layaknya data mining.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Analisis Data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157" name="Group 2"/>
          <p:cNvGrpSpPr/>
          <p:nvPr/>
        </p:nvGrpSpPr>
        <p:grpSpPr>
          <a:xfrm>
            <a:off x="548640" y="1737360"/>
            <a:ext cx="8229600" cy="4846320"/>
            <a:chOff x="548640" y="1737360"/>
            <a:chExt cx="8229600" cy="4846320"/>
          </a:xfrm>
        </p:grpSpPr>
        <p:sp>
          <p:nvSpPr>
            <p:cNvPr id="158" name="CustomShape 3"/>
            <p:cNvSpPr/>
            <p:nvPr/>
          </p:nvSpPr>
          <p:spPr>
            <a:xfrm>
              <a:off x="1005840" y="4297680"/>
              <a:ext cx="1645920" cy="173736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US" sz="3200" spc="-1" strike="noStrike">
                  <a:latin typeface="Arial"/>
                </a:rPr>
                <a:t>Data 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59" name="CustomShape 4"/>
            <p:cNvSpPr/>
            <p:nvPr/>
          </p:nvSpPr>
          <p:spPr>
            <a:xfrm>
              <a:off x="5943600" y="2286000"/>
              <a:ext cx="2834640" cy="18288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US" sz="3200" spc="-1" strike="noStrike">
                  <a:latin typeface="Arial"/>
                </a:rPr>
                <a:t>Diproses </a:t>
              </a:r>
              <a:endParaRPr b="0" lang="en-US" sz="3200" spc="-1" strike="noStrike">
                <a:latin typeface="Arial"/>
              </a:endParaRPr>
            </a:p>
            <a:p>
              <a:pPr algn="ctr"/>
              <a:r>
                <a:rPr b="0" lang="en-US" sz="3200" spc="-1" strike="noStrike">
                  <a:latin typeface="Arial"/>
                </a:rPr>
                <a:t>dengan </a:t>
              </a:r>
              <a:endParaRPr b="0" lang="en-US" sz="3200" spc="-1" strike="noStrike">
                <a:latin typeface="Arial"/>
              </a:endParaRPr>
            </a:p>
            <a:p>
              <a:pPr algn="ctr"/>
              <a:r>
                <a:rPr b="0" lang="en-US" sz="3200" spc="-1" strike="noStrike">
                  <a:latin typeface="Arial"/>
                </a:rPr>
                <a:t>Algoritma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60" name="CustomShape 5"/>
            <p:cNvSpPr/>
            <p:nvPr/>
          </p:nvSpPr>
          <p:spPr>
            <a:xfrm>
              <a:off x="5943600" y="4846320"/>
              <a:ext cx="2834640" cy="17373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US" sz="3200" spc="-1" strike="noStrike">
                  <a:latin typeface="Arial"/>
                </a:rPr>
                <a:t>Sebagai </a:t>
              </a:r>
              <a:endParaRPr b="0" lang="en-US" sz="3200" spc="-1" strike="noStrike">
                <a:latin typeface="Arial"/>
              </a:endParaRPr>
            </a:p>
            <a:p>
              <a:pPr algn="ctr"/>
              <a:r>
                <a:rPr b="0" lang="en-US" sz="3200" spc="-1" strike="noStrike">
                  <a:latin typeface="Arial"/>
                </a:rPr>
                <a:t>Petunjuk </a:t>
              </a:r>
              <a:endParaRPr b="0" lang="en-US" sz="3200" spc="-1" strike="noStrike">
                <a:latin typeface="Arial"/>
              </a:endParaRPr>
            </a:p>
            <a:p>
              <a:pPr algn="ctr"/>
              <a:r>
                <a:rPr b="0" lang="en-US" sz="3200" spc="-1" strike="noStrike">
                  <a:latin typeface="Arial"/>
                </a:rPr>
                <a:t>Pengembangan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61" name="Line 6"/>
            <p:cNvSpPr/>
            <p:nvPr/>
          </p:nvSpPr>
          <p:spPr>
            <a:xfrm flipV="1">
              <a:off x="2651760" y="3108960"/>
              <a:ext cx="3291840" cy="210312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Line 7"/>
            <p:cNvSpPr/>
            <p:nvPr/>
          </p:nvSpPr>
          <p:spPr>
            <a:xfrm>
              <a:off x="2651760" y="5212080"/>
              <a:ext cx="3291840" cy="73152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8"/>
            <p:cNvSpPr/>
            <p:nvPr/>
          </p:nvSpPr>
          <p:spPr>
            <a:xfrm>
              <a:off x="548640" y="1737360"/>
              <a:ext cx="3017520" cy="10972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US" sz="3200" spc="-1" strike="noStrike">
                  <a:latin typeface="Arial"/>
                </a:rPr>
                <a:t>Hipotesis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64" name="Line 9"/>
            <p:cNvSpPr/>
            <p:nvPr/>
          </p:nvSpPr>
          <p:spPr>
            <a:xfrm flipV="1">
              <a:off x="1828800" y="2926080"/>
              <a:ext cx="0" cy="137160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Analisis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Jumlah analisis sebaiknya sesuai dengan jumlah skenario yang dijalankan.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Dikarenakan tiap-tiap skenario menghasilkan data yang berbeda-beda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Jangan lupa memberikan kesimpulan analisis di akhir sub-bab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Analisis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Contoh Data Skenario 1: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367200" y="2660400"/>
            <a:ext cx="9370800" cy="392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Sub-Menu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Bab 4 Implementasi Metode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</a:rPr>
              <a:t>Skenario (Eksperimen)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</a:rPr>
              <a:t>Eksekusi Pengumpulan Data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</a:rPr>
              <a:t>Analisis Data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</a:rPr>
              <a:t>Kesimpulan Analisis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</a:rPr>
              <a:t>Implementasi Algoritma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</a:rPr>
              <a:t>Pengujian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Analisis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Contoh Data Skenario 2: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457200" y="2763360"/>
            <a:ext cx="9313920" cy="318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Implementasi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Implementasi yang dimaksudkan di sini adalah implementasi algoritma terhadap data.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Ada dua kemungkinan yang bisa dilakukan: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Data diproses dengan algoritma (Data mining)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Data digunakan sebagai petunjuk untuk algoritma ketika digunakan.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Implementasi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176" name="Group 2"/>
          <p:cNvGrpSpPr/>
          <p:nvPr/>
        </p:nvGrpSpPr>
        <p:grpSpPr>
          <a:xfrm>
            <a:off x="360000" y="1980000"/>
            <a:ext cx="9359640" cy="5039640"/>
            <a:chOff x="360000" y="1980000"/>
            <a:chExt cx="9359640" cy="5039640"/>
          </a:xfrm>
        </p:grpSpPr>
        <p:sp>
          <p:nvSpPr>
            <p:cNvPr id="177" name="CustomShape 3"/>
            <p:cNvSpPr/>
            <p:nvPr/>
          </p:nvSpPr>
          <p:spPr>
            <a:xfrm>
              <a:off x="360000" y="1980000"/>
              <a:ext cx="9359640" cy="503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rmAutofit/>
            </a:bodyPr>
            <a:p>
              <a:pPr marL="432000" indent="-323640">
                <a:lnSpc>
                  <a:spcPct val="100000"/>
                </a:lnSpc>
                <a:spcAft>
                  <a:spcPts val="1414"/>
                </a:spcAft>
                <a:buClr>
                  <a:srgbClr val="2c3e50"/>
                </a:buClr>
                <a:buSzPct val="45000"/>
                <a:buFont typeface="Wingdings" charset="2"/>
                <a:buChar char=""/>
              </a:pPr>
              <a:r>
                <a:rPr b="1" lang="en-US" sz="3200" spc="-1" strike="noStrike">
                  <a:solidFill>
                    <a:srgbClr val="2c3e50"/>
                  </a:solidFill>
                  <a:latin typeface="Source Sans Pro Semibold"/>
                </a:rPr>
                <a:t>Ilustrasi: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78" name="CustomShape 4"/>
            <p:cNvSpPr/>
            <p:nvPr/>
          </p:nvSpPr>
          <p:spPr>
            <a:xfrm>
              <a:off x="640080" y="3749040"/>
              <a:ext cx="1645920" cy="155448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US" sz="3200" spc="-1" strike="noStrike">
                  <a:latin typeface="Arial"/>
                </a:rPr>
                <a:t>Data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79" name="CustomShape 5"/>
            <p:cNvSpPr/>
            <p:nvPr/>
          </p:nvSpPr>
          <p:spPr>
            <a:xfrm>
              <a:off x="3566160" y="2377440"/>
              <a:ext cx="2560320" cy="1645920"/>
            </a:xfrm>
            <a:prstGeom prst="flowChartProcess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US" sz="3200" spc="-1" strike="noStrike">
                  <a:latin typeface="Arial"/>
                </a:rPr>
                <a:t>Proses </a:t>
              </a:r>
              <a:endParaRPr b="0" lang="en-US" sz="3200" spc="-1" strike="noStrike">
                <a:latin typeface="Arial"/>
              </a:endParaRPr>
            </a:p>
            <a:p>
              <a:pPr algn="ctr"/>
              <a:r>
                <a:rPr b="0" lang="en-US" sz="3200" spc="-1" strike="noStrike">
                  <a:latin typeface="Arial"/>
                </a:rPr>
                <a:t>Algoritma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80" name="CustomShape 6"/>
            <p:cNvSpPr/>
            <p:nvPr/>
          </p:nvSpPr>
          <p:spPr>
            <a:xfrm>
              <a:off x="7498080" y="2286000"/>
              <a:ext cx="1920240" cy="192024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US" sz="2800" spc="-1" strike="noStrike">
                  <a:latin typeface="Arial"/>
                </a:rPr>
                <a:t>Hasil:</a:t>
              </a:r>
              <a:endParaRPr b="0" lang="en-US" sz="2800" spc="-1" strike="noStrike">
                <a:latin typeface="Arial"/>
              </a:endParaRPr>
            </a:p>
            <a:p>
              <a:pPr algn="ctr"/>
              <a:r>
                <a:rPr b="0" lang="en-US" sz="2800" spc="-1" strike="noStrike">
                  <a:latin typeface="Arial"/>
                </a:rPr>
                <a:t>Akurasi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81" name="CustomShape 7"/>
            <p:cNvSpPr/>
            <p:nvPr/>
          </p:nvSpPr>
          <p:spPr>
            <a:xfrm>
              <a:off x="3566160" y="4937760"/>
              <a:ext cx="2560320" cy="1554480"/>
            </a:xfrm>
            <a:prstGeom prst="flowChartProcess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US" sz="3200" spc="-1" strike="noStrike">
                  <a:latin typeface="Arial"/>
                </a:rPr>
                <a:t>Petunjuk </a:t>
              </a:r>
              <a:endParaRPr b="0" lang="en-US" sz="3200" spc="-1" strike="noStrike">
                <a:latin typeface="Arial"/>
              </a:endParaRPr>
            </a:p>
            <a:p>
              <a:pPr algn="ctr"/>
              <a:r>
                <a:rPr b="0" lang="en-US" sz="3200" spc="-1" strike="noStrike">
                  <a:latin typeface="Arial"/>
                </a:rPr>
                <a:t>Algoritma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82" name="CustomShape 8"/>
            <p:cNvSpPr/>
            <p:nvPr/>
          </p:nvSpPr>
          <p:spPr>
            <a:xfrm>
              <a:off x="7498080" y="4754880"/>
              <a:ext cx="1920240" cy="192024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US" sz="2800" spc="-1" strike="noStrike">
                  <a:latin typeface="Arial"/>
                </a:rPr>
                <a:t>Hasil:</a:t>
              </a:r>
              <a:endParaRPr b="0" lang="en-US" sz="2800" spc="-1" strike="noStrike">
                <a:latin typeface="Arial"/>
              </a:endParaRPr>
            </a:p>
            <a:p>
              <a:pPr algn="ctr"/>
              <a:r>
                <a:rPr b="0" lang="en-US" sz="2800" spc="-1" strike="noStrike">
                  <a:latin typeface="Arial"/>
                </a:rPr>
                <a:t>Sistem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83" name="Line 9"/>
            <p:cNvSpPr/>
            <p:nvPr/>
          </p:nvSpPr>
          <p:spPr>
            <a:xfrm flipV="1">
              <a:off x="2286000" y="3200400"/>
              <a:ext cx="1280160" cy="137160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Line 10"/>
            <p:cNvSpPr/>
            <p:nvPr/>
          </p:nvSpPr>
          <p:spPr>
            <a:xfrm>
              <a:off x="6126480" y="3200400"/>
              <a:ext cx="1371600" cy="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Line 11"/>
            <p:cNvSpPr/>
            <p:nvPr/>
          </p:nvSpPr>
          <p:spPr>
            <a:xfrm>
              <a:off x="2286000" y="4572000"/>
              <a:ext cx="1280160" cy="118872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Line 12"/>
            <p:cNvSpPr/>
            <p:nvPr/>
          </p:nvSpPr>
          <p:spPr>
            <a:xfrm>
              <a:off x="6126480" y="5760720"/>
              <a:ext cx="1371600" cy="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Implementasi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Ilustrasi dapat dijelaskan dengan: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Flowchart (untuk development sistem), algoritma harus diperlihatkan di bagian prosesnya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Prototype sketsa, desain aplikasi, dan  lain-lain.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Tetapi diagram lebih diutamakan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Implementasi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Ilustrasi dapat dijelaskan dengan: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Flowchart (untuk development sistem), algoritma harus diperlihatkan di bagian prosesnya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Prototype sketsa, desain aplikasi, dan  lain-lain.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Tetapi diagram lebih diutamakan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Implementasi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Flowchart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Jelaskan proses sistem secara umum terlebih dahulu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Secara perlahan bisa masuk ke proses spesifik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Implementasi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Flowchart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60000" y="2834640"/>
            <a:ext cx="9331560" cy="384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Implementasi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Flowchart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3840480" y="1211040"/>
            <a:ext cx="3704400" cy="564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Implementasi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Implementasi untuk Data mining bisa menggunakan aplikasi dari orang lain atau membuat sendiri.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Kelebihan aplikasi orang lain: pekerjaan lebih mudah, tapi nilai dari TA itu sendiri bisa kurang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Kelebihan aplikasi sendiri: memerlukan untuk membuat, tapi nilai TA bisa meningkat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Implementasi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Implementasi untuk Data mining bisa menggunakan aplikasi dari orang lain atau membuat sendiri.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Kelebihan aplikasi orang lain: pekerjaan lebih mudah, tapi nilai dari TA itu sendiri bisa kurang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Kelebihan aplikasi sendiri: memerlukan untuk membuat, tapi nilai TA bisa meningkat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Sub-Menu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Bab 5 Hasil dan Analisis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</a:rPr>
              <a:t>Penjelasan Hasil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Implementasi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Meminta bantuan orang lain untuk membuat sistem itu boleh-boleh saja namun: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Jangan lupa untuk mempelajarinya juga.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Jika tidak, mahasiswa bakal cuma bisa diam ketika ditanya penguji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Implementasi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Website pembantu gambar: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6000" spc="-1" strike="noStrike">
                <a:solidFill>
                  <a:srgbClr val="2c3e50"/>
                </a:solidFill>
                <a:latin typeface="Source Sans Pro Semibold"/>
              </a:rPr>
              <a:t>https://www.draw.io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Pengujian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Sub-bab ini adalah bagian akhir dari bab 4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Mahasiswa harus menjelaskan proses pengujian implementasi yang didapatkan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Ada berbagai cara untuk melakukan pengujian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Pengujian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Cara termudah: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Bandingkan dengan algoritma lain/program lain yang mempunyai kemampuan/fungsi yang sama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Cara susah: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Menggunakan test suite seperti: brute force attack, atau dictionary attack untuk kriptografi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Pengujian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Hal yang dapat dibandingkan bisa berupa: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Akurasi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Keampuhan fungsi program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Kinerja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Keamanan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Pengujian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Hasil pengujian bisa dijelaskan secara lebih detail di Bab 5, di mana penjelasan hasil, pengujian, dan pembuktian hipotesis bisa dilakukan.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5 - Hasil dan Analisis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Di bab ini, hanya hasil dan analisisnya yang dijelaskan.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Hasil yang dijelaskan adalah hasil dari implementasi algoritma, dijelaskan secara detail dan tambahkan tabel dan gambar jika perlu.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Gambar bisa berupa screenshot sebagai pembuktian hasil yang didapat.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5 - Hasil dan Analisis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Di bab ini, hanya hasil dan analisisnya yang dijelaskan.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Hasil yang dijelaskan adalah hasil dari implementasi algoritma, dijelaskan secara detail dan tambahkan tabel dan gambar jika perlu.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Gambar bisa berupa screenshot sebagai pembuktian hasil yang didapat.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5 - Hasil dan Analisis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Hasil pengujian juga dapat dijelaskan di sini, gunakan tabel untuk memperlihatkan perbandingan hasil implementasi algoritma dengan algoritma pembanding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Gunakan tabel untuk mempermudah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5 - Hasil dan Analisis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Ilustrasi: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274320" y="2651760"/>
            <a:ext cx="9531720" cy="283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Skenario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Di bab 4 ini hendaknya mahasiswa menjelaskan rencana yang akan dilakukan sebelum menjalankan penelitian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Bagi eksperimen maupun observasi, skenario apa yang akan dilakukan bisa dijelaskan di sini.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Skenario bisa berupa tatanan, serta variabel apa yang ikut serta.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5 - Hasil dan Analisis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Ilustrasi: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274320" y="2651760"/>
            <a:ext cx="9531720" cy="283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2700000" y="2700000"/>
            <a:ext cx="4679640" cy="21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TextShape 2"/>
          <p:cNvSpPr txBox="1"/>
          <p:nvPr/>
        </p:nvSpPr>
        <p:spPr>
          <a:xfrm>
            <a:off x="2560320" y="3263760"/>
            <a:ext cx="4937760" cy="94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Terima Kasih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Skenario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Jika eksperimen atau observasi di bidang jaringan, hal-hal yang bisa diikutkan adalah perangkat-perangkat keras yang digunakan, serta konfigurasi kabel secara fisik.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Meskipun nanti eksekusinya menggunakan simulasi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Skenario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Selain hal-hal fisik, konfigurasi perangkat atau lebih mudahnya konfigurasi software juga dapat disertakan di sini.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Konfigurasi software di bidang jaringan bisa berupa konfigurasi router.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Sedangkan untuk bidang lainnya bisa merujuk ke sistem operasinya.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Skenario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Singkatnya bisa seperti ini: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</a:rPr>
              <a:t>Penjelasan Skenario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Source Sans Pro"/>
              </a:rPr>
              <a:t>Konfigurasi Hardware</a:t>
            </a:r>
            <a:endParaRPr b="0" lang="en-US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Source Sans Pro"/>
              </a:rPr>
              <a:t>Konfigurasi Software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Jadi bagian pertama ini menyangkut ke persiapan pertama sebelum eksekusi dimulai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Skenario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Sebaiknya dalam penjelasan konfigurasi dilakukan per hardware dan per software.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Jika ada 4 hardware yang digunakan, jelaskanlah ke empat konfigurasi hardware tersebut.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Penjelasan dapat berupa gambar untuk membantu penjelasan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360000" y="4755600"/>
            <a:ext cx="9475560" cy="228528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Bab 4 - Skenario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Contoh: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428040" y="2639160"/>
            <a:ext cx="4875480" cy="23900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5303520" y="2651760"/>
            <a:ext cx="4485240" cy="201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LibreOffice/6.1.3.2$Linux_X86_64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2018-12-02T18:36:31Z</dcterms:created>
  <dc:creator/>
  <dc:description/>
  <dc:language>en-US</dc:language>
  <cp:lastModifiedBy/>
  <dcterms:modified xsi:type="dcterms:W3CDTF">2018-12-02T20:30:51Z</dcterms:modified>
  <cp:revision>48</cp:revision>
  <dc:subject/>
  <dc:title>Midnightblue</dc:title>
</cp:coreProperties>
</file>