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5263714" val="972" rev64="64" revOS="3"/>
      <pr:smFileRevision xmlns:pr="smNativeData" dt="1575263714" val="0"/>
      <pr:guideOptions xmlns:pr="smNativeData" dt="157526371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lastView="sldSorterView">
  <p:slideViewPr>
    <p:cSldViewPr snapToObjects="1" showGuides="1">
      <p:cViewPr varScale="1">
        <p:scale>
          <a:sx n="62" d="100"/>
          <a:sy n="62" d="100"/>
        </p:scale>
        <p:origin x="1285" y="204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Objects="1" showGuides="1">
      <p:cViewPr>
        <p:scale>
          <a:sx n="62" d="100"/>
          <a:sy n="62" d="100"/>
        </p:scale>
        <p:origin x="1285" y="20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p3kX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nBAAAcg4AAFw5AABqGAAAAAAAACYAAAAIAAAAAQAAAAAAAAA="/>
              </a:ext>
            </a:extLst>
          </p:cNvSpPr>
          <p:nvPr>
            <p:ph type="ctrTitle"/>
          </p:nvPr>
        </p:nvSpPr>
        <p:spPr>
          <a:xfrm>
            <a:off x="756285" y="2348230"/>
            <a:ext cx="8568055" cy="162052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CQAAWxoAALY0AAA8JgAAAAAAACYAAAAIAAAAAQAAAAAAAAA="/>
              </a:ext>
            </a:extLst>
          </p:cNvSpPr>
          <p:nvPr>
            <p:ph type="subTitle" idx="1"/>
          </p:nvPr>
        </p:nvSpPr>
        <p:spPr>
          <a:xfrm>
            <a:off x="1511935" y="4284345"/>
            <a:ext cx="7056755" cy="1931035"/>
          </a:xfrm>
        </p:spPr>
        <p:txBody>
          <a:bodyPr/>
          <a:lstStyle/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6e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&lt;date/time&gt;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KCWL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&lt;footer&gt;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JE7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62004AE-E0AB-75F2-E598-16A74AD61343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p3kX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FzB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goAAOg6AADbJQ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FERH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&lt;date/time&gt;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RE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&lt;footer&gt;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h0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F00DCD-8395-A5FB-DB48-75AE43062D20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p3kXRMAAAAlAAAAZAAAAA8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LAAA3AEAAOk6AACLKQAAAAAAACYAAAAIAAAAgwAAAAAAAAA="/>
              </a:ext>
            </a:extLst>
          </p:cNvSpPr>
          <p:nvPr>
            <p:ph type="title"/>
          </p:nvPr>
        </p:nvSpPr>
        <p:spPr>
          <a:xfrm>
            <a:off x="7308215" y="302260"/>
            <a:ext cx="2268220" cy="6450965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D7sV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3AEAAOwrAACLKQAAAAAAACYAAAAIAAAAA4AAAAAAAAA="/>
              </a:ext>
            </a:extLst>
          </p:cNvSpPr>
          <p:nvPr>
            <p:ph idx="1"/>
          </p:nvPr>
        </p:nvSpPr>
        <p:spPr>
          <a:xfrm>
            <a:off x="504190" y="302260"/>
            <a:ext cx="6635750" cy="6450965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&lt;date/time&gt;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&lt;footer&gt;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730EFC-B2DA-26F8-94CB-44AD40856211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p3kX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goAAOg6AADb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&lt;date/time&gt;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&lt;footer&gt;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C4DFF3-BDE3-9129-AD7C-4B7C91325B1E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BAAA4h0AAJw5AAAeJwAAAAAAACYAAAAIAAAAgQAAAAAAAAA="/>
              </a:ext>
            </a:extLst>
          </p:cNvSpPr>
          <p:nvPr>
            <p:ph type="title"/>
          </p:nvPr>
        </p:nvSpPr>
        <p:spPr>
          <a:xfrm>
            <a:off x="796290" y="4857750"/>
            <a:ext cx="8568690" cy="15011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p3kX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BAAAtRMAAJw5AADiHQAAAAAAACYAAAAIAAAAgQAAAAAAAAA="/>
              </a:ext>
            </a:extLst>
          </p:cNvSpPr>
          <p:nvPr>
            <p:ph idx="1"/>
          </p:nvPr>
        </p:nvSpPr>
        <p:spPr>
          <a:xfrm>
            <a:off x="796290" y="3203575"/>
            <a:ext cx="8568690" cy="165417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+Gh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&lt;date/time&gt;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g4Li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&lt;footer&gt;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JCN0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BD08BC-F2DE-E8FE-9005-04AB464B6651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p3kX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kWPB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QoAAH4eAACLKQAAAAAAACYAAAAIAAAAAYAAAAAAAAA="/>
              </a:ext>
            </a:extLst>
          </p:cNvSpPr>
          <p:nvPr>
            <p:ph sz="half" idx="1"/>
          </p:nvPr>
        </p:nvSpPr>
        <p:spPr>
          <a:xfrm>
            <a:off x="504190" y="1763395"/>
            <a:ext cx="4452620" cy="49898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w6PT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FHwAA2QoAAOk6AACLKQAAAAAAACYAAAAIAAAAAYAAAAAAAAA="/>
              </a:ext>
            </a:extLst>
          </p:cNvSpPr>
          <p:nvPr>
            <p:ph sz="half" idx="2"/>
          </p:nvPr>
        </p:nvSpPr>
        <p:spPr>
          <a:xfrm>
            <a:off x="5123815" y="1763395"/>
            <a:ext cx="4452620" cy="49898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1DPU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&lt;date/time&gt;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Y2Nj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&lt;footer&gt;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B5DD013-5D86-0826-C8E5-AB739EAB3EFE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p3kX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4p3kX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E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aAoAAH8eAAC/DgAAAAAAACYAAAAIAAAAgQAAAAAAAAA="/>
              </a:ext>
            </a:extLst>
          </p:cNvSpPr>
          <p:nvPr>
            <p:ph idx="1"/>
          </p:nvPr>
        </p:nvSpPr>
        <p:spPr>
          <a:xfrm>
            <a:off x="504190" y="1691640"/>
            <a:ext cx="4453255" cy="70548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wDAS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vw4AAH8eAACLKQAAAAAAACYAAAAIAAAAAYAAAAAAAAA="/>
              </a:ext>
            </a:extLst>
          </p:cNvSpPr>
          <p:nvPr>
            <p:ph sz="half" idx="2"/>
          </p:nvPr>
        </p:nvSpPr>
        <p:spPr>
          <a:xfrm>
            <a:off x="504190" y="2397125"/>
            <a:ext cx="4453255" cy="435610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4p3kX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Z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EHwAAaAoAAOk6AAC/DgAAAAAAACYAAAAIAAAAgQAAAAAAAAA="/>
              </a:ext>
            </a:extLst>
          </p:cNvSpPr>
          <p:nvPr>
            <p:ph idx="3"/>
          </p:nvPr>
        </p:nvSpPr>
        <p:spPr>
          <a:xfrm>
            <a:off x="5123180" y="1691640"/>
            <a:ext cx="4453255" cy="70548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oX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EHwAAvw4AAOk6AACLKQAAAAAAACYAAAAIAAAAAYAAAAAAAAA="/>
              </a:ext>
            </a:extLst>
          </p:cNvSpPr>
          <p:nvPr>
            <p:ph sz="half" idx="4"/>
          </p:nvPr>
        </p:nvSpPr>
        <p:spPr>
          <a:xfrm>
            <a:off x="5123180" y="2397125"/>
            <a:ext cx="4453255" cy="435610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4d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&lt;date/time&gt;</a:t>
            </a:r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95px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&lt;footer&gt;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Z5fx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316EB4B-05AE-431D-E0AE-F348A5E016A6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p3kX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bX2s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&lt;date/time&gt;</a:t>
            </a:r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RVPd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&lt;footer&gt;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nQcU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F9C62-2CD2-6A6A-9C87-DA3FD2C96A8F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&lt;date/time&gt;</a:t>
            </a: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&lt;footer&gt;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RbA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9651BFE-B0B4-30ED-FADD-46B855930C1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p3kX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gEAAIEXAAC8CQAAAAAAACYAAAAIAAAAgQAAAAAAAAA="/>
              </a:ext>
            </a:extLst>
          </p:cNvSpPr>
          <p:nvPr>
            <p:ph type="title"/>
          </p:nvPr>
        </p:nvSpPr>
        <p:spPr>
          <a:xfrm>
            <a:off x="504190" y="300990"/>
            <a:ext cx="3316605" cy="128143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SDA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/GAAA2gEAAOk6AACLKQAAAAAAACYAAAAIAAAAAYAAAAAAAAA="/>
              </a:ext>
            </a:extLst>
          </p:cNvSpPr>
          <p:nvPr>
            <p:ph idx="1"/>
          </p:nvPr>
        </p:nvSpPr>
        <p:spPr>
          <a:xfrm>
            <a:off x="3941445" y="300990"/>
            <a:ext cx="5634990" cy="645223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qPA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vAkAAIEXAACLKQAAAAAAACYAAAAIAAAAAQAAAAAAAAA="/>
              </a:ext>
            </a:extLst>
          </p:cNvSpPr>
          <p:nvPr>
            <p:ph sz="half" idx="2"/>
          </p:nvPr>
        </p:nvSpPr>
        <p:spPr>
          <a:xfrm>
            <a:off x="504190" y="1582420"/>
            <a:ext cx="3316605" cy="517080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2dA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&lt;date/time&gt;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KnA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&lt;footer&gt;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yvA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7AD38A7-E98A-F8CE-C415-1F9B765B324A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p3kX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DAAAjiAAAF0xAABlJAAAAAAAACYAAAAIAAAAgQAAAAAAAAA="/>
              </a:ext>
            </a:extLst>
          </p:cNvSpPr>
          <p:nvPr>
            <p:ph type="title"/>
          </p:nvPr>
        </p:nvSpPr>
        <p:spPr>
          <a:xfrm>
            <a:off x="1976120" y="5292090"/>
            <a:ext cx="6048375" cy="6242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aU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DAAAKAQAAF0xAAAPIAAAAAAAACYAAAAIAAAAAQAAAAAAAAA="/>
              </a:ext>
            </a:extLst>
          </p:cNvSpPr>
          <p:nvPr>
            <p:ph idx="1"/>
          </p:nvPr>
        </p:nvSpPr>
        <p:spPr>
          <a:xfrm>
            <a:off x="1976120" y="675640"/>
            <a:ext cx="6048375" cy="453580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p3kX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dU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DAAAZSQAAF0xAADbKQAAAAAAACYAAAAIAAAAAQAAAAAAAAA="/>
              </a:ext>
            </a:extLst>
          </p:cNvSpPr>
          <p:nvPr>
            <p:ph sz="half" idx="2"/>
          </p:nvPr>
        </p:nvSpPr>
        <p:spPr>
          <a:xfrm>
            <a:off x="1976120" y="5916295"/>
            <a:ext cx="6048375" cy="88773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ok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>&lt;date/time&gt;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HU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&lt;footer&gt;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DE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6C3E9D4-9A9B-961F-D57B-6C4AA7352339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val="SMDATA_15_4p3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JQlAAD9PQAAgS4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08700"/>
            <a:ext cx="10076815" cy="14509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PlaceHolder 1"/>
          <p:cNvSpPr>
            <a:spLocks noGrp="1" noChangeArrowheads="1"/>
            <a:extLst>
              <a:ext uri="smNativeData">
                <pr:smNativeData xmlns:pr="smNativeData" val="SMDATA_13_4p3k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//////////8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/>
            <a:r>
              <a:t>Click to edit the title text format</a:t>
            </a: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:pr="smNativeData" val="SMDATA_13_4p3k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75d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goAAOg6AADbJQAAEAAAACYAAAAIAAAA//////////8="/>
              </a:ext>
            </a:extLst>
          </p:cNvSpPr>
          <p:nvPr>
            <p:ph type="body"/>
          </p:nvPr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Click to edit the outline text format</a:t>
            </a:r>
          </a:p>
          <a:p>
            <a:pPr lvl="1"/>
            <a:r>
              <a:t>Second Outline Level</a:t>
            </a:r>
          </a:p>
          <a:p>
            <a:pPr lvl="2"/>
            <a:r>
              <a:t>Third Outline Level</a:t>
            </a:r>
          </a:p>
          <a:p>
            <a:pPr lvl="3"/>
            <a:r>
              <a:t>Fourth Outline Level</a:t>
            </a:r>
          </a:p>
          <a:p>
            <a:pPr lvl="4"/>
            <a:r>
              <a:t>Fifth Outline Level</a:t>
            </a:r>
          </a:p>
          <a:p>
            <a:pPr lvl="5"/>
            <a:r>
              <a:t>Sixth Outline Level</a:t>
            </a:r>
          </a:p>
          <a:p>
            <a:pPr lvl="6"/>
            <a:r>
              <a:t>Seventh Outline Level</a:t>
            </a:r>
          </a:p>
        </p:txBody>
      </p:sp>
      <p:sp>
        <p:nvSpPr>
          <p:cNvPr id="5" name="PlaceHolder 3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76df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//////////8="/>
              </a:ext>
            </a:extLst>
          </p:cNvSpPr>
          <p:nvPr>
            <p:ph type="ftr"/>
          </p:nvPr>
        </p:nvSpPr>
        <p:spPr>
          <a:xfrm>
            <a:off x="3447415" y="6887210"/>
            <a:ext cx="3194685" cy="521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ctr">
              <a:defRPr sz="1400">
                <a:latin typeface="Basic Sans" pitchFamily="1" charset="0"/>
                <a:ea typeface="Basic Sans" pitchFamily="1" charset="0"/>
                <a:cs typeface="Basic Sans" pitchFamily="1" charset="0"/>
              </a:defRPr>
            </a:lvl1pPr>
          </a:lstStyle>
          <a:p>
            <a:pPr/>
            <a:r>
              <a:t>&lt;footer&gt;</a:t>
            </a:r>
          </a:p>
        </p:txBody>
      </p:sp>
      <p:sp>
        <p:nvSpPr>
          <p:cNvPr id="6" name="PlaceHolder 4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ed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//////////8="/>
              </a:ext>
            </a:extLst>
          </p:cNvSpPr>
          <p:nvPr>
            <p:ph type="dt"/>
          </p:nvPr>
        </p:nvSpPr>
        <p:spPr>
          <a:xfrm>
            <a:off x="504190" y="6887210"/>
            <a:ext cx="2348230" cy="521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>
              <a:defRPr sz="1400">
                <a:latin typeface="Basic Sans" pitchFamily="1" charset="0"/>
                <a:ea typeface="Basic Sans" pitchFamily="1" charset="0"/>
                <a:cs typeface="Basic Sans" pitchFamily="1" charset="0"/>
              </a:defRPr>
            </a:lvl1pPr>
          </a:lstStyle>
          <a:p>
            <a:pPr/>
            <a:r>
              <a:t>&lt;date/time&gt;</a:t>
            </a:r>
          </a:p>
        </p:txBody>
      </p:sp>
      <p:sp>
        <p:nvSpPr>
          <p:cNvPr id="7" name="PlaceHolder 5"/>
          <p:cNvSpPr>
            <a:spLocks noGrp="1" noChangeArrowheads="1"/>
            <a:extLst>
              <a:ext uri="smNativeData">
                <pr:smNativeData xmlns:pr="smNativeData" val="SMDATA_13_4p3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Ed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//////////8="/>
              </a:ext>
            </a:extLst>
          </p:cNvSpPr>
          <p:nvPr>
            <p:ph type="sldNum"/>
          </p:nvPr>
        </p:nvSpPr>
        <p:spPr>
          <a:xfrm>
            <a:off x="7227570" y="6887210"/>
            <a:ext cx="2348230" cy="521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111A2664-2AFC-4FD0-B2A2-DC8568EC448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</p:titleStyle>
    <p:bodyStyle>
      <a:lvl1pPr marL="431800" marR="0" indent="-323850" algn="l" defTabSz="457200">
        <a:lnSpc>
          <a:spcPct val="100000"/>
        </a:lnSpc>
        <a:spcBef>
          <a:spcPts val="0"/>
        </a:spcBef>
        <a:spcAft>
          <a:spcPts val="1415"/>
        </a:spcAft>
        <a:buClr>
          <a:srgbClr val="000000"/>
        </a:buClr>
        <a:buSzPts val="1440"/>
        <a:buFont typeface="Wingdings" pitchFamily="0" charset="0"/>
        <a:buChar char="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864235" marR="0" indent="-323850" algn="l" defTabSz="457200">
        <a:lnSpc>
          <a:spcPct val="100000"/>
        </a:lnSpc>
        <a:spcBef>
          <a:spcPts val="0"/>
        </a:spcBef>
        <a:spcAft>
          <a:spcPts val="1130"/>
        </a:spcAft>
        <a:buClr>
          <a:srgbClr val="000000"/>
        </a:buClr>
        <a:buSzPts val="2100"/>
        <a:buFont typeface="Symbol" pitchFamily="1" charset="0"/>
        <a:buChar char="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1296035" marR="0" indent="-288290" algn="l" defTabSz="457200">
        <a:lnSpc>
          <a:spcPct val="100000"/>
        </a:lnSpc>
        <a:spcBef>
          <a:spcPts val="0"/>
        </a:spcBef>
        <a:spcAft>
          <a:spcPts val="850"/>
        </a:spcAft>
        <a:buClr>
          <a:srgbClr val="000000"/>
        </a:buClr>
        <a:buSzPts val="1080"/>
        <a:buFont typeface="Wingdings" pitchFamily="0" charset="0"/>
        <a:buChar char="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727835" marR="0" indent="-215900" algn="l" defTabSz="457200">
        <a:lnSpc>
          <a:spcPct val="100000"/>
        </a:lnSpc>
        <a:spcBef>
          <a:spcPts val="0"/>
        </a:spcBef>
        <a:spcAft>
          <a:spcPts val="565"/>
        </a:spcAft>
        <a:buClr>
          <a:srgbClr val="000000"/>
        </a:buClr>
        <a:buSzPts val="1500"/>
        <a:buFont typeface="Symbol" pitchFamily="1" charset="0"/>
        <a:buChar char="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2160270" marR="0" indent="-215900" algn="l" defTabSz="4572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0"/>
        <a:buChar char="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  <a:lvl6pPr marL="2160270" marR="0" indent="-215900" algn="l" defTabSz="4572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0"/>
        <a:buChar char="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6pPr>
      <a:lvl7pPr marL="2160270" marR="0" indent="-215900" algn="l" defTabSz="4572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0"/>
        <a:buChar char="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7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4p3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sz="4400"/>
              <a:t>Tips Formatting Penulisan</a:t>
            </a:r>
            <a:endParaRPr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4p3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w+SPI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Gunakan Style, yang di mana:</a:t>
            </a:r>
            <a:endParaRPr sz="32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1" charset="0"/>
              <a:buChar char=""/>
            </a:pPr>
            <a:r>
              <a:rPr sz="2800"/>
              <a:t>Bab I Pendahuluan -&gt; Heading 1</a:t>
            </a:r>
            <a:endParaRPr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1" charset="0"/>
              <a:buChar char=""/>
            </a:pPr>
            <a:r>
              <a:rPr sz="2800"/>
              <a:t>1.1 Judul Sub-bab -&gt; Heading 2</a:t>
            </a:r>
            <a:endParaRPr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1" charset="0"/>
              <a:buChar char=""/>
            </a:pPr>
            <a:r>
              <a:rPr sz="2800"/>
              <a:t>1.1.1 Judul Sub-sub-bab</a:t>
            </a:r>
            <a:r>
              <a:rPr sz="2800" b="1"/>
              <a:t> </a:t>
            </a:r>
            <a:r>
              <a:rPr sz="2800"/>
              <a:t>-&gt; Heading 3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4p3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sz="4000"/>
              <a:t>Gunakan Image Label dan Table Label</a:t>
            </a:r>
            <a:endParaRPr sz="40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4p3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dW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Ms Office mempunyai fitur ini untuk penomoran Gambar, dan Tabel secara OTOMATIS.</a:t>
            </a:r>
            <a:endParaRPr sz="3200"/>
          </a:p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Selain itu, label yang sudah dibuat bisa diperlihatkan berbentuk daftar secara OTOMATIS pula nantinya</a:t>
            </a:r>
            <a:endParaRPr sz="3200"/>
          </a:p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Menu ini ada di Menu References</a:t>
            </a:r>
            <a:endParaRPr sz="3200"/>
          </a:p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Jangan lupa posisi label berbeda-beda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4p3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D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sz="4400"/>
              <a:t>Footnote</a:t>
            </a:r>
            <a:endParaRPr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4p3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EL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Digunakan untuk sitasi non-formal seperti:</a:t>
            </a:r>
            <a:endParaRPr sz="32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1" charset="0"/>
              <a:buChar char=""/>
            </a:pPr>
            <a:r>
              <a:rPr sz="2800"/>
              <a:t>Link menuju web</a:t>
            </a:r>
            <a:endParaRPr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1" charset="0"/>
              <a:buChar char=""/>
            </a:pPr>
            <a:r>
              <a:rPr sz="2800"/>
              <a:t>Atau media-media yang tidak berupa paper/buku</a:t>
            </a:r>
            <a:endParaRPr sz="28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Menu ini ada di References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4p3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1y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sz="4400"/>
              <a:t>Gunakan Page Break</a:t>
            </a:r>
            <a:endParaRPr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4p3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45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Page Break berguna untuk memisahkan antar bab.</a:t>
            </a:r>
            <a:endParaRPr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Dengan Page Break, Bagian awal dari tiap bab tidak akan bergeser sehingga bagian-bagian dibawahnya tetap di tempat semula.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4p3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Y+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sz="4400"/>
              <a:t>Gunakan Backup</a:t>
            </a:r>
            <a:endParaRPr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4p3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ww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JANGAN SIMPAN di Flash Disk!</a:t>
            </a:r>
            <a:endParaRPr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Flash Disk hanya media ketika anda mau nge-print saja!</a:t>
            </a:r>
            <a:endParaRPr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Gunakan Cloud untuk menyimpan file</a:t>
            </a:r>
            <a:endParaRPr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Kalau mau keren pake GITHUB sebagai media versioning control</a:t>
            </a:r>
            <a:endParaRPr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Gunakan satu file semua bab, lalu buat kopian per revisi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4p3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cz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sz="4400"/>
              <a:t>Sebelum Mengetik</a:t>
            </a:r>
            <a:endParaRPr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4p3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1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Pastikan kertas sudah dalam mode A4 Portrait (Landscape hanya jika diperlukan)</a:t>
            </a:r>
            <a:endParaRPr sz="3200"/>
          </a:p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Margin di set sesuai ketentuan (Harap di set sebelum mengetik, karena jika di set tengah/akhir bisa mengganggu tabel atau gambar)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4p3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U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sz="4400"/>
              <a:t>Cara Hemat</a:t>
            </a:r>
            <a:endParaRPr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4p3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PENTING! Negosiasi ke dosen pembimbing untuk tidak menggunakan kertas ketika revisi, tapi langsung menggunakan fitur REVIEW di Ms word.</a:t>
            </a:r>
            <a:endParaRPr sz="3200"/>
          </a:p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Gunakan kertas bekas yang halaman lainnya masih kosong</a:t>
            </a:r>
            <a:endParaRPr sz="3200"/>
          </a:p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Gunakan kertas 70g daripada 80g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4p3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T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sz="4400"/>
              <a:t>Ketika Presentasi</a:t>
            </a:r>
            <a:endParaRPr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4p3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FR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Hindari membaca slide, presentasi mempunyai nilai sendiri terhadap TA.</a:t>
            </a:r>
            <a:endParaRPr sz="3200"/>
          </a:p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Menguasai materi akan membantu proses presentasi</a:t>
            </a:r>
            <a:endParaRPr sz="3200"/>
          </a:p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sz="3200"/>
              <a:t>Jawablah setiap pertanyaan yang diajukan penguji. Anda bisa mengira-ngira pertanyaan yang akan keluar, dan mengantisipasinya.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Sans"/>
        <a:cs typeface="Basic Sans"/>
      </a:majorFont>
      <a:minorFont>
        <a:latin typeface="Basic Sans"/>
        <a:ea typeface="Basic Sans"/>
        <a:cs typeface="Basi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2019-12-02T05:15:06Z</dcterms:created>
  <dcterms:modified xsi:type="dcterms:W3CDTF">2019-12-02T05:15:14Z</dcterms:modified>
</cp:coreProperties>
</file>