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1" r:id="rId6"/>
    <p:sldMasterId id="2147483674" r:id="rId7"/>
    <p:sldMasterId id="2147483687" r:id="rId8"/>
    <p:sldMasterId id="2147483700" r:id="rId9"/>
    <p:sldMasterId id="2147483713" r:id="rId10"/>
    <p:sldMasterId id="2147483726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10080625" cy="7559675"/>
  <p:notesSz cx="7772400" cy="10058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8610872" val="970" rev64="64" revOS="3"/>
      <pr:smFileRevision xmlns:pr="smNativeData" dt="1568610872" val="0"/>
      <pr:guideOptions xmlns:pr="smNativeData" dt="156861087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2" d="100"/>
          <a:sy n="52" d="100"/>
        </p:scale>
        <p:origin x="3105" y="229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52" d="100"/>
          <a:sy n="52" d="100"/>
        </p:scale>
        <p:origin x="3105" y="22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8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k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X5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X5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U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M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s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A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Jv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EAP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VJs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s7Oy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s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5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5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5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6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6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RvCa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srKy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9rH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7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7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d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64//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8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8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8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8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8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8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/Relationships>
</file>

<file path=ppt/slideMasters/_rels/slideMaster6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_rels/slideMaster7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<Relationship Id="rId14" Type="http://schemas.openxmlformats.org/officeDocument/2006/relationships/theme" Target="../theme/theme7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R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RRq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4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5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d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110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6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7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g1W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pQYAAOU6AABDEQAAEAAAACYAAAAIAAAA//////////8="/>
              </a:ext>
            </a:extLst>
          </p:cNvSpPr>
          <p:nvPr/>
        </p:nvSpPr>
        <p:spPr>
          <a:xfrm>
            <a:off x="504190" y="1080135"/>
            <a:ext cx="9069705" cy="1725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5860">
                <a:solidFill>
                  <a:srgbClr val="FFFFFF"/>
                </a:solidFill>
              </a:rPr>
              <a:t>TIS13531 METODOLOGI PENELITIAN</a:t>
            </a:r>
            <a:endParaRPr lang="en-us" sz="586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fRMAAOU6AAARKgAAEAAAACYAAAAIAAAA//////////8="/>
              </a:ext>
            </a:extLst>
          </p:cNvSpPr>
          <p:nvPr/>
        </p:nvSpPr>
        <p:spPr>
          <a:xfrm>
            <a:off x="504190" y="3168015"/>
            <a:ext cx="9069705" cy="3670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FFFFFF"/>
                </a:solidFill>
              </a:rPr>
              <a:t>Minggu 2 - Tahapan Penelitian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8T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Contoh Bidang Data Mining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0M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BuLAAAAAAAACYAAAAIAAAA//////////8="/>
              </a:ext>
            </a:extLst>
          </p:cNvSpPr>
          <p:nvPr/>
        </p:nvSpPr>
        <p:spPr>
          <a:xfrm>
            <a:off x="504190" y="1768475"/>
            <a:ext cx="9070975" cy="54540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 algn="just">
              <a:lnSpc>
                <a:spcPct val="90000"/>
              </a:lnSpc>
              <a:spcBef>
                <a:spcPts val="430"/>
              </a:spcBef>
              <a:buClrTx/>
              <a:buSzPts val="1800"/>
              <a:buFont typeface="Wingdings" pitchFamily="0" charset="2"/>
              <a:buChar char="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Estimasi (Estimation)</a:t>
            </a:r>
            <a:endParaRPr lang="en-us" sz="3600"/>
          </a:p>
          <a:p>
            <a:pPr lvl="1" marL="864235" indent="-323215" algn="just">
              <a:lnSpc>
                <a:spcPct val="90000"/>
              </a:lnSpc>
              <a:spcBef>
                <a:spcPts val="565"/>
              </a:spcBef>
              <a:buClrTx/>
              <a:buSzPts val="2400"/>
              <a:buFont typeface="Symbol" pitchFamily="0" charset="2"/>
              <a:buChar char="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Neural Network, Multiple Linear Regression, dsb</a:t>
            </a:r>
            <a:endParaRPr lang="en-us" sz="3000"/>
          </a:p>
          <a:p>
            <a:pPr marL="431800" indent="-323215" algn="just">
              <a:lnSpc>
                <a:spcPct val="90000"/>
              </a:lnSpc>
              <a:spcBef>
                <a:spcPts val="430"/>
              </a:spcBef>
              <a:buClrTx/>
              <a:buSzPts val="1800"/>
              <a:buFont typeface="Wingdings" pitchFamily="0" charset="2"/>
              <a:buChar char="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Prediksi (Prediction):</a:t>
            </a:r>
            <a:endParaRPr lang="en-us" sz="3600"/>
          </a:p>
          <a:p>
            <a:pPr lvl="1" marL="864235" indent="-323215" algn="just">
              <a:lnSpc>
                <a:spcPct val="90000"/>
              </a:lnSpc>
              <a:spcBef>
                <a:spcPts val="565"/>
              </a:spcBef>
              <a:buClrTx/>
              <a:buSzPts val="2400"/>
              <a:buFont typeface="Symbol" pitchFamily="0" charset="2"/>
              <a:buChar char="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Neural Network, Multiple Linear Regression, SVM, dsb</a:t>
            </a:r>
            <a:endParaRPr lang="en-us" sz="3000"/>
          </a:p>
          <a:p>
            <a:pPr marL="431800" indent="-323215" algn="just">
              <a:lnSpc>
                <a:spcPct val="90000"/>
              </a:lnSpc>
              <a:spcBef>
                <a:spcPts val="430"/>
              </a:spcBef>
              <a:buClrTx/>
              <a:buSzPts val="1800"/>
              <a:buFont typeface="Wingdings" pitchFamily="0" charset="2"/>
              <a:buChar char="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Klasifikasi (Classification): </a:t>
            </a:r>
            <a:endParaRPr lang="en-us" sz="3600"/>
          </a:p>
          <a:p>
            <a:pPr lvl="1" marL="864235" indent="-323215" algn="just">
              <a:lnSpc>
                <a:spcPct val="90000"/>
              </a:lnSpc>
              <a:spcBef>
                <a:spcPts val="565"/>
              </a:spcBef>
              <a:buClrTx/>
              <a:buSzPts val="2400"/>
              <a:buFont typeface="Symbol" pitchFamily="0" charset="2"/>
              <a:buChar char="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CART, K-NN, ID3, C4.5, dsb</a:t>
            </a:r>
            <a:endParaRPr lang="en-us" sz="3000"/>
          </a:p>
          <a:p>
            <a:pPr marL="431800" indent="-323215" algn="just">
              <a:lnSpc>
                <a:spcPct val="90000"/>
              </a:lnSpc>
              <a:spcBef>
                <a:spcPts val="430"/>
              </a:spcBef>
              <a:buClrTx/>
              <a:buSzPts val="1800"/>
              <a:buFont typeface="Wingdings" pitchFamily="0" charset="2"/>
              <a:buChar char="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Pengelompokan (Clustering):</a:t>
            </a:r>
            <a:endParaRPr lang="en-us" sz="3600"/>
          </a:p>
          <a:p>
            <a:pPr lvl="1" marL="864235" indent="-323215" algn="just">
              <a:lnSpc>
                <a:spcPct val="90000"/>
              </a:lnSpc>
              <a:spcBef>
                <a:spcPts val="565"/>
              </a:spcBef>
              <a:buClrTx/>
              <a:buSzPts val="2400"/>
              <a:buFont typeface="Symbol" pitchFamily="0" charset="2"/>
              <a:buChar char="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K-Means, Fuzzy C-Means, SOM, K-Medoids, dsb</a:t>
            </a:r>
            <a:endParaRPr lang="en-us" sz="3000"/>
          </a:p>
          <a:p>
            <a:pPr marL="431800" indent="-323215" algn="just">
              <a:lnSpc>
                <a:spcPct val="90000"/>
              </a:lnSpc>
              <a:spcBef>
                <a:spcPts val="430"/>
              </a:spcBef>
              <a:buClrTx/>
              <a:buSzPts val="1800"/>
              <a:buFont typeface="Wingdings" pitchFamily="0" charset="2"/>
              <a:buChar char="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Asosiasi (Association):</a:t>
            </a:r>
            <a:endParaRPr lang="en-us" sz="3600"/>
          </a:p>
          <a:p>
            <a:pPr lvl="1" marL="864235" indent="-323215" algn="just">
              <a:lnSpc>
                <a:spcPct val="90000"/>
              </a:lnSpc>
              <a:spcBef>
                <a:spcPts val="565"/>
              </a:spcBef>
              <a:buClrTx/>
              <a:buSzPts val="2400"/>
              <a:buFont typeface="Symbol" pitchFamily="0" charset="2"/>
              <a:buChar char="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Apriori, FP-Growth, dsb</a:t>
            </a: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ot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Bidang Image Processing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QB6g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DYJQAAEAAAACYAAAAIAAAA//////////8="/>
              </a:ext>
            </a:extLst>
          </p:cNvSpPr>
          <p:nvPr/>
        </p:nvSpPr>
        <p:spPr>
          <a:xfrm>
            <a:off x="504190" y="1768475"/>
            <a:ext cx="9070975" cy="4383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Restorasi Gambar (Image Restoration)</a:t>
            </a:r>
            <a:endParaRPr lang="en-us" sz="36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Kompresi Gambar (Image Compression)</a:t>
            </a:r>
            <a:endParaRPr lang="en-us" sz="36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Biometrics: Face/Fingerprint/Iris Recogn.</a:t>
            </a:r>
            <a:endParaRPr lang="en-us" sz="36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Real Application:</a:t>
            </a:r>
            <a:endParaRPr lang="en-us" sz="36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Identifikasi Plat Mobil</a:t>
            </a:r>
            <a:endParaRPr lang="en-us" sz="32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Detektor Gerakan Kendaraan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Penentuan Masalah Penelitian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BuLAAAAAAAACYAAAAIAAAA//////////8="/>
              </a:ext>
            </a:extLst>
          </p:cNvSpPr>
          <p:nvPr/>
        </p:nvSpPr>
        <p:spPr>
          <a:xfrm>
            <a:off x="504190" y="1768475"/>
            <a:ext cx="9070975" cy="54540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 algn="just">
              <a:lnSpc>
                <a:spcPct val="100000"/>
              </a:lnSpc>
              <a:spcBef>
                <a:spcPts val="1415"/>
              </a:spcBef>
              <a:buClrTx/>
              <a:buSzPts val="1980"/>
              <a:buFont typeface="Wingdings" pitchFamily="0" charset="2"/>
              <a:buChar char="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</a:rPr>
              <a:t>Melakukan Pencarian di Google Scholar dkk</a:t>
            </a:r>
            <a:endParaRPr lang="en-us" sz="3000"/>
          </a:p>
          <a:p>
            <a:pPr lvl="1" marL="864235" indent="-323215" algn="just">
              <a:lnSpc>
                <a:spcPct val="100000"/>
              </a:lnSpc>
              <a:spcBef>
                <a:spcPts val="1130"/>
              </a:spcBef>
              <a:buClrTx/>
              <a:buSzPts val="3000"/>
              <a:buFont typeface="Symbol" pitchFamily="0" charset="2"/>
              <a:buChar char="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</a:rPr>
              <a:t>Survey Review on </a:t>
            </a:r>
            <a:r>
              <a:rPr lang="en-us" sz="3000" b="1">
                <a:solidFill>
                  <a:srgbClr val="000000"/>
                </a:solidFill>
              </a:rPr>
              <a:t>NAMA TOPIK</a:t>
            </a:r>
            <a:endParaRPr lang="en-us" sz="3000"/>
          </a:p>
          <a:p>
            <a:pPr lvl="1" marL="864235" indent="-323215" algn="just">
              <a:lnSpc>
                <a:spcPct val="100000"/>
              </a:lnSpc>
              <a:spcBef>
                <a:spcPts val="1130"/>
              </a:spcBef>
              <a:buClrTx/>
              <a:buSzPts val="3000"/>
              <a:buFont typeface="Symbol" pitchFamily="0" charset="2"/>
              <a:buChar char="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</a:rPr>
              <a:t>Research Problem Challenge on </a:t>
            </a:r>
            <a:r>
              <a:rPr lang="en-us" sz="3000" b="1">
                <a:solidFill>
                  <a:srgbClr val="000000"/>
                </a:solidFill>
              </a:rPr>
              <a:t>NAMA TOPIK</a:t>
            </a:r>
            <a:endParaRPr lang="en-us" sz="3000"/>
          </a:p>
          <a:p>
            <a:pPr marL="431800" indent="-323215" algn="just">
              <a:lnSpc>
                <a:spcPct val="100000"/>
              </a:lnSpc>
              <a:spcBef>
                <a:spcPts val="1415"/>
              </a:spcBef>
              <a:buClrTx/>
              <a:buSzPts val="1980"/>
              <a:buFont typeface="Wingdings" pitchFamily="0" charset="2"/>
              <a:buChar char="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</a:rPr>
              <a:t>Dari paper survei yang ditemukan, dikejar terus sampai dapat paper teknis melalui daftar referensi</a:t>
            </a:r>
            <a:endParaRPr lang="en-us" sz="3000"/>
          </a:p>
          <a:p>
            <a:pPr marL="431800" indent="-323215" algn="just">
              <a:lnSpc>
                <a:spcPct val="100000"/>
              </a:lnSpc>
              <a:spcBef>
                <a:spcPts val="1415"/>
              </a:spcBef>
              <a:buClrTx/>
              <a:buSzPts val="1980"/>
              <a:buFont typeface="Wingdings" pitchFamily="0" charset="2"/>
              <a:buChar char="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</a:rPr>
              <a:t>Dari paper-paper tersebut (minimal 5 tahun terakhir), peta kan masalah penelitian.</a:t>
            </a:r>
            <a:endParaRPr lang="en-us" sz="3000"/>
          </a:p>
          <a:p>
            <a:pPr marL="431800" indent="-323215" algn="just">
              <a:lnSpc>
                <a:spcPct val="100000"/>
              </a:lnSpc>
              <a:spcBef>
                <a:spcPts val="1415"/>
              </a:spcBef>
              <a:buClrTx/>
              <a:buSzPts val="1980"/>
              <a:buFont typeface="Wingdings" pitchFamily="0" charset="2"/>
              <a:buChar char="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000">
                <a:solidFill>
                  <a:srgbClr val="000000"/>
                </a:solidFill>
              </a:rPr>
              <a:t>Pilih satu atau 2 masalah yang dianggap menarik dan menantang, dan jadikan sebagai masalah penelitian kita.</a:t>
            </a: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3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Susun Masalah dan Landasan</a:t>
            </a:r>
            <a:endParaRPr lang="en-us" sz="4400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610870" y="1502410"/>
          <a:ext cx="8685530" cy="5806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/>
                <a:gridCol w="6273800"/>
              </a:tblGrid>
              <a:tr h="54610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Aft>
                          <a:spcPts val="110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Masalah Penelitian</a:t>
                      </a:r>
                      <a:endParaRPr lang="en-us" sz="2200"/>
                    </a:p>
                  </a:txBody>
                  <a:tcPr marL="65405" marR="-635" marT="65405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Aft>
                          <a:spcPts val="110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Landasan Literatur</a:t>
                      </a:r>
                      <a:endParaRPr lang="en-us" sz="2200"/>
                    </a:p>
                  </a:txBody>
                  <a:tcPr marL="65405" marR="-635" marT="65405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8610872" type="min" val="546100"/>
                  </a:ext>
                </a:extLst>
              </a:tr>
              <a:tr h="858520">
                <a:tc rowSpan="6"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Aft>
                          <a:spcPts val="110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Data set pada prediksi cacat software berdimensi tinggi, memiliki </a:t>
                      </a:r>
                      <a:r>
                        <a:rPr lang="en-us" sz="2400">
                          <a:solidFill>
                            <a:srgbClr val="C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atribut yang bersifat noisy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, dan </a:t>
                      </a:r>
                      <a:r>
                        <a:rPr lang="en-us" sz="2400">
                          <a:solidFill>
                            <a:srgbClr val="0070C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classnya bersifat tidak seimbang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, menyebabkan penurunan akurasi pada prediksi cacat software</a:t>
                      </a:r>
                      <a:endParaRPr lang="en-us" sz="2400"/>
                    </a:p>
                  </a:txBody>
                  <a:tcPr marL="65405" marR="-635" marT="65405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There are </a:t>
                      </a:r>
                      <a:r>
                        <a:rPr lang="en-us">
                          <a:solidFill>
                            <a:srgbClr val="C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noisy data points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in the software defect data sets that can not be confidently assumed to be erroneous using such simple method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(Gray, Bowes, Davey, &amp; Christianson, 2011)</a:t>
                      </a:r>
                      <a:endParaRPr lang="en-us" sz="1400"/>
                    </a:p>
                  </a:txBody>
                  <a:tcPr marL="65405" marR="-635" marT="65405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8610872" type="min" val="858520"/>
                  </a:ext>
                </a:extLst>
              </a:tr>
              <a:tr h="85852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The performances of software defect prediction improved when </a:t>
                      </a:r>
                      <a:r>
                        <a:rPr lang="en-us">
                          <a:solidFill>
                            <a:srgbClr val="C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irrelevant and redundant attributes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 are removed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(Wang, Khoshgoftaar, &amp; Napolitano, 2010)</a:t>
                      </a:r>
                      <a:endParaRPr lang="en-us" sz="1400"/>
                    </a:p>
                  </a:txBody>
                  <a:tcPr marL="65405" marR="-635" marT="65405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8610872" type="min" val="858520"/>
                  </a:ext>
                </a:extLst>
              </a:tr>
              <a:tr h="85852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The software defect prediction performance decreases significantly because the </a:t>
                      </a:r>
                      <a:r>
                        <a:rPr lang="en-us">
                          <a:solidFill>
                            <a:srgbClr val="C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dataset contains noisy attr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ibutes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(Kim, Zhang, Wu, &amp; Gong, 2011)</a:t>
                      </a:r>
                      <a:endParaRPr lang="en-us" sz="1400"/>
                    </a:p>
                  </a:txBody>
                  <a:tcPr marL="65405" marR="-635" marT="65405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8610872" type="min" val="858520"/>
                  </a:ext>
                </a:extLst>
              </a:tr>
              <a:tr h="85852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Software defect datasets have an </a:t>
                      </a:r>
                      <a:r>
                        <a:rPr lang="en-us">
                          <a:solidFill>
                            <a:srgbClr val="0070C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imbalanced nature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with very few defective modules compared to defect-free ones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(Tosun, Bener, Turhan, &amp; Menzies, 2010)</a:t>
                      </a:r>
                      <a:endParaRPr lang="en-us" sz="1400"/>
                    </a:p>
                  </a:txBody>
                  <a:tcPr marL="65405" marR="-635" marT="65405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8610872" type="min" val="858520"/>
                  </a:ext>
                </a:extLst>
              </a:tr>
              <a:tr h="85852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Imbalance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 can lead to a model that is not practical in software defect prediction, because most instances will be predicted as non-defect prone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(Khoshgoftaar, Van Hulse, &amp; Napolitano, 2011)</a:t>
                      </a:r>
                      <a:endParaRPr lang="en-us" sz="1400"/>
                    </a:p>
                  </a:txBody>
                  <a:tcPr marL="65405" marR="-635" marT="65405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8610872" type="min" val="858520"/>
                  </a:ext>
                </a:extLst>
              </a:tr>
              <a:tr h="572135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Software fault prediction data sets are often </a:t>
                      </a:r>
                      <a:r>
                        <a:rPr lang="en-us">
                          <a:solidFill>
                            <a:srgbClr val="0070C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highly imbalanced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(Zhang &amp; Zhang, 2007)</a:t>
                      </a:r>
                      <a:endParaRPr lang="en-us" sz="1400"/>
                    </a:p>
                  </a:txBody>
                  <a:tcPr marL="65405" marR="-635" marT="65405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8610872" type="min" val="5721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Perangkuman Metode Yang Ada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gY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DeKwAAEAAAACYAAAAIAAAA//////////8="/>
              </a:ext>
            </a:extLst>
          </p:cNvSpPr>
          <p:nvPr/>
        </p:nvSpPr>
        <p:spPr>
          <a:xfrm>
            <a:off x="504190" y="1768475"/>
            <a:ext cx="9070975" cy="536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Pastikan semua paper yang memiliki tujuan </a:t>
            </a:r>
            <a:r>
              <a:rPr lang="en-us" sz="3200" b="1">
                <a:solidFill>
                  <a:srgbClr val="CE181E"/>
                </a:solidFill>
              </a:rPr>
              <a:t>memecahkan masalah yang sama</a:t>
            </a:r>
            <a:r>
              <a:rPr lang="en-us" sz="3200">
                <a:solidFill>
                  <a:srgbClr val="CE181E"/>
                </a:solidFill>
              </a:rPr>
              <a:t>.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Pahami metode/algoritma terkini yang digunakan untuk memecahkan masalah penelitian. Inilah yang disebut dengan </a:t>
            </a:r>
            <a:r>
              <a:rPr lang="en-us" sz="3200" b="1">
                <a:solidFill>
                  <a:srgbClr val="ED1C24"/>
                </a:solidFill>
              </a:rPr>
              <a:t>state-of-the-art method.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Dalam bidang komputasi, metode biasanya berupa algoritma yang sistematis, logis dan mematis dalam menyelesaikan masalah.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F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Apa itu The-State-of-the-Art Method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DYJQAAEAAAACYAAAAIAAAA//////////8="/>
              </a:ext>
            </a:extLst>
          </p:cNvSpPr>
          <p:nvPr/>
        </p:nvSpPr>
        <p:spPr>
          <a:xfrm>
            <a:off x="504190" y="1768475"/>
            <a:ext cx="9070975" cy="4383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 b="1">
                <a:solidFill>
                  <a:srgbClr val="CE181E"/>
                </a:solidFill>
              </a:rPr>
              <a:t>Perkembangan level tertinggi</a:t>
            </a:r>
            <a:r>
              <a:rPr lang="en-us" sz="3600">
                <a:solidFill>
                  <a:srgbClr val="CE181E"/>
                </a:solidFill>
              </a:rPr>
              <a:t> </a:t>
            </a:r>
            <a:r>
              <a:rPr lang="en-us" sz="3600">
                <a:solidFill>
                  <a:srgbClr val="000000"/>
                </a:solidFill>
              </a:rPr>
              <a:t>dari sebuah perangkat, teknik, atau bidang sains,  yang diraih dalam suatu waktu.</a:t>
            </a:r>
            <a:endParaRPr lang="en-us" sz="36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 b="1">
                <a:solidFill>
                  <a:srgbClr val="CE181E"/>
                </a:solidFill>
              </a:rPr>
              <a:t>Level perkembangan</a:t>
            </a:r>
            <a:r>
              <a:rPr lang="en-us" sz="3600">
                <a:solidFill>
                  <a:srgbClr val="CE181E"/>
                </a:solidFill>
              </a:rPr>
              <a:t> </a:t>
            </a:r>
            <a:r>
              <a:rPr lang="en-us" sz="3600">
                <a:solidFill>
                  <a:srgbClr val="000000"/>
                </a:solidFill>
              </a:rPr>
              <a:t>yang diraih dalam suatu waktu sebagai hasil dari metode modern (Merriam Webster Dictionary).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gS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Contoh State-of-the-Art Frameworks  Software Defect Prediction</a:t>
            </a:r>
            <a:endParaRPr lang="en-us" sz="4400"/>
          </a:p>
        </p:txBody>
      </p:sp>
      <p:grpSp>
        <p:nvGrpSpPr>
          <p:cNvPr id="3" name="Group 2"/>
          <p:cNvGrpSpPr>
            <a:extLst>
              <a:ext uri="smNativeData">
                <pr:smNativeData xmlns:pr="smNativeData" val="SMDATA_7_OBp/XRMAAAAlAAAAAQAAAA8BAAAAkAAAAEgAAACQAAAASAAAAAAAAAAAAAAAAAAAABcAAAAUAAAAAAAAAAAAAAD/fwAA/38AAAAAAAAJAAAABAAAACsrKysMAAAAEAAAAAAAAAAAAAAAAAAAAAAAAAAfAAAAVAAAAAAAAAAAAAAAAAAAAAAAAAAAAAAAAAAAAAAAAAAAAAAAAAAAAAAAAAAAAAAAAAAAAAAAAAAAAAAAAAAAAAAAAAAAAAAAAAAAAAAAAAAAAAAAAAAAACEAAAAYAAAAFAAAAEkDAAAhDQAADjsAAG4sAAAQAAAAJgAAAAgAAAD/////AAAAAA=="/>
              </a:ext>
            </a:extLst>
          </p:cNvGrpSpPr>
          <p:nvPr/>
        </p:nvGrpSpPr>
        <p:grpSpPr>
          <a:xfrm>
            <a:off x="534035" y="2134235"/>
            <a:ext cx="9065895" cy="5088255"/>
            <a:chOff x="534035" y="2134235"/>
            <a:chExt cx="9065895" cy="5088255"/>
          </a:xfrm>
        </p:grpSpPr>
        <p:sp>
          <p:nvSpPr>
            <p:cNvPr id="9" name="CustomShape 3"/>
            <p:cNvSpPr>
              <a:extLst>
                <a:ext uri="smNativeData">
                  <pr:smNativeData xmlns:pr="smNativeData" val="SMDATA_13_OBp/XRMAAAAlAAAAZQAAAA0AAAAAwAAAAMAAAADAAAAAIBMAAAAAAAABAAAAAAAAAAEAAABQAAAAmpmZmZmZyT8AAAAAAADwvwAAAAAAAOA/AAAAAAAA4D8AAAAAAADgPwAAAAAAAOA/AAAAAAAA4D8AAAAAAADgPwAAAAAAAOA/AAAAAAAA4D8CAAAAjAAAAAEAAAAAAAAA2dPg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AcMAAAMAAAAEAAAAAAAAAAAAAAAAAAAAAAAAAAeAAAAaAAAAAAAAAAAAAAAAAAAAAAAAAAAAAAAECcAABAnAAAAAAAAAAAAAAAAAAAAAAAAAAAAAAAAAAAAAAAAAAAAAD8AAAAAAAAAwMD/AAAAAABkAAAAMgAAAAAAAABkAAAAAAAAAH9/fwAKAAAAHwAAAFQAAADZ0+AA////AQAAAAAAAAAAAAAAAAAAAAAAAAAAAAAAAAAAAAAAAAAAAAAAAn9/fwAAAAAAy8vLAMDA/wB/f38AAAAAAAAAAAAAAAAAAAAAAAAAAAAhAAAAGAAAABQAAABJAwAAIQ0AAPwUAABuLAAAAAAAACYAAAAIAAAA//////////8="/>
                </a:ext>
              </a:extLst>
            </p:cNvSpPr>
            <p:nvPr/>
          </p:nvSpPr>
          <p:spPr>
            <a:xfrm>
              <a:off x="534035" y="2134235"/>
              <a:ext cx="2877185" cy="5088255"/>
            </a:xfrm>
            <a:prstGeom prst="roundRect">
              <a:avLst>
                <a:gd name="adj" fmla="val 10000"/>
              </a:avLst>
            </a:prstGeom>
            <a:solidFill>
              <a:srgbClr val="D9D3E0"/>
            </a:soli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  <p:txBody>
            <a:bodyPr vert="horz" wrap="square" lIns="121920" tIns="121920" rIns="121920" bIns="3108960" numCol="1" spcCol="21590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3200" b="1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Menzies</a:t>
              </a:r>
              <a:r>
                <a:rPr lang="en-us" sz="3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 Framework</a:t>
              </a:r>
              <a:endParaRPr lang="en-us" sz="3200"/>
            </a:p>
          </p:txBody>
        </p:sp>
        <p:sp>
          <p:nvSpPr>
            <p:cNvPr id="8" name="CustomShape 4"/>
            <p:cNvSpPr>
              <a:extLst>
                <a:ext uri="smNativeData">
                  <pr:smNativeData xmlns:pr="smNativeData" val="SMDATA_13_OBp/XRMAAAAlAAAAZQAAAA0AAAAAfgAAAGsAAABQAAAAawAAAAAAAAABAAAAAAAAAAEAAABQAAAAmpmZmZmZyT8AAAAAAADwvwAAAAAAAOA/AAAAAAAA4D8AAAAAAADgPwAAAAAAAOA/AAAAAAAA4D8AAAAAAADgPwAAAAAAAOA/AAAAAAAA4D8CAAAAjAAAAAEAAAADAAAAvLLMAKeWvgAAAAAAAAAAAAAAAAAAAAAAAAAAAAAAAAAAAAAAeAAAAAEAAABAAAAAAAAAAGQAAAAOAQAAAAAAAAEAAAAyAAAAsqXF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C8sswAp5a+ALKlxQAAAAAAAAAAAAAAAAAAAAAAAAAAAAAAAAAAAAAAAAAAAgAAAAAAAAAAy8vLAMDA/wB/f38AAAAAAAAAAAAAAAAAAAAAAAAAAAAhAAAAGAAAABQAAAAPBAAAAh0AADcUAABhJAAAAAAAACYAAAAIAAAA//////////8="/>
                </a:ext>
              </a:extLst>
            </p:cNvSpPr>
            <p:nvPr/>
          </p:nvSpPr>
          <p:spPr>
            <a:xfrm>
              <a:off x="659765" y="4715510"/>
              <a:ext cx="2626360" cy="119824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BCB2CC"/>
                </a:gs>
                <a:gs pos="50000">
                  <a:srgbClr val="B2A5C5"/>
                </a:gs>
                <a:gs pos="100000">
                  <a:srgbClr val="A796BE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80010" tIns="67945" rIns="50800" bIns="67945" numCol="1" spcCol="21590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0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(Menzies et al. 2007)</a:t>
              </a:r>
              <a:endParaRPr lang="en-us" sz="2000"/>
            </a:p>
          </p:txBody>
        </p:sp>
        <p:sp>
          <p:nvSpPr>
            <p:cNvPr id="7" name="CustomShape 5"/>
            <p:cNvSpPr>
              <a:extLst>
                <a:ext uri="smNativeData">
                  <pr:smNativeData xmlns:pr="smNativeData" val="SMDATA_13_OBp/XRMAAAAlAAAAZQAAAA0AAAAAwAAAAMAAAADAAAAAIBMAAAAAAAABAAAAAAAAAAEAAABQAAAAmpmZmZmZyT8AAAAAAADwvwAAAAAAAOA/AAAAAAAA4D8AAAAAAADgPwAAAAAAAOA/AAAAAAAA4D8AAAAAAADgPwAAAAAAAOA/AAAAAAAA4D8CAAAAjAAAAAEAAAAAAAAA2dPg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PBligMMAAAAEAAAAAAAAAAAAAAAAAAAAAAAAAAeAAAAaAAAAAAAAAAAAAAAAAAAAAAAAAAAAAAAECcAABAnAAAAAAAAAAAAAAAAAAAAAAAAAAAAAAAAAAAAAAAAAAAAAD8AAAAAAAAAwMD/AAAAAABkAAAAMgAAAAAAAABkAAAAAAAAAH9/fwAKAAAAHwAAAFQAAADZ0+AA////AQAAAAAAAAAAAAAAAAAAAAAAAAAAAAAAAAAAAAAAAAAAAAAAAn9/fwAAAAAAy8vLAMDA/wB/f38AAAAAAAAAAAAAAAAAAAAAAAAAAAAhAAAAGAAAABQAAABSFgAAIQ0AAAUoAABuLAAAAAAAACYAAAAIAAAA//////////8="/>
                </a:ext>
              </a:extLst>
            </p:cNvSpPr>
            <p:nvPr/>
          </p:nvSpPr>
          <p:spPr>
            <a:xfrm>
              <a:off x="3628390" y="2134235"/>
              <a:ext cx="2877185" cy="5088255"/>
            </a:xfrm>
            <a:prstGeom prst="roundRect">
              <a:avLst>
                <a:gd name="adj" fmla="val 10000"/>
              </a:avLst>
            </a:prstGeom>
            <a:solidFill>
              <a:srgbClr val="D9D3E0"/>
            </a:soli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  <p:txBody>
            <a:bodyPr vert="horz" wrap="square" lIns="121920" tIns="121920" rIns="121920" bIns="3108960" numCol="1" spcCol="21590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3200" b="1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Lessmann</a:t>
              </a:r>
              <a:r>
                <a:rPr lang="en-us" sz="3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 Framework</a:t>
              </a:r>
              <a:endParaRPr lang="en-us" sz="3200"/>
            </a:p>
          </p:txBody>
        </p:sp>
        <p:sp>
          <p:nvSpPr>
            <p:cNvPr id="6" name="CustomShape 6"/>
            <p:cNvSpPr>
              <a:extLst>
                <a:ext uri="smNativeData">
                  <pr:smNativeData xmlns:pr="smNativeData" val="SMDATA_13_OBp/XRMAAAAlAAAAZQAAAA0AAAAAdgAAAGQAAABIAAAAZAAAAAAAAAABAAAAAAAAAAEAAABQAAAAmpmZmZmZyT8AAAAAAADwvwAAAAAAAOA/AAAAAAAA4D8AAAAAAADgPwAAAAAAAOA/AAAAAAAA4D8AAAAAAADgPwAAAAAAAOA/AAAAAAAA4D8CAAAAjAAAAAEAAAADAAAAv729AKqnpwAAAAAAAAAAAAAAAAAAAAAAAAAAAAAAAAAAAAAAeAAAAAEAAABAAAAAAAAAAGQAAAAOAQAAAAAAAAEAAAAyAAAAtbOz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PBligMMAAAAEAAAAAAAAAAAAAAAAAAAAAAAAAAeAAAAaAAAAAAAAAAAAAAAAAAAAAAAAAAAAAAAECcAABAnAAAAAAAAAAAAAAAAAAAAAAAAAAAAAAAAAAAAAAAAAAAAAD8AAAAAAAAAwMD/AAAAAABkAAAAMgAAAAAAAABkAAAAAAAAAH9/fwAKAAAAHwAAAFQAAAC/vb0AqqenALWzswAAAAAAAAAAAAAAAAAAAAAAAAAAAAAAAAAAAAAAAAAAAgAAAAAAAAAAy8vLAMDA/wB/f38AAAAAAAAAAAAAAAAAAAAAAAAAAAAhAAAAGAAAABQAAAAYFwAAAh0AAEAnAABhJAAAAAAAACYAAAAIAAAA//////////8="/>
                </a:ext>
              </a:extLst>
            </p:cNvSpPr>
            <p:nvPr/>
          </p:nvSpPr>
          <p:spPr>
            <a:xfrm>
              <a:off x="3754120" y="4715510"/>
              <a:ext cx="2626360" cy="119824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BFBDBD"/>
                </a:gs>
                <a:gs pos="50000">
                  <a:srgbClr val="B5B3B3"/>
                </a:gs>
                <a:gs pos="100000">
                  <a:srgbClr val="AAA7A7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74930" tIns="63500" rIns="45720" bIns="63500" numCol="1" spcCol="215900" anchor="ctr"/>
            <a:lstStyle/>
            <a:p>
              <a:pPr algn="ctr">
                <a:lnSpc>
                  <a:spcPct val="90000"/>
                </a:lnSpc>
                <a:spcAft>
                  <a:spcPts val="625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(Lessmann et al. 2008) </a:t>
              </a:r>
              <a:endParaRPr lang="en-us"/>
            </a:p>
          </p:txBody>
        </p:sp>
        <p:sp>
          <p:nvSpPr>
            <p:cNvPr id="5" name="CustomShape 7"/>
            <p:cNvSpPr>
              <a:extLst>
                <a:ext uri="smNativeData">
                  <pr:smNativeData xmlns:pr="smNativeData" val="SMDATA_13_OBp/XRMAAAAlAAAAZQAAAA0AAAAAwAAAAMAAAADAAAAAIBMAAAAAAAABAAAAAAAAAAEAAABQAAAAmpmZmZmZyT8AAAAAAADwvwAAAAAAAOA/AAAAAAAA4D8AAAAAAADgPwAAAAAAAOA/AAAAAAAA4D8AAAAAAADgPwAAAAAAAOA/AAAAAAAA4D8CAAAAjAAAAAEAAAAAAAAA2dPg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PBligMMAAAAEAAAAAAAAAAAAAAAAAAAAAAAAAAeAAAAaAAAAAAAAAAAAAAAAAAAAAAAAAAAAAAAECcAABAnAAAAAAAAAAAAAAAAAAAAAAAAAAAAAAAAAAAAAAAAAAAAAD8AAAAAAAAAwMD/AAAAAABkAAAAMgAAAAAAAABkAAAAAAAAAH9/fwAKAAAAHwAAAFQAAADZ0+AA////AQAAAAAAAAAAAAAAAAAAAAAAAAAAAAAAAAAAAAAAAAAAAAAAAn9/fwAAAAAAy8vLAMDA/wB/f38AAAAAAAAAAAAAAAAAAAAAAAAAAAAhAAAAGAAAABQAAABbKQAAIQ0AAA47AABuLAAAAAAAACYAAAAIAAAA//////////8="/>
                </a:ext>
              </a:extLst>
            </p:cNvSpPr>
            <p:nvPr/>
          </p:nvSpPr>
          <p:spPr>
            <a:xfrm>
              <a:off x="6722745" y="2134235"/>
              <a:ext cx="2877185" cy="5088255"/>
            </a:xfrm>
            <a:prstGeom prst="roundRect">
              <a:avLst>
                <a:gd name="adj" fmla="val 10000"/>
              </a:avLst>
            </a:prstGeom>
            <a:solidFill>
              <a:srgbClr val="D9D3E0"/>
            </a:soli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  <p:txBody>
            <a:bodyPr vert="horz" wrap="square" lIns="121920" tIns="121920" rIns="121920" bIns="3108960" numCol="1" spcCol="21590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3200" b="1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Song</a:t>
              </a:r>
              <a:r>
                <a:rPr lang="en-us" sz="3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 Framework</a:t>
              </a:r>
              <a:endParaRPr lang="en-us" sz="3200"/>
            </a:p>
          </p:txBody>
        </p:sp>
        <p:sp>
          <p:nvSpPr>
            <p:cNvPr id="4" name="CustomShape 8"/>
            <p:cNvSpPr>
              <a:extLst>
                <a:ext uri="smNativeData">
                  <pr:smNativeData xmlns:pr="smNativeData" val="SMDATA_13_OBp/XRMAAAAlAAAAZQAAAA0AAAAAfgAAAGsAAABQAAAAawAAAAAAAAABAAAAAAAAAAEAAABQAAAAmpmZmZmZyT8AAAAAAADwvwAAAAAAAOA/AAAAAAAA4D8AAAAAAADgPwAAAAAAAOA/AAAAAAAA4D8AAAAAAADgPwAAAAAAAOA/AAAAAAAA4D8CAAAAjAAAAAEAAAADAAAAvr6+AKioqAAAAAAAAAAAAAAAAAAAAAAAAAAAAAAAAAAAAAAAeAAAAAEAAABAAAAAAAAAAGQAAAAOAQAAAAAAAAEAAAAyAAAAtLS0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J8xAAAMAAAAEAAAAAAAAAAAAAAAAAAAAAAAAAAeAAAAaAAAAAAAAAAAAAAAAAAAAAAAAAAAAAAAECcAABAnAAAAAAAAAAAAAAAAAAAAAAAAAAAAAAAAAAAAAAAAAAAAAD8AAAAAAAAAwMD/AAAAAABkAAAAMgAAAAAAAABkAAAAAAAAAH9/fwAKAAAAHwAAAFQAAAC+vr4AqKioALS0tAAAAAAAAAAAAAAAAAAAAAAAAAAAAAAAAAAAAAAAAAAAAgAAAAAAAAAAy8vLAMDA/wB/f38AAAAAAAAAAAAAAAAAAAAAAAAAAAAhAAAAGAAAABQAAAAhKgAAAh0AAEk6AABhJAAAAAAAACYAAAAIAAAA//////////8="/>
                </a:ext>
              </a:extLst>
            </p:cNvSpPr>
            <p:nvPr/>
          </p:nvSpPr>
          <p:spPr>
            <a:xfrm>
              <a:off x="6848475" y="4715510"/>
              <a:ext cx="2626360" cy="119824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BEBEBE"/>
                </a:gs>
                <a:gs pos="50000">
                  <a:srgbClr val="B4B4B4"/>
                </a:gs>
                <a:gs pos="100000">
                  <a:srgbClr val="A8A8A8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80010" tIns="67945" rIns="50800" bIns="67945" numCol="1" spcCol="21590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0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(Song et al. 2011)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IC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Lanjutan Contoh</a:t>
            </a:r>
            <a:endParaRPr lang="en-us" sz="4400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690245" y="1645920"/>
          <a:ext cx="8910320" cy="6339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3215"/>
                <a:gridCol w="1137920"/>
                <a:gridCol w="1743710"/>
                <a:gridCol w="1610995"/>
                <a:gridCol w="1409700"/>
                <a:gridCol w="1415415"/>
              </a:tblGrid>
              <a:tr h="14154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 b="1">
                          <a:solidFill>
                            <a:srgbClr val="FFFFFF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Framework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 b="1">
                          <a:solidFill>
                            <a:srgbClr val="FFFFFF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Dataset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 b="1">
                          <a:solidFill>
                            <a:srgbClr val="FFFFFF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Data Preprocessor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 b="1">
                          <a:solidFill>
                            <a:srgbClr val="FFFFFF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Classifiers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 b="1">
                          <a:solidFill>
                            <a:srgbClr val="FFFFFF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Validation Methods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 b="1">
                          <a:solidFill>
                            <a:srgbClr val="FFFFFF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Evaluation Methods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smNativeData">
                    <pr:rowheight xmlns="" xmlns:pr="smNativeData" dt="1568610872" type="min" val="1415415"/>
                  </a:ext>
                </a:extLst>
              </a:tr>
              <a:tr h="14154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(Menzies et al. 2007)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NASA MDP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Log Filtering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3 algorithm</a:t>
                      </a:r>
                      <a:br/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(DT, 1R, NB)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10-Fold X Validation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ROC Curve (AUC)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68610872" type="min" val="1415415"/>
                  </a:ext>
                </a:extLst>
              </a:tr>
              <a:tr h="14154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(Lessman et al. 2008)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NASA MDP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-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22 algorithm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10-Fold X Validation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ROC Curve</a:t>
                      </a:r>
                      <a:br/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(AUC)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smNativeData">
                    <pr:rowheight xmlns="" xmlns:pr="smNativeData" dt="1568610872" type="min" val="1415415"/>
                  </a:ext>
                </a:extLst>
              </a:tr>
              <a:tr h="14154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(Song et al. 2011)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NASA MDP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Log Filtering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3 algorithm</a:t>
                      </a:r>
                      <a:br/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 (DT, 1R, NB)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10-Fold X Validation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Calibri" pitchFamily="1" charset="0"/>
                          <a:ea typeface="Basic Roman" pitchFamily="1" charset="0"/>
                          <a:cs typeface="Basic Roman" pitchFamily="1" charset="0"/>
                        </a:rPr>
                        <a:t>ROC Curve (AUC)</a:t>
                      </a:r>
                      <a:endParaRPr lang="en-us" sz="2600"/>
                    </a:p>
                  </a:txBody>
                  <a:tcPr marL="91440" marR="-635" marT="9144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68610872" type="min" val="14154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gP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AAAAAOY6AADBBwAAEAAAACYAAAAIAAAA//////////8="/>
              </a:ext>
            </a:extLst>
          </p:cNvSpPr>
          <p:nvPr/>
        </p:nvSpPr>
        <p:spPr>
          <a:xfrm>
            <a:off x="504190" y="0"/>
            <a:ext cx="9070340" cy="1260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Contoh Lain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OBp/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QQfID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YAMAAFAHAACfOwAAYy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9143365" cy="61893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Menentukan Metode Yang Diusulkan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M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DeKwAAEAAAACYAAAAIAAAA//////////8="/>
              </a:ext>
            </a:extLst>
          </p:cNvSpPr>
          <p:nvPr/>
        </p:nvSpPr>
        <p:spPr>
          <a:xfrm>
            <a:off x="504190" y="1768475"/>
            <a:ext cx="9070975" cy="536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Kita diharuskan </a:t>
            </a:r>
            <a:r>
              <a:rPr lang="en-us" sz="3200" b="1">
                <a:solidFill>
                  <a:srgbClr val="CE181E"/>
                </a:solidFill>
              </a:rPr>
              <a:t>membangun dan mengusulkan suatu metode yang lebih baik.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Keunggulan metode yang diusulkan harus ada landasan secara matematis dan empiris (eksperimen/perbandingan)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Metode </a:t>
            </a:r>
            <a:r>
              <a:rPr lang="en-us" sz="3200" b="1">
                <a:solidFill>
                  <a:srgbClr val="ED1C24"/>
                </a:solidFill>
              </a:rPr>
              <a:t>bisa diambil dari state-of-the-art</a:t>
            </a:r>
            <a:r>
              <a:rPr lang="en-us" sz="3200">
                <a:solidFill>
                  <a:srgbClr val="000000"/>
                </a:solidFill>
              </a:rPr>
              <a:t>, tetapi </a:t>
            </a:r>
            <a:r>
              <a:rPr lang="en-us" sz="3200" b="1">
                <a:solidFill>
                  <a:srgbClr val="ED1C24"/>
                </a:solidFill>
              </a:rPr>
              <a:t>kita harus menambahkan sesuatu</a:t>
            </a:r>
            <a:r>
              <a:rPr lang="en-us" sz="3200">
                <a:solidFill>
                  <a:srgbClr val="000000"/>
                </a:solidFill>
              </a:rPr>
              <a:t> di sana.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“Penambahan” inilah yang menjadi kontribusi nantinya.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CE0U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U6AACbCQAAEAAAACYAAAAIAAAA//////////8="/>
              </a:ext>
            </a:extLst>
          </p:cNvSpPr>
          <p:nvPr/>
        </p:nvSpPr>
        <p:spPr>
          <a:xfrm>
            <a:off x="504190" y="301625"/>
            <a:ext cx="9069705" cy="125984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U6AADYJQAAEAAAACYAAAAIAAAA//////////8="/>
              </a:ext>
            </a:extLst>
          </p:cNvSpPr>
          <p:nvPr/>
        </p:nvSpPr>
        <p:spPr>
          <a:xfrm>
            <a:off x="504190" y="1769110"/>
            <a:ext cx="9069705" cy="438277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4" name="CustomShape 3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Yi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pQYAAOU6AABDEQAAEAAAACYAAAAIAAAA//////////8="/>
              </a:ext>
            </a:extLst>
          </p:cNvSpPr>
          <p:nvPr/>
        </p:nvSpPr>
        <p:spPr>
          <a:xfrm>
            <a:off x="504190" y="1080135"/>
            <a:ext cx="9069705" cy="1725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Tahapan Penelitian</a:t>
            </a:r>
            <a:endParaRPr lang="en-us" sz="4400"/>
          </a:p>
        </p:txBody>
      </p:sp>
      <p:sp>
        <p:nvSpPr>
          <p:cNvPr id="5" name="CustomShape 4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8P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AgAAEA4AAMQ6AACkJAAAEAAAACYAAAAIAAAA//////////8="/>
              </a:ext>
            </a:extLst>
          </p:cNvSpPr>
          <p:nvPr/>
        </p:nvSpPr>
        <p:spPr>
          <a:xfrm>
            <a:off x="365760" y="2286000"/>
            <a:ext cx="9187180" cy="3670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1. Tahapan Penelitian Umum</a:t>
            </a:r>
            <a:endParaRPr lang="en-us" sz="44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2. Tahapan Penlitian Computing</a:t>
            </a:r>
            <a:endParaRPr lang="en-us" sz="44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3. Tahapan Penelitian Computing Fokus Perbaikan Algoritma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1EI1k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Contoh Metode Yang Diusulkan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OBp/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cBEAAI8IAAC3OwAAaS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1391285"/>
            <a:ext cx="6872605" cy="58280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K4cAABuLAAAEAAAACYAAAAIAAAA//////////8="/>
              </a:ext>
            </a:extLst>
          </p:cNvSpPr>
          <p:nvPr/>
        </p:nvSpPr>
        <p:spPr>
          <a:xfrm>
            <a:off x="504190" y="1768475"/>
            <a:ext cx="4157980" cy="54540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Metode yang diusulkan adalah proses  dekapsulasi berganda untuk mendeteksi serangan.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Evaluasi Metode Yang Diusulkan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QAw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DYJQAAEAAAACYAAAAIAAAA//////////8="/>
              </a:ext>
            </a:extLst>
          </p:cNvSpPr>
          <p:nvPr/>
        </p:nvSpPr>
        <p:spPr>
          <a:xfrm>
            <a:off x="504190" y="1768475"/>
            <a:ext cx="9070975" cy="438340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4" name="CustomShape 3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APPzs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D/LAAAEAAAACYAAAAIAAAA//////////8="/>
              </a:ext>
            </a:extLst>
          </p:cNvSpPr>
          <p:nvPr/>
        </p:nvSpPr>
        <p:spPr>
          <a:xfrm>
            <a:off x="504190" y="1768475"/>
            <a:ext cx="9070975" cy="5546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215900" indent="-215265" algn="just">
              <a:lnSpc>
                <a:spcPct val="100000"/>
              </a:lnSpc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Metode yang Kita usulkan harus </a:t>
            </a:r>
            <a:r>
              <a:rPr lang="en-us" sz="3200" b="1">
                <a:solidFill>
                  <a:srgbClr val="CE181E"/>
                </a:solidFill>
              </a:rPr>
              <a:t>diuji dan dievaluasi</a:t>
            </a:r>
            <a:r>
              <a:rPr lang="en-us" sz="3200">
                <a:solidFill>
                  <a:srgbClr val="CE181E"/>
                </a:solidFill>
              </a:rPr>
              <a:t> sesuai </a:t>
            </a:r>
            <a:r>
              <a:rPr lang="en-us" sz="3200" b="1">
                <a:solidFill>
                  <a:srgbClr val="CE181E"/>
                </a:solidFill>
              </a:rPr>
              <a:t>standar metode pengukuran</a:t>
            </a:r>
            <a:r>
              <a:rPr lang="en-us" sz="3200">
                <a:solidFill>
                  <a:srgbClr val="CE181E"/>
                </a:solidFill>
              </a:rPr>
              <a:t> yang telah ditetapkan dan disepakati oleh para peneliti</a:t>
            </a:r>
            <a:endParaRPr lang="en-us" sz="3200"/>
          </a:p>
          <a:p>
            <a:pPr marL="215900" indent="-215265" algn="just">
              <a:lnSpc>
                <a:spcPct val="100000"/>
              </a:lnSpc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Pengukurannnya disesuaikan dengan masalah penelitian kita</a:t>
            </a:r>
            <a:endParaRPr lang="en-us" sz="3200"/>
          </a:p>
          <a:p>
            <a:pPr lvl="1" marL="431800" indent="-215265" algn="just">
              <a:lnSpc>
                <a:spcPct val="100000"/>
              </a:lnSpc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Jika Masalahnya adalah </a:t>
            </a:r>
            <a:r>
              <a:rPr lang="en-us" sz="3200" b="1">
                <a:solidFill>
                  <a:srgbClr val="000000"/>
                </a:solidFill>
              </a:rPr>
              <a:t>Akurasi</a:t>
            </a:r>
            <a:r>
              <a:rPr lang="en-us" sz="3200">
                <a:solidFill>
                  <a:srgbClr val="000000"/>
                </a:solidFill>
              </a:rPr>
              <a:t> -&gt; </a:t>
            </a:r>
            <a:r>
              <a:rPr lang="en-us" sz="3200" b="1">
                <a:solidFill>
                  <a:srgbClr val="000000"/>
                </a:solidFill>
              </a:rPr>
              <a:t>Akurasi</a:t>
            </a:r>
            <a:endParaRPr lang="en-us" sz="3200"/>
          </a:p>
          <a:p>
            <a:pPr lvl="1" marL="431800" indent="-215265" algn="just">
              <a:lnSpc>
                <a:spcPct val="100000"/>
              </a:lnSpc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Jika </a:t>
            </a:r>
            <a:r>
              <a:rPr lang="en-us" sz="3200" b="1">
                <a:solidFill>
                  <a:srgbClr val="000000"/>
                </a:solidFill>
              </a:rPr>
              <a:t>Performa</a:t>
            </a:r>
            <a:r>
              <a:rPr lang="en-us" sz="3200">
                <a:solidFill>
                  <a:srgbClr val="000000"/>
                </a:solidFill>
              </a:rPr>
              <a:t> -&gt; </a:t>
            </a:r>
            <a:r>
              <a:rPr lang="en-us" sz="3200" b="1">
                <a:solidFill>
                  <a:srgbClr val="000000"/>
                </a:solidFill>
              </a:rPr>
              <a:t>Proses per Waktu</a:t>
            </a:r>
            <a:endParaRPr lang="en-us" sz="3200"/>
          </a:p>
          <a:p>
            <a:pPr lvl="1" marL="431800" indent="-215265" algn="just">
              <a:lnSpc>
                <a:spcPct val="100000"/>
              </a:lnSpc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Jika </a:t>
            </a:r>
            <a:r>
              <a:rPr lang="en-us" sz="3200" b="1">
                <a:solidFill>
                  <a:srgbClr val="000000"/>
                </a:solidFill>
              </a:rPr>
              <a:t>Efisiensi</a:t>
            </a:r>
            <a:r>
              <a:rPr lang="en-us" sz="3200">
                <a:solidFill>
                  <a:srgbClr val="000000"/>
                </a:solidFill>
              </a:rPr>
              <a:t> -&gt; </a:t>
            </a:r>
            <a:r>
              <a:rPr lang="en-us" sz="3200" b="1">
                <a:solidFill>
                  <a:srgbClr val="000000"/>
                </a:solidFill>
              </a:rPr>
              <a:t>Waktu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Contoh Evaluasi Data Mining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nAkAAOc6AABvLAAAEAAAACYAAAAIAAAA//////////8="/>
              </a:ext>
            </a:extLst>
          </p:cNvSpPr>
          <p:nvPr/>
        </p:nvSpPr>
        <p:spPr>
          <a:xfrm>
            <a:off x="504190" y="1562100"/>
            <a:ext cx="9070975" cy="5661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90000"/>
              </a:lnSpc>
              <a:spcBef>
                <a:spcPts val="1000"/>
              </a:spcBef>
              <a:buClrTx/>
              <a:buSzPts val="243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54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Estimation:</a:t>
            </a:r>
            <a:endParaRPr lang="en-us" sz="5400"/>
          </a:p>
          <a:p>
            <a:pPr marL="431800" indent="-323215">
              <a:lnSpc>
                <a:spcPct val="90000"/>
              </a:lnSpc>
              <a:spcBef>
                <a:spcPts val="495"/>
              </a:spcBef>
              <a:buClr>
                <a:srgbClr val="000000"/>
              </a:buClr>
              <a:buSzPts val="180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000">
                <a:solidFill>
                  <a:srgbClr val="C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Error</a:t>
            </a:r>
            <a:r>
              <a:rPr lang="en-us" sz="40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: Root Mean Square Error (RMSE), MSE, MAPE, etc</a:t>
            </a:r>
            <a:endParaRPr lang="en-us" sz="4000"/>
          </a:p>
          <a:p>
            <a:pPr marL="431800" indent="-323215">
              <a:lnSpc>
                <a:spcPct val="90000"/>
              </a:lnSpc>
              <a:spcBef>
                <a:spcPts val="1000"/>
              </a:spcBef>
              <a:buClrTx/>
              <a:buSzPts val="243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54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Prediction/Forecasting (Prediksi/Peramalan):</a:t>
            </a:r>
            <a:endParaRPr lang="en-us" sz="5400"/>
          </a:p>
          <a:p>
            <a:pPr marL="431800" indent="-323215">
              <a:lnSpc>
                <a:spcPct val="90000"/>
              </a:lnSpc>
              <a:spcBef>
                <a:spcPts val="495"/>
              </a:spcBef>
              <a:buClr>
                <a:srgbClr val="000000"/>
              </a:buClr>
              <a:buSzPts val="180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000">
                <a:solidFill>
                  <a:srgbClr val="C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Error</a:t>
            </a:r>
            <a:r>
              <a:rPr lang="en-us" sz="40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: Root Mean Square Error (RMSE) , MSE, MAPE, etc</a:t>
            </a:r>
            <a:endParaRPr lang="en-us" sz="4000"/>
          </a:p>
          <a:p>
            <a:pPr marL="431800" indent="-323215">
              <a:lnSpc>
                <a:spcPct val="90000"/>
              </a:lnSpc>
              <a:spcBef>
                <a:spcPts val="1000"/>
              </a:spcBef>
              <a:buClrTx/>
              <a:buSzPts val="243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54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Classification:</a:t>
            </a:r>
            <a:endParaRPr lang="en-us" sz="5400"/>
          </a:p>
          <a:p>
            <a:pPr marL="431800" indent="-323215">
              <a:lnSpc>
                <a:spcPct val="90000"/>
              </a:lnSpc>
              <a:spcBef>
                <a:spcPts val="495"/>
              </a:spcBef>
              <a:buClr>
                <a:srgbClr val="000000"/>
              </a:buClr>
              <a:buSzPts val="180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000">
                <a:solidFill>
                  <a:srgbClr val="C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Confusion Matrix</a:t>
            </a:r>
            <a:r>
              <a:rPr lang="en-us" sz="40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: Accuracy</a:t>
            </a:r>
            <a:endParaRPr lang="en-us" sz="4000"/>
          </a:p>
          <a:p>
            <a:pPr marL="431800" indent="-323215">
              <a:lnSpc>
                <a:spcPct val="90000"/>
              </a:lnSpc>
              <a:spcBef>
                <a:spcPts val="495"/>
              </a:spcBef>
              <a:buClr>
                <a:srgbClr val="000000"/>
              </a:buClr>
              <a:buSzPts val="180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000">
                <a:solidFill>
                  <a:srgbClr val="C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ROC Curve</a:t>
            </a:r>
            <a:r>
              <a:rPr lang="en-us" sz="40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: Area Under Curve (AUC) </a:t>
            </a:r>
            <a:endParaRPr lang="en-us" sz="4000"/>
          </a:p>
          <a:p>
            <a:pPr marL="431800" indent="-323215">
              <a:lnSpc>
                <a:spcPct val="90000"/>
              </a:lnSpc>
              <a:spcBef>
                <a:spcPts val="1000"/>
              </a:spcBef>
              <a:buClrTx/>
              <a:buSzPts val="243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54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Clustering:</a:t>
            </a:r>
            <a:endParaRPr lang="en-us" sz="5400"/>
          </a:p>
          <a:p>
            <a:pPr marL="431800" indent="-323215">
              <a:lnSpc>
                <a:spcPct val="90000"/>
              </a:lnSpc>
              <a:spcBef>
                <a:spcPts val="49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C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Internal Evaluation</a:t>
            </a:r>
            <a:r>
              <a:rPr lang="en-us" sz="36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: Davies–Bouldin index, Dunn index, </a:t>
            </a:r>
            <a:endParaRPr lang="en-us" sz="3600"/>
          </a:p>
          <a:p>
            <a:pPr marL="431800" indent="-323215">
              <a:lnSpc>
                <a:spcPct val="90000"/>
              </a:lnSpc>
              <a:spcBef>
                <a:spcPts val="49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C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External Evaluation</a:t>
            </a:r>
            <a:r>
              <a:rPr lang="en-us" sz="36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:  Rand measure, F-measure, Jaccard index, Fowlkes–Mallows index, Confusion matrix</a:t>
            </a:r>
            <a:endParaRPr lang="en-us" sz="3600"/>
          </a:p>
          <a:p>
            <a:pPr marL="431800" indent="-323215">
              <a:lnSpc>
                <a:spcPct val="90000"/>
              </a:lnSpc>
              <a:spcBef>
                <a:spcPts val="1000"/>
              </a:spcBef>
              <a:buClrTx/>
              <a:buSzPts val="243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54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Association:</a:t>
            </a:r>
            <a:endParaRPr lang="en-us" sz="5400"/>
          </a:p>
          <a:p>
            <a:pPr marL="431800" indent="-323215">
              <a:lnSpc>
                <a:spcPct val="90000"/>
              </a:lnSpc>
              <a:spcBef>
                <a:spcPts val="49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C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Lift Charts</a:t>
            </a:r>
            <a:r>
              <a:rPr lang="en-us" sz="36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: Lift Ratio</a:t>
            </a:r>
            <a:endParaRPr lang="en-us" sz="36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C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Precision and Recall </a:t>
            </a:r>
            <a:r>
              <a:rPr lang="en-us" sz="3600">
                <a:solidFill>
                  <a:srgbClr val="000000"/>
                </a:solidFill>
                <a:latin typeface="Calibri" pitchFamily="1" charset="0"/>
                <a:ea typeface="DejaVu Sans" pitchFamily="1" charset="0"/>
                <a:cs typeface="DejaVu Sans" pitchFamily="1" charset="0"/>
              </a:rPr>
              <a:t>(F-measure)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Contoh Evaluasi Networking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BPKwAAEAAAACYAAAAIAAAA//////////8="/>
              </a:ext>
            </a:extLst>
          </p:cNvSpPr>
          <p:nvPr/>
        </p:nvSpPr>
        <p:spPr>
          <a:xfrm>
            <a:off x="504190" y="1768475"/>
            <a:ext cx="9070975" cy="5271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Kecepatan Akses</a:t>
            </a:r>
            <a:endParaRPr lang="en-us" sz="32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1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Pengukuran dengan satuan Mbps/Gbps</a:t>
            </a:r>
            <a:endParaRPr lang="en-us" sz="28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Efisiensi Tenaga</a:t>
            </a:r>
            <a:endParaRPr lang="en-us" sz="32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1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Lama waktu yang diperlukan untuk menghabiskan baterai mobile phone dengan Internet Aktif (Cth: LTE)</a:t>
            </a:r>
            <a:endParaRPr lang="en-us" sz="28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Integritas Data</a:t>
            </a:r>
            <a:endParaRPr lang="en-us" sz="32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1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Transmisi Data tanpa terganggu </a:t>
            </a:r>
            <a:r>
              <a:rPr lang="en-us" sz="2800" b="1" i="1">
                <a:solidFill>
                  <a:srgbClr val="000000"/>
                </a:solidFill>
              </a:rPr>
              <a:t>noise </a:t>
            </a:r>
            <a:r>
              <a:rPr lang="en-us" sz="2800">
                <a:solidFill>
                  <a:srgbClr val="000000"/>
                </a:solidFill>
              </a:rPr>
              <a:t>lingkungan sekitar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YV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Penulisan Ilmiah dan Publikasi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F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DYJQAAEAAAACYAAAAIAAAA//////////8="/>
              </a:ext>
            </a:extLst>
          </p:cNvSpPr>
          <p:nvPr/>
        </p:nvSpPr>
        <p:spPr>
          <a:xfrm>
            <a:off x="504190" y="1768475"/>
            <a:ext cx="9070975" cy="4383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Publikasi dilakukan sebagai proses pemberitahuan kontribusi penelitian yang telah dibuat.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Sebaiknya publikasi disesuaikan dengan level kontribusi yang kita lakukan.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Contoh: Untuk S1 bisa menargetkan publikasi internal kampus.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9AEAAA0AAAAAjgAAAEcAAACOAAAARwAAAAAAAAABAAAAAAAAAAEAAABQAAAAdZMYBFYO8L/DR8SUSKL3PwAAAAAAAOA/AAAAAAAA4D8AAAAAAADgPwAAAAAAAOA/AAAAAAAA4D8AAAAAAADgPwAAAAAAAOA/AAAAAAAA4D8CAAAAjAAAAAEAAAAAAAAAcp/PAP///w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UFAAAMAAAAEAAAAAAAAAAAAAAAAAAAAAAAAAAeAAAAaAAAAAAAAAAAAAAAAAAAAAAAAAAAAAAAECcAABAnAAAAAAAAAAAAAAAAAAAAAAAAAAAAAAAAAAAAAAAAAAAAABQAAAAAAAAAwMD/AAAAAABkAAAAMgAAAAAAAABkAAAAAAAAAH9/fwAKAAAAHwAAAFQAAAByn88A////AQAAAAAAAAAAAAAAAAAAAAAAAAAAAAAAAAAAAAAAAAAANGWkAH9/fwDu7OEDzMzMAMDA/wB/f38AAAAAAAAAAAAAAAAAAAAAAAAAAAAhAAAAGAAAABQAAABgHgAAIAoAAL8zAABvEQAAECAAACYAAAAIAAAA//////////8="/>
              </a:ext>
            </a:extLst>
          </p:cNvSpPr>
          <p:nvPr/>
        </p:nvSpPr>
        <p:spPr>
          <a:xfrm>
            <a:off x="4937760" y="1645920"/>
            <a:ext cx="3474085" cy="1188085"/>
          </a:xfrm>
          <a:prstGeom prst="wedgeRectCallout">
            <a:avLst>
              <a:gd name="adj1" fmla="val -50175"/>
              <a:gd name="adj2" fmla="val 73856"/>
            </a:avLst>
          </a:prstGeom>
          <a:solidFill>
            <a:srgbClr val="729FCF"/>
          </a:solidFill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  <p:txBody>
          <a:bodyPr vert="horz" wrap="none" lIns="90170" tIns="45085" rIns="90170" bIns="45085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Rileks...</a:t>
            </a:r>
            <a:endParaRPr lang="en-us" sz="32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CwAAAA0AAAAAjgAAAEoAAACOAAAASgAAAAAAAAABAAAAAAAAAAEAAABQAAAAAAAAAAAA4D8AAAAAAADgPwAAAAAAAOA/AAAAAAAA4D8AAAAAAADgPwAAAAAAAOA/AAAAAAAA4D8AAAAAAADgPwAAAAAAAOA/AAAAAAAA4D8CAAAAjAAAAAEAAAAAAAAAAP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OAAAMAAAAEAAAAAAAAAAAAAAAAAAAAAAAAAAeAAAAaAAAAAAAAAAAAAAAAAAAAAAAAAAAAAAAECcAABAnAAAAAAAAAAAAAAAAAAAAAAAAAAAAAAAAAAAAAAAAAAAAABQAAAAAAAAAwMD/AAAAAABkAAAAMgAAAAAAAABkAAAAAAAAAH9/fwAKAAAAHwAAAFQAAAAA//8A////AQAAAAAAAAAAAAAAAAAAAAAAAAAAAAAAAAAAAAAAAAAAAAAAAn9/fwDu7OEDzMzMAMDA/wB/f38AAAAAAAAAAAAAAAAAAAAAAAAAAAAhAAAAGAAAABQAAADABgAAIBMAAA87AAAfJQAAEAAAACYAAAAIAAAA//////////8="/>
              </a:ext>
            </a:extLst>
          </p:cNvSpPr>
          <p:nvPr/>
        </p:nvSpPr>
        <p:spPr>
          <a:xfrm>
            <a:off x="1097280" y="3108960"/>
            <a:ext cx="8503285" cy="2925445"/>
          </a:xfrm>
          <a:custGeom>
            <a:avLst/>
            <a:gdLst/>
            <a:ahLst/>
            <a:cxnLst/>
            <a:rect l="0" t="0" r="8503285" b="2925445"/>
            <a:pathLst>
              <a:path w="8503285" h="2925445">
                <a:moveTo>
                  <a:pt x="272836" y="1043673"/>
                </a:moveTo>
                <a:cubicBezTo>
                  <a:pt x="2970606" y="0"/>
                  <a:pt x="5804795" y="2087521"/>
                  <a:pt x="8502925" y="1043673"/>
                </a:cubicBezTo>
                <a:moveTo>
                  <a:pt x="0" y="1881420"/>
                </a:moveTo>
                <a:cubicBezTo>
                  <a:pt x="2697770" y="837571"/>
                  <a:pt x="5531958" y="2925269"/>
                  <a:pt x="8229728" y="1881420"/>
                </a:cubicBezTo>
              </a:path>
            </a:pathLst>
          </a:custGeom>
          <a:solidFill>
            <a:srgbClr val="00FFFF"/>
          </a:solidFill>
          <a:ln>
            <a:noFill/>
          </a:ln>
          <a:effectLst/>
        </p:spPr>
        <p:txBody>
          <a:bodyPr vert="horz" wrap="square" lIns="90170" tIns="46990" rIns="90170" bIns="46990" numCol="1" spcCol="215900" anchor="ctr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6000">
                <a:solidFill>
                  <a:srgbClr val="000000"/>
                </a:solidFill>
                <a:latin typeface="Times New Roman" pitchFamily="1" charset="0"/>
                <a:ea typeface="MS Gothic" pitchFamily="1" charset="0"/>
                <a:cs typeface="DejaVu Sans" pitchFamily="1" charset="0"/>
              </a:rPr>
              <a:t>Istirahat Sejenak</a:t>
            </a:r>
            <a:endParaRPr lang="en-us" sz="6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CwAAAA0AAAAAYDAAAEAdAACfOwAAgScAAAAAAAAAAAAAAAAAAAEAAABQAAAAAAAAAAAA4D8AAAAAAADgPwAAAAAAAOA/AAAAAAAA4D8AAAAAAADgPwAAAAAAAOA/AAAAAAAA4D8AAAAAAADgPwAAAAAAAOA/AAAAAAAA4D8CAAAAjAAAAAEAAAAAAAAAcp/PAP///w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AFBAMAAAAEAAAAAAAAAAAAAAAAAAAAAAAAAAeAAAAaAAAAAAAAAAAAAAAAAAAAAAAAAAAAAAAECcAABAnAAAAAAAAAAAAAAAAAAAAAAAAAAAAAAAAAAAAAAAAAAAAABQAAAAAAAAAwMD/AAAAAABkAAAAMgAAAAAAAABkAAAAAAAAAH9/fwAKAAAAHwAAAFQAAAByn88A////AQAAAAAAAAAAAAAAAAAAAAAAAAAAAAAAAAAAAAAAAAAANGWkAH9/fwDu7OEDzMzMAMDA/wB/f38AAAAAAAAAAAAAAAAAAAAAAAAAAAAhAAAAGAAAABQAAABgMAAAQB0AAJ87AACBJwAAEAAAACYAAAAIAAAA//////////8="/>
              </a:ext>
            </a:extLst>
          </p:cNvSpPr>
          <p:nvPr/>
        </p:nvSpPr>
        <p:spPr>
          <a:xfrm>
            <a:off x="7863840" y="4754880"/>
            <a:ext cx="1828165" cy="1666875"/>
          </a:xfrm>
          <a:custGeom>
            <a:avLst/>
            <a:gdLst/>
            <a:ahLst/>
            <a:cxnLst/>
            <a:rect l="0" t="0" r="1828165" b="1666875"/>
            <a:pathLst>
              <a:path w="1828165" h="1666875">
                <a:moveTo>
                  <a:pt x="913828" y="0"/>
                </a:moveTo>
                <a:lnTo>
                  <a:pt x="700627" y="637116"/>
                </a:lnTo>
                <a:lnTo>
                  <a:pt x="0" y="637116"/>
                </a:lnTo>
                <a:lnTo>
                  <a:pt x="568931" y="1034465"/>
                </a:lnTo>
                <a:lnTo>
                  <a:pt x="355307" y="1666875"/>
                </a:lnTo>
                <a:lnTo>
                  <a:pt x="913828" y="1279480"/>
                </a:lnTo>
                <a:lnTo>
                  <a:pt x="1472773" y="1666875"/>
                </a:lnTo>
                <a:lnTo>
                  <a:pt x="1259233" y="1034465"/>
                </a:lnTo>
                <a:lnTo>
                  <a:pt x="1828165" y="637116"/>
                </a:lnTo>
                <a:lnTo>
                  <a:pt x="1127453" y="637116"/>
                </a:lnTo>
                <a:lnTo>
                  <a:pt x="913828" y="0"/>
                </a:lnTo>
                <a:close/>
              </a:path>
            </a:pathLst>
          </a:custGeom>
          <a:solidFill>
            <a:srgbClr val="729FCF"/>
          </a:solidFill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OBp/XRMAAAAlAAAACwAAAA0AAAAAkAkAAMAGAAC/DwAA7wwAAAAAAAAAAAAAAAAAAAEAAABQAAAAAAAAAAAA4D8AAAAAAADgPwAAAAAAAOA/AAAAAAAA4D8AAAAAAADgPwAAAAAAAOA/AAAAAAAA4D8AAAAAAADgPwAAAAAAAOA/AAAAAAAA4D8CAAAAjAAAAAEAAAAAAAAAcp/PAP///w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hLspgMAAAAEAAAAAAAAAAAAAAAAAAAAAAAAAAeAAAAaAAAAAAAAAAAAAAAAAAAAAAAAAAAAAAAECcAABAnAAAAAAAAAAAAAAAAAAAAAAAAAAAAAAAAAAAAAAAAAAAAABQAAAAAAAAAwMD/AAAAAABkAAAAMgAAAAAAAABkAAAAAAAAAH9/fwAKAAAAHwAAAFQAAAByn88A////AQAAAAAAAAAAAAAAAAAAAAAAAAAAAAAAAAAAAAAAAAAANGWkAH9/fwDu7OEDzMzMAMDA/wB/f38AAAAAAAAAAAAAAAAAAAAAAAAAAAAhAAAAGAAAABQAAACQCQAAwAYAAL8PAADvDAAAEAAAACYAAAAIAAAA//////////8="/>
              </a:ext>
            </a:extLst>
          </p:cNvSpPr>
          <p:nvPr/>
        </p:nvSpPr>
        <p:spPr>
          <a:xfrm>
            <a:off x="1554480" y="1097280"/>
            <a:ext cx="1005205" cy="1005205"/>
          </a:xfrm>
          <a:custGeom>
            <a:avLst/>
            <a:gdLst/>
            <a:ahLst/>
            <a:cxnLst/>
            <a:rect l="0" t="0" r="1005205" b="1005205"/>
            <a:pathLst>
              <a:path w="1005205" h="1005205">
                <a:moveTo>
                  <a:pt x="502462" y="0"/>
                </a:moveTo>
                <a:lnTo>
                  <a:pt x="385235" y="384211"/>
                </a:lnTo>
                <a:lnTo>
                  <a:pt x="0" y="384211"/>
                </a:lnTo>
                <a:lnTo>
                  <a:pt x="312823" y="623832"/>
                </a:lnTo>
                <a:lnTo>
                  <a:pt x="195363" y="1005205"/>
                </a:lnTo>
                <a:lnTo>
                  <a:pt x="502462" y="771587"/>
                </a:lnTo>
                <a:lnTo>
                  <a:pt x="809795" y="1005205"/>
                </a:lnTo>
                <a:lnTo>
                  <a:pt x="692381" y="623832"/>
                </a:lnTo>
                <a:lnTo>
                  <a:pt x="1005205" y="384211"/>
                </a:lnTo>
                <a:lnTo>
                  <a:pt x="619922" y="384211"/>
                </a:lnTo>
                <a:lnTo>
                  <a:pt x="502462" y="0"/>
                </a:lnTo>
                <a:close/>
              </a:path>
            </a:pathLst>
          </a:custGeom>
          <a:solidFill>
            <a:srgbClr val="729FCF"/>
          </a:solidFill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CustomShape 3"/>
          <p:cNvSpPr>
            <a:extLst>
              <a:ext uri="smNativeData">
                <pr:smNativeData xmlns:pr="smNativeData" val="SMDATA_13_OBp/XRMAAAAlAAAACwAAAA0AAAAAjgAAAEoAAACOAAAASgAAAAAAAAABAAAAAAAAAAEAAABQAAAAAAAAAAAA4D8AAAAAAADgPwAAAAAAAOA/AAAAAAAA4D8AAAAAAADgPwAAAAAAAOA/AAAAAAAA4D8AAAAAAADgPwAAAAAAAOA/AAAAAAAA4D8CAAAAjAAAAAEAAAAAAAAA7Rwk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tHCQA////AQAAAAAAAAAAAAAAAAAAAAAAAAAAAAAAAAAAAAAAAAAAAAAAAn9/fwDu7OEDzMzMAMDA/wB/f38AAAAAAAAAAAAAAAAAAAAAAAAAAAAhAAAAGAAAABQAAABBCwAAgBYAAIAxAAAFKQAAEAAAACYAAAAIAAAA//////////8="/>
              </a:ext>
            </a:extLst>
          </p:cNvSpPr>
          <p:nvPr/>
        </p:nvSpPr>
        <p:spPr>
          <a:xfrm>
            <a:off x="1829435" y="3657600"/>
            <a:ext cx="6217285" cy="3010535"/>
          </a:xfrm>
          <a:custGeom>
            <a:avLst/>
            <a:gdLst/>
            <a:ahLst/>
            <a:cxnLst/>
            <a:rect l="0" t="0" r="6217285" b="3010535"/>
            <a:pathLst>
              <a:path w="6217285" h="3010535">
                <a:moveTo>
                  <a:pt x="0" y="647736"/>
                </a:moveTo>
                <a:cubicBezTo>
                  <a:pt x="1179822" y="213033"/>
                  <a:pt x="2100862" y="0"/>
                  <a:pt x="3108282" y="0"/>
                </a:cubicBezTo>
                <a:cubicBezTo>
                  <a:pt x="4115703" y="0"/>
                  <a:pt x="5036742" y="213033"/>
                  <a:pt x="6216925" y="647736"/>
                </a:cubicBezTo>
                <a:moveTo>
                  <a:pt x="0" y="2362078"/>
                </a:moveTo>
                <a:cubicBezTo>
                  <a:pt x="1179822" y="2796781"/>
                  <a:pt x="2100862" y="3010175"/>
                  <a:pt x="3108282" y="3010175"/>
                </a:cubicBezTo>
                <a:cubicBezTo>
                  <a:pt x="4115703" y="3010175"/>
                  <a:pt x="5036742" y="2796781"/>
                  <a:pt x="6216925" y="2362078"/>
                </a:cubicBezTo>
              </a:path>
            </a:pathLst>
          </a:custGeom>
          <a:solidFill>
            <a:srgbClr val="ED1C24"/>
          </a:solidFill>
          <a:ln>
            <a:noFill/>
          </a:ln>
          <a:effectLst/>
        </p:spPr>
        <p:txBody>
          <a:bodyPr vert="horz" wrap="square" lIns="90170" tIns="46990" rIns="90170" bIns="46990" numCol="1" spcCol="215900" anchor="ctr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000">
                <a:solidFill>
                  <a:srgbClr val="000000"/>
                </a:solidFill>
                <a:latin typeface="Times New Roman" pitchFamily="1" charset="0"/>
                <a:ea typeface="MS Gothic" pitchFamily="1" charset="0"/>
                <a:cs typeface="DejaVu Sans" pitchFamily="1" charset="0"/>
              </a:rPr>
              <a:t>Khusus Perbaikan Algoritma</a:t>
            </a:r>
            <a:endParaRPr lang="en-us" sz="4000"/>
          </a:p>
        </p:txBody>
      </p:sp>
      <p:sp>
        <p:nvSpPr>
          <p:cNvPr id="5" name="CustomShape 4"/>
          <p:cNvSpPr>
            <a:extLst>
              <a:ext uri="smNativeData">
                <pr:smNativeData xmlns:pr="smNativeData" val="SMDATA_13_OBp/XRMAAAAlAAAACwAAAA0AAAAAjgAAAEoAAACOAAAASgAAAAAAAAABAAAAAAAAAAEAAABQAAAAAAAAAAAA4D8AAAAAAADgPwAAAAAAAOA/AAAAAAAA4D8AAAAAAADgPwAAAAAAAOA/AAAAAAAA4D8AAAAAAADgPwAAAAAAAOA/AAAAAAAA4D8CAAAAjAAAAAEAAAAAAAAA//8AAP///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QAAAAAAAAAHAAAAAAAAAAEAAACGhoYAAAAAAKoAAACqAAAAZAAAAGQAAAAAAAAAy8vLAAAAAACqAAAAqgAAAGQAAABkAAAAAAAAABcAAAAUAAAAAAAAAAAAAAD/fwAA/38AAAAAAAAJAAAABAAAAAA7CQkMAAAAEAAAAAAAAAAAAAAAAAAAAAAAAAAeAAAAaAAAAAAAAAAAAAAAAAAAAAAAAAAAAAAAECcAABAnAAAAAAAAAAAAAAAAAAAAAAAAAAAAAAAAAAAAAAAAAAAAABQAAAAAAAAAwMD/AAAAAABkAAAAMgAAAAAAAABkAAAAAAAAAH9/fwAKAAAAHwAAAFQAAAD//wAA////AQAAAAAAAAAAAAAAAAAAAAAAAAAAAAAAAAAAAAAAAAAAAAAAAH9/fwCGhoYAy8vLAMDA/wB/f38AAAAAAAAAAAAAAAAAAAAAAAAAAAAhAAAAGAAAABQAAACABAAAWwcAAJU3AABvGgAAEAAAACYAAAAIAAAA//////////8="/>
              </a:ext>
            </a:extLst>
          </p:cNvSpPr>
          <p:nvPr/>
        </p:nvSpPr>
        <p:spPr>
          <a:xfrm>
            <a:off x="731520" y="1195705"/>
            <a:ext cx="8303895" cy="3101340"/>
          </a:xfrm>
          <a:custGeom>
            <a:avLst/>
            <a:gdLst/>
            <a:ahLst/>
            <a:cxnLst/>
            <a:rect l="0" t="0" r="8303895" b="3101340"/>
            <a:pathLst>
              <a:path w="8303895" h="3101340">
                <a:moveTo>
                  <a:pt x="0" y="775065"/>
                </a:moveTo>
                <a:lnTo>
                  <a:pt x="4151767" y="0"/>
                </a:lnTo>
                <a:lnTo>
                  <a:pt x="8303535" y="775065"/>
                </a:lnTo>
                <a:moveTo>
                  <a:pt x="0" y="3100980"/>
                </a:moveTo>
                <a:lnTo>
                  <a:pt x="4151767" y="2325555"/>
                </a:lnTo>
                <a:lnTo>
                  <a:pt x="8303535" y="3100980"/>
                </a:lnTo>
              </a:path>
            </a:pathLst>
          </a:cu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12700" dist="152664" dir="2700000">
              <a:srgbClr val="868686"/>
            </a:outerShdw>
          </a:effectLst>
        </p:spPr>
        <p:txBody>
          <a:bodyPr vert="horz" wrap="square" lIns="90170" tIns="46990" rIns="90170" bIns="46990" numCol="1" spcCol="215900" anchor="ctr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  <a:latin typeface="Arial Black" pitchFamily="1" charset="0"/>
                <a:ea typeface="MS Gothic" pitchFamily="1" charset="0"/>
                <a:cs typeface="DejaVu Sans" pitchFamily="1" charset="0"/>
              </a:rPr>
              <a:t>Tahapan Penelitian Computing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sX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Fokus Perbaikan Algoritma</a:t>
            </a:r>
            <a:endParaRPr lang="en-us" sz="4400"/>
          </a:p>
        </p:txBody>
      </p:sp>
      <p:grpSp>
        <p:nvGrpSpPr>
          <p:cNvPr id="3" name="Group 2"/>
          <p:cNvGrpSpPr>
            <a:extLst>
              <a:ext uri="smNativeData">
                <pr:smNativeData xmlns:pr="smNativeData" val="SMDATA_7_OBp/XRMAAAAlAAAAAQAAAA8BAAAAkAAAAEgAAACQAAAASAAAAAAAAAAAAAAAAAAAABcAAAAUAAAAAAAAAAAAAAD/fwAA/38AAAAAAAAJAAAABAAAAIAZAAAMAAAAEAAAAAAAAAAAAAAAAAAAAAAAAAAfAAAAVAAAAAAAAAAAAAAAAAAAAAAAAAAAAAAAAAAAAAAAAAAAAAAAAAAAAAAAAAAAAAAAAAAAAAAAAAAAAAAAAAAAAAAAAAAAAAAAAAAAAAAAAAAAAAAAAAAAACEAAAAYAAAAFAAAAIoCAAC7CwAAnzsAAH8oAAAQAAAAJgAAAAgAAAD/////AAAAAA=="/>
              </a:ext>
            </a:extLst>
          </p:cNvGrpSpPr>
          <p:nvPr/>
        </p:nvGrpSpPr>
        <p:grpSpPr>
          <a:xfrm>
            <a:off x="412750" y="1906905"/>
            <a:ext cx="9279255" cy="4676140"/>
            <a:chOff x="412750" y="1906905"/>
            <a:chExt cx="9279255" cy="4676140"/>
          </a:xfrm>
        </p:grpSpPr>
        <p:sp>
          <p:nvSpPr>
            <p:cNvPr id="16" name="CustomShape 3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3a2sANWNjAAAAAAAAAAAAAAAAAAAAAAAAAAAAAAAAAAAAAAAeAAAAAEAAABAAAAAAAAAAGQAAAAOAQAAAAAAAAEAAAAyAAAA15+e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IBfAAAMAAAAEAAAAAAAAAAAAAAAAAAAAAAAAAAeAAAAaAAAAAAAAAAAAAAAAAAAAAAAAAAAAAAAECcAABAnAAAAAAAAAAAAAAAAAAAAAAAAAAAAAAAAAAAAAAAAAAAAAD8AAAAAAAAAwMD/AAAAAABkAAAAMgAAAAAAAABkAAAAAAAAAH9/fwAKAAAAHwAAAFQAAADdrawA1Y2MANefngAAAAAAAAAAAAAAAAAAAAAAAAAAAAAAAAAAAAAAAAAAAgAAAAAAAAAAy8vLAMDA/wB/f38AAAAAAAAAAAAAAAAAAAAAAAAAAAAhAAAAGAAAABQAAACKAgAAuwsAAJ87AACaDgAAAAAAACYAAAAIAAAA//////////8="/>
                </a:ext>
              </a:extLst>
            </p:cNvSpPr>
            <p:nvPr/>
          </p:nvSpPr>
          <p:spPr>
            <a:xfrm>
              <a:off x="412750" y="1906905"/>
              <a:ext cx="9279255" cy="46672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DDADAC"/>
                </a:gs>
                <a:gs pos="50000">
                  <a:srgbClr val="D79F9E"/>
                </a:gs>
                <a:gs pos="100000">
                  <a:srgbClr val="D58D8C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1. Pilih Satu Algoritma yg Menarik</a:t>
              </a:r>
              <a:endParaRPr lang="en-us" sz="2200"/>
            </a:p>
          </p:txBody>
        </p:sp>
        <p:sp>
          <p:nvSpPr>
            <p:cNvPr id="15" name="CustomShape 4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3a2sANWNjAAAAAAAAAAAAAAAAAAAAAAAAAAAAAAAAAAAAAAAeAAAAAEAAABAAAAAAAAAAGQAAAAOAQAAAAAAAAEAAAAyAAAA15+e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KIwAAAMAAAAEAAAAAAAAAAAAAAAAAAAAAAAAAAeAAAAaAAAAAAAAAAAAAAAAAAAAAAAAAAAAAAAECcAABAnAAAAAAAAAAAAAAAAAAAAAAAAAAAAAAAAAAAAAAAAAAAAAD8AAAAAAAAAwMD/AAAAAABkAAAAMgAAAAAAAABkAAAAAAAAAH9/fwAKAAAAHwAAAFQAAADdrawA1Y2MANefngAAAAAAAAAAAAAAAAAAAAAAAAAAAAAAAAAAAAAAAAAAAn9/fwAAAAAAy8vLAMDA/wB/f38AAAAAAAAAAAAAAAAAAAAAAAAAAAAhAAAAGAAAABQAAABxHgAAyg4AALsfAADfDwAAAAAAACYAAAAIAAAA//////////8="/>
                </a:ext>
              </a:extLst>
            </p:cNvSpPr>
            <p:nvPr/>
          </p:nvSpPr>
          <p:spPr>
            <a:xfrm rot="5400000">
              <a:off x="4965065" y="2387600"/>
              <a:ext cx="175895" cy="209550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DDADAC"/>
                </a:gs>
                <a:gs pos="50000">
                  <a:srgbClr val="D79F9E"/>
                </a:gs>
                <a:gs pos="100000">
                  <a:srgbClr val="D58D8C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14" name="CustomShape 5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ytyvALnRkgAAAAAAAAAAAAAAAAAAAAAAAAAAAAAAAAAAAAAAeAAAAAEAAABAAAAAAAAAAGQAAAAOAQAAAAAAAAEAAAAyAAAAwdSj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AQDBDEMAAAAEAAAAAAAAAAAAAAAAAAAAAAAAAAeAAAAaAAAAAAAAAAAAAAAAAAAAAAAAAAAAAAAECcAABAnAAAAAAAAAAAAAAAAAAAAAAAAAAAAAAAAAAAAAAAAAAAAAD8AAAAAAAAAwMD/AAAAAABkAAAAMgAAAAAAAABkAAAAAAAAAH9/fwAKAAAAHwAAAFQAAADK3K8AudGSAMHUowAAAAAAAAAAAAAAAAAAAAAAAAAAAAAAAAAAAAAAAAAAAgAAAAAAAAAAy8vLAMDA/wB/f38AAAAAAAAAAAAAAAAAAAAAAAAAAAAhAAAAGAAAABQAAACKAgAADxAAAJ87AADuEgAAAAAAACYAAAAIAAAA//////////8="/>
                </a:ext>
              </a:extLst>
            </p:cNvSpPr>
            <p:nvPr/>
          </p:nvSpPr>
          <p:spPr>
            <a:xfrm>
              <a:off x="412750" y="2610485"/>
              <a:ext cx="9279255" cy="46672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CADCAF"/>
                </a:gs>
                <a:gs pos="50000">
                  <a:srgbClr val="C1D4A3"/>
                </a:gs>
                <a:gs pos="100000">
                  <a:srgbClr val="B9D192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2. Cari Paper Journal yang Melakukan Perbaikan Algoritma Itu</a:t>
              </a:r>
              <a:endParaRPr lang="en-us" sz="2200"/>
            </a:p>
          </p:txBody>
        </p:sp>
        <p:sp>
          <p:nvSpPr>
            <p:cNvPr id="13" name="CustomShape 6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ytyvALnRkgAAAAAAAAAAAAAAAAAAAAAAAAAAAAAAAAAAAAAAeAAAAAEAAABAAAAAAAAAAGQAAAAOAQAAAAAAAAEAAAAyAAAAwdSj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AAZAAAMAAAAEAAAAAAAAAAAAAAAAAAAAAAAAAAeAAAAaAAAAAAAAAAAAAAAAAAAAAAAAAAAAAAAECcAABAnAAAAAAAAAAAAAAAAAAAAAAAAAAAAAAAAAAAAAAAAAAAAAD8AAAAAAAAAwMD/AAAAAABkAAAAMgAAAAAAAABkAAAAAAAAAH9/fwAKAAAAHwAAAFQAAADK3K8AudGSAMHUowAAAAAAAAAAAAAAAAAAAAAAAAAAAAAAAAAAAAAAAAAAAn9/fwAAAAAAy8vLAMDA/wB/f38AAAAAAAAAAAAAAAAAAAAAAAAAAAAhAAAAGAAAABQAAABxHgAAHRMAALsfAAAwFAAAAAAAACYAAAAIAAAA//////////8="/>
                </a:ext>
              </a:extLst>
            </p:cNvSpPr>
            <p:nvPr/>
          </p:nvSpPr>
          <p:spPr>
            <a:xfrm rot="5400000">
              <a:off x="4965700" y="3089910"/>
              <a:ext cx="174625" cy="209550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CADCAF"/>
                </a:gs>
                <a:gs pos="50000">
                  <a:srgbClr val="C1D4A3"/>
                </a:gs>
                <a:gs pos="100000">
                  <a:srgbClr val="B9D192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12" name="CustomShape 7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vLLMAKeWvgAAAAAAAAAAAAAAAAAAAAAAAAAAAAAAAAAAAAAAeAAAAAEAAABAAAAAAAAAAGQAAAAOAQAAAAAAAAEAAAAyAAAAsqXF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C4pZDYMAAAAEAAAAAAAAAAAAAAAAAAAAAAAAAAeAAAAaAAAAAAAAAAAAAAAAAAAAAAAAAAAAAAAECcAABAnAAAAAAAAAAAAAAAAAAAAAAAAAAAAAAAAAAAAAAAAAAAAAD8AAAAAAAAAwMD/AAAAAABkAAAAMgAAAAAAAABkAAAAAAAAAH9/fwAKAAAAHwAAAFQAAAC8sswAp5a+ALKlxQAAAAAAAAAAAAAAAAAAAAAAAAAAAAAAAAAAAAAAAAAAAgAAAAAAAAAAy8vLAMDA/wB/f38AAAAAAAAAAAAAAAAAAAAAAAAAAAAhAAAAGAAAABQAAACKAgAAYBQAAJ87AAA/FwAAAAAAACYAAAAIAAAA//////////8="/>
                </a:ext>
              </a:extLst>
            </p:cNvSpPr>
            <p:nvPr/>
          </p:nvSpPr>
          <p:spPr>
            <a:xfrm>
              <a:off x="412750" y="3312160"/>
              <a:ext cx="9279255" cy="46672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BCB2CC"/>
                </a:gs>
                <a:gs pos="50000">
                  <a:srgbClr val="B2A5C5"/>
                </a:gs>
                <a:gs pos="100000">
                  <a:srgbClr val="A796BE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3. Penentuan Masalah Penelitian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Research Problem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  <p:sp>
          <p:nvSpPr>
            <p:cNvPr id="11" name="CustomShape 8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vLLMAKeWvgAAAAAAAAAAAAAAAAAAAAAAAAAAAAAAAAAAAAAAeAAAAAEAAABAAAAAAAAAAGQAAAAOAQAAAAAAAAEAAAAyAAAAsqXF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P8LAAAMAAAAEAAAAAAAAAAAAAAAAAAAAAAAAAAeAAAAaAAAAAAAAAAAAAAAAAAAAAAAAAAAAAAAECcAABAnAAAAAAAAAAAAAAAAAAAAAAAAAAAAAAAAAAAAAAAAAAAAAD8AAAAAAAAAwMD/AAAAAABkAAAAMgAAAAAAAABkAAAAAAAAAH9/fwAKAAAAHwAAAFQAAAC8sswAp5a+ALKlxQAAAAAAAAAAAAAAAAAAAAAAAAAAAAAAAAAAAAAAAAAAAn9/fwAAAAAAy8vLAMDA/wB/f38AAAAAAAAAAAAAAAAAAAAAAAAAAAAhAAAAGAAAABQAAABxHgAAbhcAALsfAACBGAAAAAAAACYAAAAIAAAA//////////8="/>
                </a:ext>
              </a:extLst>
            </p:cNvSpPr>
            <p:nvPr/>
          </p:nvSpPr>
          <p:spPr>
            <a:xfrm rot="5400000">
              <a:off x="4965700" y="3791585"/>
              <a:ext cx="174625" cy="209550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BCB2CC"/>
                </a:gs>
                <a:gs pos="50000">
                  <a:srgbClr val="B2A5C5"/>
                </a:gs>
                <a:gs pos="100000">
                  <a:srgbClr val="A796BE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10" name="CustomShape 9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q9PgAIvG2AAAAAAAAAAAAAAAAAAAAAAAAAAAAAAAAAAAAAAAeAAAAAEAAABAAAAAAAAAAGQAAAAOAQAAAAAAAAEAAAAyAAAAncvb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BsIAAAMAAAAEAAAAAAAAAAAAAAAAAAAAAAAAAAeAAAAaAAAAAAAAAAAAAAAAAAAAAAAAAAAAAAAECcAABAnAAAAAAAAAAAAAAAAAAAAAAAAAAAAAAAAAAAAAAAAAAAAAD8AAAAAAAAAwMD/AAAAAABkAAAAMgAAAAAAAABkAAAAAAAAAH9/fwAKAAAAHwAAAFQAAACr0+AAi8bYAJ3L2wAAAAAAAAAAAAAAAAAAAAAAAAAAAAAAAAAAAAAAAAAAAgAAAAAAAAAAy8vLAMDA/wB/f38AAAAAAAAAAAAAAAAAAAAAAAAAAAAhAAAAGAAAABQAAACKAgAAsBgAAJ87AACPGwAAAAAAACYAAAAIAAAA//////////8="/>
                </a:ext>
              </a:extLst>
            </p:cNvSpPr>
            <p:nvPr/>
          </p:nvSpPr>
          <p:spPr>
            <a:xfrm>
              <a:off x="412750" y="4013200"/>
              <a:ext cx="9279255" cy="46672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ABD3E0"/>
                </a:gs>
                <a:gs pos="50000">
                  <a:srgbClr val="9DCBDB"/>
                </a:gs>
                <a:gs pos="100000">
                  <a:srgbClr val="8BC6D8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4. Perangkuman Metode-Metode Yang Ada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State-of-the-Art Methods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  <p:sp>
          <p:nvSpPr>
            <p:cNvPr id="9" name="CustomShape 10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q9PgAIvG2AAAAAAAAAAAAAAAAAAAAAAAAAAAAAAAAAAAAAAAeAAAAAEAAABAAAAAAAAAAGQAAAAOAQAAAAAAAAEAAAAyAAAAncvb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EBwBQkMAAAAEAAAAAAAAAAAAAAAAAAAAAAAAAAeAAAAaAAAAAAAAAAAAAAAAAAAAAAAAAAAAAAAECcAABAnAAAAAAAAAAAAAAAAAAAAAAAAAAAAAAAAAAAAAAAAAAAAAD8AAAAAAAAAwMD/AAAAAABkAAAAMgAAAAAAAABkAAAAAAAAAH9/fwAKAAAAHwAAAFQAAACr0+AAi8bYAJ3L2wAAAAAAAAAAAAAAAAAAAAAAAAAAAAAAAAAAAAAAAAAAAn9/fwAAAAAAy8vLAMDA/wB/f38AAAAAAAAAAAAAAAAAAAAAAAAAAAAhAAAAGAAAABQAAABxHgAAvxsAALsfAADSHAAAAAAAACYAAAAIAAAA//////////8="/>
                </a:ext>
              </a:extLst>
            </p:cNvSpPr>
            <p:nvPr/>
          </p:nvSpPr>
          <p:spPr>
            <a:xfrm rot="5400000">
              <a:off x="4965700" y="4493260"/>
              <a:ext cx="174625" cy="209550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ABD3E0"/>
                </a:gs>
                <a:gs pos="50000">
                  <a:srgbClr val="9DCBDB"/>
                </a:gs>
                <a:gs pos="100000">
                  <a:srgbClr val="8BC6D8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8" name="CustomShape 11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/sqsAP+1igAAAAAAAAAAAAAAAAAAAAAAAAAAAAAAAAAAAAAAeAAAAAEAAABAAAAAAAAAAGQAAAAOAQAAAAAAAAEAAAAyAAAA/L6c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AEvLiYMAAAAEAAAAAAAAAAAAAAAAAAAAAAAAAAeAAAAaAAAAAAAAAAAAAAAAAAAAAAAAAAAAAAAECcAABAnAAAAAAAAAAAAAAAAAAAAAAAAAAAAAAAAAAAAAAAAAAAAAD8AAAAAAAAAwMD/AAAAAABkAAAAMgAAAAAAAABkAAAAAAAAAH9/fwAKAAAAHwAAAFQAAAD+yqwA/7WKAPy+nAAAAAAAAAAAAAAAAAAAAAAAAAAAAAAAAAAAAAAAAAAAAgAAAAAAAAAAy8vLAMDA/wB/f38AAAAAAAAAAAAAAAAAAAAAAAAAAAAhAAAAGAAAABQAAACKAgAAAR0AAJ87AADgHwAAAAAAACYAAAAIAAAA//////////8="/>
                </a:ext>
              </a:extLst>
            </p:cNvSpPr>
            <p:nvPr/>
          </p:nvSpPr>
          <p:spPr>
            <a:xfrm>
              <a:off x="412750" y="4714875"/>
              <a:ext cx="9279255" cy="46672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FECAAC"/>
                </a:gs>
                <a:gs pos="50000">
                  <a:srgbClr val="FCBE9C"/>
                </a:gs>
                <a:gs pos="100000">
                  <a:srgbClr val="FFB58A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5. Penentuan Metode Yang Diusulkan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Proposed Method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  <p:sp>
          <p:nvSpPr>
            <p:cNvPr id="7" name="CustomShape 12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/sqsAP+1igAAAAAAAAAAAAAAAAAAAAAAAAAAAAAAAAAAAAAAeAAAAAEAAABAAAAAAAAAAGQAAAAOAQAAAAAAAAEAAAAyAAAA/L6c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BoIDg0MAAAAEAAAAAAAAAAAAAAAAAAAAAAAAAAeAAAAaAAAAAAAAAAAAAAAAAAAAAAAAAAAAAAAECcAABAnAAAAAAAAAAAAAAAAAAAAAAAAAAAAAAAAAAAAAAAAAAAAAD8AAAAAAAAAwMD/AAAAAABkAAAAMgAAAAAAAABkAAAAAAAAAH9/fwAKAAAAHwAAAFQAAAD+yqwA/7WKAPy+nAAAAAAAAAAAAAAAAAAAAAAAAAAAAAAAAAAAAAAAAAAAAn9/fwAAAAAAy8vLAMDA/wB/f38AAAAAAAAAAAAAAAAAAAAAAAAAAAAhAAAAGAAAABQAAABxHgAADyAAALsfAAAfIQAAAAAAACYAAAAIAAAA//////////8="/>
                </a:ext>
              </a:extLst>
            </p:cNvSpPr>
            <p:nvPr/>
          </p:nvSpPr>
          <p:spPr>
            <a:xfrm rot="5400000">
              <a:off x="4966970" y="5193030"/>
              <a:ext cx="172720" cy="209550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FECAAC"/>
                </a:gs>
                <a:gs pos="50000">
                  <a:srgbClr val="FCBE9C"/>
                </a:gs>
                <a:gs pos="100000">
                  <a:srgbClr val="FFB58A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6" name="CustomShape 13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3a2sANWNjAAAAAAAAAAAAAAAAAAAAAAAAAAAAAAAAAAAAAAAeAAAAAEAAABAAAAAAAAAAGQAAAAOAQAAAAAAAAEAAAAyAAAA15+e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JYyAAAMAAAAEAAAAAAAAAAAAAAAAAAAAAAAAAAeAAAAaAAAAAAAAAAAAAAAAAAAAAAAAAAAAAAAECcAABAnAAAAAAAAAAAAAAAAAAAAAAAAAAAAAAAAAAAAAAAAAAAAAD8AAAAAAAAAwMD/AAAAAABkAAAAMgAAAAAAAABkAAAAAAAAAH9/fwAKAAAAHwAAAFQAAADdrawA1Y2MANefngAAAAAAAAAAAAAAAAAAAAAAAAAAAAAAAAAAAAAAAAAAAgAAAAAAAAAAy8vLAMDA/wB/f38AAAAAAAAAAAAAAAAAAAAAAAAAAAAhAAAAGAAAABQAAACKAgAATyEAAJ87AAAuJAAAAAAAACYAAAAIAAAA//////////8="/>
                </a:ext>
              </a:extLst>
            </p:cNvSpPr>
            <p:nvPr/>
          </p:nvSpPr>
          <p:spPr>
            <a:xfrm>
              <a:off x="412750" y="5414645"/>
              <a:ext cx="9279255" cy="46672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DDADAC"/>
                </a:gs>
                <a:gs pos="50000">
                  <a:srgbClr val="D79F9E"/>
                </a:gs>
                <a:gs pos="100000">
                  <a:srgbClr val="D58D8C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6. Evaluasi Metode Yang Diusulkan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Evaluation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  <p:sp>
          <p:nvSpPr>
            <p:cNvPr id="5" name="CustomShape 14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3a2sANWNjAAAAAAAAAAAAAAAAAAAAAAAAAAAAAAAAAAAAAAAeAAAAAEAAABAAAAAAAAAAGQAAAAOAQAAAAAAAAEAAAAyAAAA15+e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F25AAAMAAAAEAAAAAAAAAAAAAAAAAAAAAAAAAAeAAAAaAAAAAAAAAAAAAAAAAAAAAAAAAAAAAAAECcAABAnAAAAAAAAAAAAAAAAAAAAAAAAAAAAAAAAAAAAAAAAAAAAAD8AAAAAAAAAwMD/AAAAAABkAAAAMgAAAAAAAABkAAAAAAAAAH9/fwAKAAAAHwAAAFQAAADdrawA1Y2MANefngAAAAAAAAAAAAAAAAAAAAAAAAAAAAAAAAAAAAAAAAAAAn9/fwAAAAAAy8vLAMDA/wB/f38AAAAAAAAAAAAAAAAAAAAAAAAAAAAhAAAAGAAAABQAAABxHgAAXiQAALsfAABxJQAAAAAAACYAAAAIAAAA//////////8="/>
                </a:ext>
              </a:extLst>
            </p:cNvSpPr>
            <p:nvPr/>
          </p:nvSpPr>
          <p:spPr>
            <a:xfrm rot="5400000">
              <a:off x="4965700" y="5894705"/>
              <a:ext cx="174625" cy="209550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DDADAC"/>
                </a:gs>
                <a:gs pos="50000">
                  <a:srgbClr val="D79F9E"/>
                </a:gs>
                <a:gs pos="100000">
                  <a:srgbClr val="D58D8C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4" name="CustomShape 15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ytyvALnRkgAAAAAAAAAAAAAAAAAAAAAAAAAAAAAAAAAAAAAAeAAAAAEAAABAAAAAAAAAAGQAAAAOAQAAAAAAAAEAAAAyAAAAwdSj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BASAAAMAAAAEAAAAAAAAAAAAAAAAAAAAAAAAAAeAAAAaAAAAAAAAAAAAAAAAAAAAAAAAAAAAAAAECcAABAnAAAAAAAAAAAAAAAAAAAAAAAAAAAAAAAAAAAAAAAAAAAAAD8AAAAAAAAAwMD/AAAAAABkAAAAMgAAAAAAAABkAAAAAAAAAH9/fwAKAAAAHwAAAFQAAADK3K8AudGSAMHUowAAAAAAAAAAAAAAAAAAAAAAAAAAAAAAAAAAAAAAAAAAAgAAAAAAAAAAy8vLAMDA/wB/f38AAAAAAAAAAAAAAAAAAAAAAAAAAAAhAAAAGAAAABQAAACKAgAAoCUAAJ87AAB/KAAAAAAAACYAAAAIAAAA//////////8="/>
                </a:ext>
              </a:extLst>
            </p:cNvSpPr>
            <p:nvPr/>
          </p:nvSpPr>
          <p:spPr>
            <a:xfrm>
              <a:off x="412750" y="6116320"/>
              <a:ext cx="9279255" cy="46672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CADCAF"/>
                </a:gs>
                <a:gs pos="50000">
                  <a:srgbClr val="C1D4A3"/>
                </a:gs>
                <a:gs pos="100000">
                  <a:srgbClr val="B9D192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7. Penulisan Ilmiah dan Publikasi Hasil Penelitian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Publications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p3wc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Perbedaan Dari Jenis Tahapan Sebelumnya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DYJQAAEAAAACYAAAAIAAAA//////////8="/>
              </a:ext>
            </a:extLst>
          </p:cNvSpPr>
          <p:nvPr/>
        </p:nvSpPr>
        <p:spPr>
          <a:xfrm>
            <a:off x="504190" y="1768475"/>
            <a:ext cx="9070975" cy="4383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Lebih fokus keperbaikan algoritma, sehingga menjadi lebih baik.</a:t>
            </a:r>
            <a:endParaRPr lang="en-us" sz="36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Keluaran dari penelitian ini masih sama:</a:t>
            </a:r>
            <a:endParaRPr lang="en-us" sz="36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Akurasi, jika masalahnya adalah Akurasi Algoritma</a:t>
            </a:r>
            <a:endParaRPr lang="en-us" sz="32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Efisiensi</a:t>
            </a:r>
            <a:endParaRPr lang="en-us" sz="32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Performa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DxAO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Contoh Fokus Algoritma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Q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DfKwAAEAAAACYAAAAIAAAA//////////8="/>
              </a:ext>
            </a:extLst>
          </p:cNvSpPr>
          <p:nvPr/>
        </p:nvSpPr>
        <p:spPr>
          <a:xfrm>
            <a:off x="504190" y="1768475"/>
            <a:ext cx="9070975" cy="5363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Tesis saya termasuk yang satu ini.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Peningkatan metode/algoritma scanning yang dikhususkan untuk protokol khusus juga.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Snort (NIDS) pada dasarnya tidak bisa melakukan scanning di Mekanisme Migrasi IPv4-IPv6.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Di sini lah saya melakukan peningkatan algoritma scanning sehingga bisa mendeteksi serangan di jaringan ini.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wFQ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DTJQAAEAAAACYAAAAIAAAA//////////8="/>
              </a:ext>
            </a:extLst>
          </p:cNvSpPr>
          <p:nvPr/>
        </p:nvSpPr>
        <p:spPr>
          <a:xfrm>
            <a:off x="504190" y="301625"/>
            <a:ext cx="9070340" cy="584708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OBp/XRMAAAAlAAAACwAAAA0AAAAAgAQAAIAWAADOCwAA3iIAAAAAAAAAAAAAAAAAAAEAAABQAAAAAAAAAAAA4D8AAAAAAADgPwAAAAAAAOA/AAAAAAAA4D8AAAAAAADgPwAAAAAAAOA/AAAAAAAA4D8AAAAAAADgPwAAAAAAAOA/AAAAAAAA4D8CAAAAjAAAAAEAAAAAAAAAcp/PAP///w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AFBAMAAAAEAAAAAAAAAAAAAAAAAAAAAAAAAAeAAAAaAAAAAAAAAAAAAAAAAAAAAAAAAAAAAAAECcAABAnAAAAAAAAAAAAAAAAAAAAAAAAAAAAAAAAAAAAAAAAAAAAABQAAAAAAAAAwMD/AAAAAABkAAAAMgAAAAAAAABkAAAAAAAAAH9/fwAKAAAAHwAAAFQAAAByn88A////AQAAAAAAAAAAAAAAAAAAAAAAAAAAAAAAAAAAAAAAAAAANGWkAH9/fwDu7OEDzMzMAMDA/wB/f38AAAAAAAAAAAAAAAAAAAAAAAAAAAAhAAAAGAAAABQAAACABAAAgBYAAM4LAADeIgAAEAAAACYAAAAIAAAA//////////8="/>
              </a:ext>
            </a:extLst>
          </p:cNvSpPr>
          <p:nvPr/>
        </p:nvSpPr>
        <p:spPr>
          <a:xfrm>
            <a:off x="731520" y="3657600"/>
            <a:ext cx="1187450" cy="2010410"/>
          </a:xfrm>
          <a:custGeom>
            <a:avLst/>
            <a:gdLst/>
            <a:ahLst/>
            <a:cxnLst/>
            <a:rect l="0" t="0" r="1187450" b="2010410"/>
            <a:pathLst>
              <a:path w="1187450" h="2010410">
                <a:moveTo>
                  <a:pt x="1187450" y="544048"/>
                </a:moveTo>
                <a:lnTo>
                  <a:pt x="410041" y="684146"/>
                </a:lnTo>
                <a:lnTo>
                  <a:pt x="938828" y="28020"/>
                </a:lnTo>
                <a:lnTo>
                  <a:pt x="680928" y="0"/>
                </a:lnTo>
                <a:lnTo>
                  <a:pt x="53806" y="947998"/>
                </a:lnTo>
                <a:lnTo>
                  <a:pt x="799673" y="810235"/>
                </a:lnTo>
                <a:lnTo>
                  <a:pt x="269032" y="1506056"/>
                </a:lnTo>
                <a:lnTo>
                  <a:pt x="183684" y="1214185"/>
                </a:lnTo>
                <a:lnTo>
                  <a:pt x="0" y="2010410"/>
                </a:lnTo>
                <a:lnTo>
                  <a:pt x="604857" y="1786253"/>
                </a:lnTo>
                <a:lnTo>
                  <a:pt x="387777" y="1660164"/>
                </a:lnTo>
                <a:lnTo>
                  <a:pt x="1187450" y="544048"/>
                </a:lnTo>
                <a:close/>
              </a:path>
            </a:pathLst>
          </a:custGeom>
          <a:solidFill>
            <a:srgbClr val="729FCF"/>
          </a:solidFill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CustomShape 3"/>
          <p:cNvSpPr>
            <a:extLst>
              <a:ext uri="smNativeData">
                <pr:smNativeData xmlns:pr="smNativeData" val="SMDATA_13_OBp/XRMAAAAlAAAACwAAAA0AAAAAjgAAAEoAAACOAAAASgAAAAAAAAABAAAAAAAAAAEAAABQAAAAAAAAAAAA4D8AAAAAAADgPwAAAAAAAOA/AAAAAAAA4D8AAAAAAADgPwAAAAAAAOA/AAAAAAAA4D8AAAAAAADgPwAAAAAAAOA/AAAAAAAA4D8CAAAAjAAAAAEAAAADAAAA/zMzAP//ZgAAAAAAAAAAAAAAAAAAAAAAAAAAAAAAAAAAAAAAeAAAAAEAAABAAAAAAAAAAGQAAAAOAQ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YFAAAMAAAAEAAAAAAAAAAAAAAAAAAAAAAAAAAeAAAAaAAAAAAAAAAAAAAAAAAAAAAAAAAAAAAAECcAABAnAAAAAAAAAAAAAAAAAAAAAAAAAAAAAAAAAAAAAAAAAAAAABQAAAAAAAAAwMD/AAAAAABkAAAAMgAAAAAAAABkAAAAAAAAAH9/fwAKAAAAHwAAAFQAAAD/MzMA//9mAAAAAAAAAAAAAAAAAAAAAAAAAAAAAAAAAAAAAAAAAAAAAAAAAH9/fwDu7OEDzMzMAMDA/wB/f38AAAAAAAAAAAAAAAAAAAAAAAAAAAAhAAAAGAAAABQAAABwEQAAGg4AAHU2AAB/HwAAEAAAACYAAAAIAAAA//////////8="/>
              </a:ext>
            </a:extLst>
          </p:cNvSpPr>
          <p:nvPr/>
        </p:nvSpPr>
        <p:spPr>
          <a:xfrm>
            <a:off x="2834640" y="2292350"/>
            <a:ext cx="6017895" cy="2827655"/>
          </a:xfrm>
          <a:custGeom>
            <a:avLst/>
            <a:gdLst/>
            <a:ahLst/>
            <a:cxnLst/>
            <a:rect l="0" t="0" r="6017895" b="2827655"/>
            <a:pathLst>
              <a:path w="6017895" h="2827655">
                <a:moveTo>
                  <a:pt x="0" y="179562"/>
                </a:moveTo>
                <a:lnTo>
                  <a:pt x="6017535" y="0"/>
                </a:lnTo>
                <a:moveTo>
                  <a:pt x="0" y="2827295"/>
                </a:moveTo>
                <a:lnTo>
                  <a:pt x="6017535" y="2108326"/>
                </a:lnTo>
              </a:path>
            </a:pathLst>
          </a:custGeom>
          <a:gradFill flip="none" rotWithShape="0">
            <a:gsLst>
              <a:gs pos="0">
                <a:srgbClr val="FF3333"/>
              </a:gs>
              <a:gs pos="100000">
                <a:srgbClr val="FFFF66"/>
              </a:gs>
            </a:gsLst>
            <a:lin ang="5400000" scaled="0"/>
            <a:tileRect/>
          </a:gradFill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0170" tIns="46990" rIns="90170" bIns="46990" numCol="1" spcCol="215900" anchor="ctr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5400">
                <a:solidFill>
                  <a:srgbClr val="000000"/>
                </a:solidFill>
              </a:rPr>
              <a:t>Tahapan Penelitian Umum</a:t>
            </a:r>
            <a:endParaRPr lang="en-us" sz="5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DRJQAAEAAAACYAAAAIAAAA//////////8="/>
              </a:ext>
            </a:extLst>
          </p:cNvSpPr>
          <p:nvPr/>
        </p:nvSpPr>
        <p:spPr>
          <a:xfrm>
            <a:off x="504190" y="301625"/>
            <a:ext cx="9070340" cy="5845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800">
                <a:solidFill>
                  <a:srgbClr val="000000"/>
                </a:solidFill>
              </a:rPr>
              <a:t>Berlanjut....</a:t>
            </a:r>
            <a:endParaRPr lang="en-us" sz="48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CwAAAA0AAAAAgRYAAJAJAADQJgAAkBIAAAAAAAAAAAAAAAAAAAEAAABQAAAAAAAAAAAA4D8AAAAAAADgPwAAAAAAAOA/AAAAAAAA4D8AAAAAAADgPwAAAAAAAOA/AAAAAAAA4D8AAAAAAADgPwAAAAAAAOA/AAAAAAAA4D8CAAAAjAAAAAEAAAAAAAAAcp/PAP///w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yn88A////AQAAAAAAAAAAAAAAAAAAAAAAAAAAAAAAAAAAAAAAAAAANGWkAH9/fwDu7OEDzMzMAMDA/wB/f38AAAAAAAAAAAAAAAAAAAAAAAAAAAAhAAAAGAAAABQAAACBFgAAkAkAANAmAACQEgAAEAAAACYAAAAIAAAA//////////8="/>
              </a:ext>
            </a:extLst>
          </p:cNvSpPr>
          <p:nvPr/>
        </p:nvSpPr>
        <p:spPr>
          <a:xfrm>
            <a:off x="3658235" y="1554480"/>
            <a:ext cx="2651125" cy="1463040"/>
          </a:xfrm>
          <a:custGeom>
            <a:avLst/>
            <a:gdLst/>
            <a:ahLst/>
            <a:cxnLst/>
            <a:rect l="0" t="0" r="2651125" b="1463040"/>
            <a:pathLst>
              <a:path w="2651125" h="1463040">
                <a:moveTo>
                  <a:pt x="1778185" y="978151"/>
                </a:moveTo>
                <a:lnTo>
                  <a:pt x="1777546" y="953035"/>
                </a:lnTo>
                <a:lnTo>
                  <a:pt x="1774987" y="927585"/>
                </a:lnTo>
                <a:lnTo>
                  <a:pt x="1771148" y="902805"/>
                </a:lnTo>
                <a:lnTo>
                  <a:pt x="1766030" y="877690"/>
                </a:lnTo>
                <a:lnTo>
                  <a:pt x="1758993" y="853245"/>
                </a:lnTo>
                <a:lnTo>
                  <a:pt x="1750676" y="829134"/>
                </a:lnTo>
                <a:lnTo>
                  <a:pt x="1740760" y="805024"/>
                </a:lnTo>
                <a:lnTo>
                  <a:pt x="1729564" y="781583"/>
                </a:lnTo>
                <a:lnTo>
                  <a:pt x="1716769" y="758812"/>
                </a:lnTo>
                <a:lnTo>
                  <a:pt x="1702695" y="736376"/>
                </a:lnTo>
                <a:lnTo>
                  <a:pt x="1687341" y="714609"/>
                </a:lnTo>
                <a:lnTo>
                  <a:pt x="1670707" y="693512"/>
                </a:lnTo>
                <a:lnTo>
                  <a:pt x="1652474" y="673085"/>
                </a:lnTo>
                <a:lnTo>
                  <a:pt x="1633282" y="653663"/>
                </a:lnTo>
                <a:lnTo>
                  <a:pt x="1613130" y="634910"/>
                </a:lnTo>
                <a:lnTo>
                  <a:pt x="1591698" y="617162"/>
                </a:lnTo>
                <a:lnTo>
                  <a:pt x="1568987" y="600084"/>
                </a:lnTo>
                <a:lnTo>
                  <a:pt x="1545316" y="584010"/>
                </a:lnTo>
                <a:lnTo>
                  <a:pt x="1521006" y="569276"/>
                </a:lnTo>
                <a:lnTo>
                  <a:pt x="1495416" y="555212"/>
                </a:lnTo>
                <a:lnTo>
                  <a:pt x="1469186" y="542487"/>
                </a:lnTo>
                <a:lnTo>
                  <a:pt x="1442316" y="530766"/>
                </a:lnTo>
                <a:lnTo>
                  <a:pt x="1414807" y="520385"/>
                </a:lnTo>
                <a:lnTo>
                  <a:pt x="1386658" y="511009"/>
                </a:lnTo>
                <a:lnTo>
                  <a:pt x="1357869" y="502637"/>
                </a:lnTo>
                <a:lnTo>
                  <a:pt x="1328441" y="495940"/>
                </a:lnTo>
                <a:lnTo>
                  <a:pt x="1299012" y="489912"/>
                </a:lnTo>
                <a:lnTo>
                  <a:pt x="1268944" y="485559"/>
                </a:lnTo>
                <a:lnTo>
                  <a:pt x="1238876" y="482545"/>
                </a:lnTo>
                <a:lnTo>
                  <a:pt x="1208488" y="480536"/>
                </a:lnTo>
                <a:lnTo>
                  <a:pt x="1178100" y="479866"/>
                </a:lnTo>
                <a:lnTo>
                  <a:pt x="1147711" y="480536"/>
                </a:lnTo>
                <a:lnTo>
                  <a:pt x="1117323" y="482545"/>
                </a:lnTo>
                <a:lnTo>
                  <a:pt x="1087255" y="485559"/>
                </a:lnTo>
                <a:lnTo>
                  <a:pt x="1057187" y="489912"/>
                </a:lnTo>
                <a:lnTo>
                  <a:pt x="1027758" y="495940"/>
                </a:lnTo>
                <a:lnTo>
                  <a:pt x="998330" y="502637"/>
                </a:lnTo>
                <a:lnTo>
                  <a:pt x="969541" y="511009"/>
                </a:lnTo>
                <a:lnTo>
                  <a:pt x="941392" y="520385"/>
                </a:lnTo>
                <a:lnTo>
                  <a:pt x="913883" y="530766"/>
                </a:lnTo>
                <a:lnTo>
                  <a:pt x="887013" y="542487"/>
                </a:lnTo>
                <a:lnTo>
                  <a:pt x="860783" y="555212"/>
                </a:lnTo>
                <a:lnTo>
                  <a:pt x="835193" y="569276"/>
                </a:lnTo>
                <a:lnTo>
                  <a:pt x="810883" y="584010"/>
                </a:lnTo>
                <a:lnTo>
                  <a:pt x="787212" y="600084"/>
                </a:lnTo>
                <a:lnTo>
                  <a:pt x="764501" y="617162"/>
                </a:lnTo>
                <a:lnTo>
                  <a:pt x="743069" y="634910"/>
                </a:lnTo>
                <a:lnTo>
                  <a:pt x="722917" y="653663"/>
                </a:lnTo>
                <a:lnTo>
                  <a:pt x="703725" y="673085"/>
                </a:lnTo>
                <a:lnTo>
                  <a:pt x="685492" y="693512"/>
                </a:lnTo>
                <a:lnTo>
                  <a:pt x="668858" y="714609"/>
                </a:lnTo>
                <a:lnTo>
                  <a:pt x="653504" y="736376"/>
                </a:lnTo>
                <a:lnTo>
                  <a:pt x="639430" y="758812"/>
                </a:lnTo>
                <a:lnTo>
                  <a:pt x="626635" y="781583"/>
                </a:lnTo>
                <a:lnTo>
                  <a:pt x="615439" y="805024"/>
                </a:lnTo>
                <a:lnTo>
                  <a:pt x="605523" y="829134"/>
                </a:lnTo>
                <a:lnTo>
                  <a:pt x="597206" y="853245"/>
                </a:lnTo>
                <a:lnTo>
                  <a:pt x="590169" y="877690"/>
                </a:lnTo>
                <a:lnTo>
                  <a:pt x="585051" y="902805"/>
                </a:lnTo>
                <a:lnTo>
                  <a:pt x="581213" y="927585"/>
                </a:lnTo>
                <a:lnTo>
                  <a:pt x="578654" y="953035"/>
                </a:lnTo>
                <a:lnTo>
                  <a:pt x="578014" y="978151"/>
                </a:lnTo>
                <a:lnTo>
                  <a:pt x="0" y="978151"/>
                </a:lnTo>
                <a:lnTo>
                  <a:pt x="1599" y="928590"/>
                </a:lnTo>
                <a:lnTo>
                  <a:pt x="6077" y="879030"/>
                </a:lnTo>
                <a:lnTo>
                  <a:pt x="13434" y="830139"/>
                </a:lnTo>
                <a:lnTo>
                  <a:pt x="23990" y="781248"/>
                </a:lnTo>
                <a:lnTo>
                  <a:pt x="37745" y="733027"/>
                </a:lnTo>
                <a:lnTo>
                  <a:pt x="54058" y="685476"/>
                </a:lnTo>
                <a:lnTo>
                  <a:pt x="73251" y="638594"/>
                </a:lnTo>
                <a:lnTo>
                  <a:pt x="95322" y="592382"/>
                </a:lnTo>
                <a:lnTo>
                  <a:pt x="120273" y="547510"/>
                </a:lnTo>
                <a:lnTo>
                  <a:pt x="148102" y="503307"/>
                </a:lnTo>
                <a:lnTo>
                  <a:pt x="178170" y="460779"/>
                </a:lnTo>
                <a:lnTo>
                  <a:pt x="211117" y="419255"/>
                </a:lnTo>
                <a:lnTo>
                  <a:pt x="246623" y="379406"/>
                </a:lnTo>
                <a:lnTo>
                  <a:pt x="284049" y="340896"/>
                </a:lnTo>
                <a:lnTo>
                  <a:pt x="324353" y="304395"/>
                </a:lnTo>
                <a:lnTo>
                  <a:pt x="366576" y="269234"/>
                </a:lnTo>
                <a:lnTo>
                  <a:pt x="410719" y="236082"/>
                </a:lnTo>
                <a:lnTo>
                  <a:pt x="457101" y="204605"/>
                </a:lnTo>
                <a:lnTo>
                  <a:pt x="505082" y="175471"/>
                </a:lnTo>
                <a:lnTo>
                  <a:pt x="554983" y="148012"/>
                </a:lnTo>
                <a:lnTo>
                  <a:pt x="606483" y="122897"/>
                </a:lnTo>
                <a:lnTo>
                  <a:pt x="659262" y="100126"/>
                </a:lnTo>
                <a:lnTo>
                  <a:pt x="713641" y="79364"/>
                </a:lnTo>
                <a:lnTo>
                  <a:pt x="768979" y="60946"/>
                </a:lnTo>
                <a:lnTo>
                  <a:pt x="825277" y="44872"/>
                </a:lnTo>
                <a:lnTo>
                  <a:pt x="882855" y="31143"/>
                </a:lnTo>
                <a:lnTo>
                  <a:pt x="941072" y="20092"/>
                </a:lnTo>
                <a:lnTo>
                  <a:pt x="999609" y="11386"/>
                </a:lnTo>
                <a:lnTo>
                  <a:pt x="1058786" y="5023"/>
                </a:lnTo>
                <a:lnTo>
                  <a:pt x="1118283" y="1339"/>
                </a:lnTo>
                <a:lnTo>
                  <a:pt x="1178100" y="0"/>
                </a:lnTo>
                <a:lnTo>
                  <a:pt x="1237916" y="1339"/>
                </a:lnTo>
                <a:lnTo>
                  <a:pt x="1297413" y="5023"/>
                </a:lnTo>
                <a:lnTo>
                  <a:pt x="1356590" y="11386"/>
                </a:lnTo>
                <a:lnTo>
                  <a:pt x="1415127" y="20092"/>
                </a:lnTo>
                <a:lnTo>
                  <a:pt x="1473344" y="31143"/>
                </a:lnTo>
                <a:lnTo>
                  <a:pt x="1530922" y="44872"/>
                </a:lnTo>
                <a:lnTo>
                  <a:pt x="1587220" y="60946"/>
                </a:lnTo>
                <a:lnTo>
                  <a:pt x="1642558" y="79364"/>
                </a:lnTo>
                <a:lnTo>
                  <a:pt x="1696937" y="100126"/>
                </a:lnTo>
                <a:lnTo>
                  <a:pt x="1749716" y="122897"/>
                </a:lnTo>
                <a:lnTo>
                  <a:pt x="1801216" y="148012"/>
                </a:lnTo>
                <a:lnTo>
                  <a:pt x="1851117" y="175471"/>
                </a:lnTo>
                <a:lnTo>
                  <a:pt x="1899098" y="204605"/>
                </a:lnTo>
                <a:lnTo>
                  <a:pt x="1945480" y="236082"/>
                </a:lnTo>
                <a:lnTo>
                  <a:pt x="1989623" y="269234"/>
                </a:lnTo>
                <a:lnTo>
                  <a:pt x="2031846" y="304395"/>
                </a:lnTo>
                <a:lnTo>
                  <a:pt x="2072151" y="340896"/>
                </a:lnTo>
                <a:lnTo>
                  <a:pt x="2109576" y="379406"/>
                </a:lnTo>
                <a:lnTo>
                  <a:pt x="2145082" y="419255"/>
                </a:lnTo>
                <a:lnTo>
                  <a:pt x="2178029" y="460779"/>
                </a:lnTo>
                <a:lnTo>
                  <a:pt x="2208097" y="503307"/>
                </a:lnTo>
                <a:lnTo>
                  <a:pt x="2235927" y="547510"/>
                </a:lnTo>
                <a:lnTo>
                  <a:pt x="2260877" y="592382"/>
                </a:lnTo>
                <a:lnTo>
                  <a:pt x="2282948" y="638594"/>
                </a:lnTo>
                <a:lnTo>
                  <a:pt x="2302141" y="685476"/>
                </a:lnTo>
                <a:lnTo>
                  <a:pt x="2318454" y="733027"/>
                </a:lnTo>
                <a:lnTo>
                  <a:pt x="2332209" y="781248"/>
                </a:lnTo>
                <a:lnTo>
                  <a:pt x="2342765" y="830139"/>
                </a:lnTo>
                <a:lnTo>
                  <a:pt x="2350122" y="879030"/>
                </a:lnTo>
                <a:lnTo>
                  <a:pt x="2354600" y="928590"/>
                </a:lnTo>
                <a:lnTo>
                  <a:pt x="2356200" y="978151"/>
                </a:lnTo>
                <a:lnTo>
                  <a:pt x="2650805" y="978151"/>
                </a:lnTo>
                <a:lnTo>
                  <a:pt x="2067352" y="1462705"/>
                </a:lnTo>
                <a:lnTo>
                  <a:pt x="1483580" y="978151"/>
                </a:lnTo>
                <a:lnTo>
                  <a:pt x="1778185" y="978151"/>
                </a:lnTo>
              </a:path>
            </a:pathLst>
          </a:custGeom>
          <a:solidFill>
            <a:srgbClr val="729FCF"/>
          </a:solidFill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CustomShape 3"/>
          <p:cNvSpPr>
            <a:extLst>
              <a:ext uri="smNativeData">
                <pr:smNativeData xmlns:pr="smNativeData" val="SMDATA_13_OBp/XRMAAAAlAAAACwAAAA0AAAAAYBUAAPIVAADkIwAA0B0AAAAAAAAAAAAAAAAAAAEAAABQAAAAAAAAAAAA4D8AAAAAAADgPwAAAAAAAOA/AAAAAAAA4D8AAAAAAADgPwAAAAAAAOA/AAAAAAAA4D8AAAAAAADgPwAAAAAAAOA/AAAAAAAA4D8CAAAAjAAAAAEAAAAAAAAAcp/PAP///w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yn88A////AQAAAAAAAAAAAAAAAAAAAAAAAAAAAAAAAAAAAAAAAAAANGWkAH9/fwDu7OEDzMzMAMDA/wB/f38AAAAAAAAAAAAAAAAAAAAAAAAAAAAhAAAAGAAAABQAAABgFQAA8hUAAOQjAADQHQAAEAAAACYAAAAIAAAA//////////8="/>
              </a:ext>
            </a:extLst>
          </p:cNvSpPr>
          <p:nvPr/>
        </p:nvSpPr>
        <p:spPr>
          <a:xfrm>
            <a:off x="3474720" y="3567430"/>
            <a:ext cx="2359660" cy="1278890"/>
          </a:xfrm>
          <a:custGeom>
            <a:avLst/>
            <a:gdLst/>
            <a:ahLst/>
            <a:cxnLst/>
            <a:rect l="0" t="0" r="2359660" b="1278890"/>
            <a:pathLst>
              <a:path w="2359660" h="1278890">
                <a:moveTo>
                  <a:pt x="777172" y="423662"/>
                </a:moveTo>
                <a:lnTo>
                  <a:pt x="777811" y="445328"/>
                </a:lnTo>
                <a:lnTo>
                  <a:pt x="779730" y="466994"/>
                </a:lnTo>
                <a:lnTo>
                  <a:pt x="783248" y="488367"/>
                </a:lnTo>
                <a:lnTo>
                  <a:pt x="787726" y="509741"/>
                </a:lnTo>
                <a:lnTo>
                  <a:pt x="793803" y="531114"/>
                </a:lnTo>
                <a:lnTo>
                  <a:pt x="800839" y="551902"/>
                </a:lnTo>
                <a:lnTo>
                  <a:pt x="809474" y="572397"/>
                </a:lnTo>
                <a:lnTo>
                  <a:pt x="819069" y="592599"/>
                </a:lnTo>
                <a:lnTo>
                  <a:pt x="829943" y="612509"/>
                </a:lnTo>
                <a:lnTo>
                  <a:pt x="842096" y="631833"/>
                </a:lnTo>
                <a:lnTo>
                  <a:pt x="855529" y="650571"/>
                </a:lnTo>
                <a:lnTo>
                  <a:pt x="869921" y="668724"/>
                </a:lnTo>
                <a:lnTo>
                  <a:pt x="885272" y="686584"/>
                </a:lnTo>
                <a:lnTo>
                  <a:pt x="901903" y="703565"/>
                </a:lnTo>
                <a:lnTo>
                  <a:pt x="919493" y="719668"/>
                </a:lnTo>
                <a:lnTo>
                  <a:pt x="938363" y="735186"/>
                </a:lnTo>
                <a:lnTo>
                  <a:pt x="957872" y="750118"/>
                </a:lnTo>
                <a:lnTo>
                  <a:pt x="978021" y="763879"/>
                </a:lnTo>
                <a:lnTo>
                  <a:pt x="999449" y="777055"/>
                </a:lnTo>
                <a:lnTo>
                  <a:pt x="1021197" y="789352"/>
                </a:lnTo>
                <a:lnTo>
                  <a:pt x="1043905" y="800770"/>
                </a:lnTo>
                <a:lnTo>
                  <a:pt x="1067252" y="811018"/>
                </a:lnTo>
                <a:lnTo>
                  <a:pt x="1091239" y="820387"/>
                </a:lnTo>
                <a:lnTo>
                  <a:pt x="1115865" y="828878"/>
                </a:lnTo>
                <a:lnTo>
                  <a:pt x="1140811" y="836490"/>
                </a:lnTo>
                <a:lnTo>
                  <a:pt x="1166397" y="842639"/>
                </a:lnTo>
                <a:lnTo>
                  <a:pt x="1192303" y="848202"/>
                </a:lnTo>
                <a:lnTo>
                  <a:pt x="1218209" y="852301"/>
                </a:lnTo>
                <a:lnTo>
                  <a:pt x="1244434" y="855521"/>
                </a:lnTo>
                <a:lnTo>
                  <a:pt x="1270980" y="857863"/>
                </a:lnTo>
                <a:lnTo>
                  <a:pt x="1297525" y="859035"/>
                </a:lnTo>
                <a:lnTo>
                  <a:pt x="1324390" y="859035"/>
                </a:lnTo>
                <a:lnTo>
                  <a:pt x="1350936" y="857863"/>
                </a:lnTo>
                <a:lnTo>
                  <a:pt x="1377481" y="855521"/>
                </a:lnTo>
                <a:lnTo>
                  <a:pt x="1403707" y="852301"/>
                </a:lnTo>
                <a:lnTo>
                  <a:pt x="1429612" y="848202"/>
                </a:lnTo>
                <a:lnTo>
                  <a:pt x="1455518" y="842639"/>
                </a:lnTo>
                <a:lnTo>
                  <a:pt x="1481104" y="836490"/>
                </a:lnTo>
                <a:lnTo>
                  <a:pt x="1506050" y="828878"/>
                </a:lnTo>
                <a:lnTo>
                  <a:pt x="1530677" y="820387"/>
                </a:lnTo>
                <a:lnTo>
                  <a:pt x="1554663" y="811018"/>
                </a:lnTo>
                <a:lnTo>
                  <a:pt x="1578011" y="800770"/>
                </a:lnTo>
                <a:lnTo>
                  <a:pt x="1600718" y="789352"/>
                </a:lnTo>
                <a:lnTo>
                  <a:pt x="1622466" y="777055"/>
                </a:lnTo>
                <a:lnTo>
                  <a:pt x="1643894" y="763879"/>
                </a:lnTo>
                <a:lnTo>
                  <a:pt x="1664043" y="750118"/>
                </a:lnTo>
                <a:lnTo>
                  <a:pt x="1683552" y="735186"/>
                </a:lnTo>
                <a:lnTo>
                  <a:pt x="1702422" y="719668"/>
                </a:lnTo>
                <a:lnTo>
                  <a:pt x="1720012" y="703565"/>
                </a:lnTo>
                <a:lnTo>
                  <a:pt x="1736643" y="686584"/>
                </a:lnTo>
                <a:lnTo>
                  <a:pt x="1751995" y="668724"/>
                </a:lnTo>
                <a:lnTo>
                  <a:pt x="1766387" y="650571"/>
                </a:lnTo>
                <a:lnTo>
                  <a:pt x="1779819" y="631833"/>
                </a:lnTo>
                <a:lnTo>
                  <a:pt x="1791973" y="612509"/>
                </a:lnTo>
                <a:lnTo>
                  <a:pt x="1802847" y="592599"/>
                </a:lnTo>
                <a:lnTo>
                  <a:pt x="1812441" y="572397"/>
                </a:lnTo>
                <a:lnTo>
                  <a:pt x="1821077" y="551902"/>
                </a:lnTo>
                <a:lnTo>
                  <a:pt x="1828113" y="531114"/>
                </a:lnTo>
                <a:lnTo>
                  <a:pt x="1834189" y="509741"/>
                </a:lnTo>
                <a:lnTo>
                  <a:pt x="1838667" y="488367"/>
                </a:lnTo>
                <a:lnTo>
                  <a:pt x="1842185" y="466994"/>
                </a:lnTo>
                <a:lnTo>
                  <a:pt x="1844104" y="445328"/>
                </a:lnTo>
                <a:lnTo>
                  <a:pt x="1844744" y="423662"/>
                </a:lnTo>
                <a:lnTo>
                  <a:pt x="2359340" y="423662"/>
                </a:lnTo>
                <a:lnTo>
                  <a:pt x="2358061" y="466701"/>
                </a:lnTo>
                <a:lnTo>
                  <a:pt x="2353903" y="510034"/>
                </a:lnTo>
                <a:lnTo>
                  <a:pt x="2347187" y="552780"/>
                </a:lnTo>
                <a:lnTo>
                  <a:pt x="2337912" y="595527"/>
                </a:lnTo>
                <a:lnTo>
                  <a:pt x="2325759" y="637688"/>
                </a:lnTo>
                <a:lnTo>
                  <a:pt x="2311367" y="679264"/>
                </a:lnTo>
                <a:lnTo>
                  <a:pt x="2294096" y="720254"/>
                </a:lnTo>
                <a:lnTo>
                  <a:pt x="2274267" y="760658"/>
                </a:lnTo>
                <a:lnTo>
                  <a:pt x="2252199" y="799892"/>
                </a:lnTo>
                <a:lnTo>
                  <a:pt x="2227573" y="838540"/>
                </a:lnTo>
                <a:lnTo>
                  <a:pt x="2200708" y="875723"/>
                </a:lnTo>
                <a:lnTo>
                  <a:pt x="2171284" y="912029"/>
                </a:lnTo>
                <a:lnTo>
                  <a:pt x="2139941" y="946870"/>
                </a:lnTo>
                <a:lnTo>
                  <a:pt x="2106360" y="980451"/>
                </a:lnTo>
                <a:lnTo>
                  <a:pt x="2070859" y="1012455"/>
                </a:lnTo>
                <a:lnTo>
                  <a:pt x="2033120" y="1043197"/>
                </a:lnTo>
                <a:lnTo>
                  <a:pt x="1993782" y="1072183"/>
                </a:lnTo>
                <a:lnTo>
                  <a:pt x="1952524" y="1099705"/>
                </a:lnTo>
                <a:lnTo>
                  <a:pt x="1909668" y="1125177"/>
                </a:lnTo>
                <a:lnTo>
                  <a:pt x="1865212" y="1149186"/>
                </a:lnTo>
                <a:lnTo>
                  <a:pt x="1819478" y="1171145"/>
                </a:lnTo>
                <a:lnTo>
                  <a:pt x="1772464" y="1191054"/>
                </a:lnTo>
                <a:lnTo>
                  <a:pt x="1724170" y="1209207"/>
                </a:lnTo>
                <a:lnTo>
                  <a:pt x="1674917" y="1225310"/>
                </a:lnTo>
                <a:lnTo>
                  <a:pt x="1624705" y="1239364"/>
                </a:lnTo>
                <a:lnTo>
                  <a:pt x="1573533" y="1251368"/>
                </a:lnTo>
                <a:lnTo>
                  <a:pt x="1521722" y="1261030"/>
                </a:lnTo>
                <a:lnTo>
                  <a:pt x="1469590" y="1268642"/>
                </a:lnTo>
                <a:lnTo>
                  <a:pt x="1416819" y="1274205"/>
                </a:lnTo>
                <a:lnTo>
                  <a:pt x="1363729" y="1277426"/>
                </a:lnTo>
                <a:lnTo>
                  <a:pt x="1310638" y="1278597"/>
                </a:lnTo>
                <a:lnTo>
                  <a:pt x="1257547" y="1277426"/>
                </a:lnTo>
                <a:lnTo>
                  <a:pt x="1204456" y="1274205"/>
                </a:lnTo>
                <a:lnTo>
                  <a:pt x="1151686" y="1268642"/>
                </a:lnTo>
                <a:lnTo>
                  <a:pt x="1099554" y="1261030"/>
                </a:lnTo>
                <a:lnTo>
                  <a:pt x="1047743" y="1251368"/>
                </a:lnTo>
                <a:lnTo>
                  <a:pt x="996571" y="1239364"/>
                </a:lnTo>
                <a:lnTo>
                  <a:pt x="946359" y="1225310"/>
                </a:lnTo>
                <a:lnTo>
                  <a:pt x="897106" y="1209207"/>
                </a:lnTo>
                <a:lnTo>
                  <a:pt x="848812" y="1191054"/>
                </a:lnTo>
                <a:lnTo>
                  <a:pt x="801798" y="1171145"/>
                </a:lnTo>
                <a:lnTo>
                  <a:pt x="756063" y="1149186"/>
                </a:lnTo>
                <a:lnTo>
                  <a:pt x="711608" y="1125177"/>
                </a:lnTo>
                <a:lnTo>
                  <a:pt x="668752" y="1099705"/>
                </a:lnTo>
                <a:lnTo>
                  <a:pt x="627494" y="1072183"/>
                </a:lnTo>
                <a:lnTo>
                  <a:pt x="588156" y="1043197"/>
                </a:lnTo>
                <a:lnTo>
                  <a:pt x="550417" y="1012455"/>
                </a:lnTo>
                <a:lnTo>
                  <a:pt x="514916" y="980541"/>
                </a:lnTo>
                <a:lnTo>
                  <a:pt x="481335" y="946960"/>
                </a:lnTo>
                <a:lnTo>
                  <a:pt x="449992" y="912029"/>
                </a:lnTo>
                <a:lnTo>
                  <a:pt x="420568" y="875723"/>
                </a:lnTo>
                <a:lnTo>
                  <a:pt x="393703" y="838540"/>
                </a:lnTo>
                <a:lnTo>
                  <a:pt x="369077" y="799892"/>
                </a:lnTo>
                <a:lnTo>
                  <a:pt x="347009" y="760658"/>
                </a:lnTo>
                <a:lnTo>
                  <a:pt x="327180" y="720254"/>
                </a:lnTo>
                <a:lnTo>
                  <a:pt x="309909" y="679264"/>
                </a:lnTo>
                <a:lnTo>
                  <a:pt x="295517" y="637688"/>
                </a:lnTo>
                <a:lnTo>
                  <a:pt x="283364" y="595527"/>
                </a:lnTo>
                <a:lnTo>
                  <a:pt x="274089" y="552780"/>
                </a:lnTo>
                <a:lnTo>
                  <a:pt x="267373" y="510034"/>
                </a:lnTo>
                <a:lnTo>
                  <a:pt x="263215" y="466701"/>
                </a:lnTo>
                <a:lnTo>
                  <a:pt x="261936" y="423369"/>
                </a:lnTo>
                <a:lnTo>
                  <a:pt x="0" y="423369"/>
                </a:lnTo>
                <a:lnTo>
                  <a:pt x="519394" y="0"/>
                </a:lnTo>
                <a:lnTo>
                  <a:pt x="1038788" y="423369"/>
                </a:lnTo>
                <a:lnTo>
                  <a:pt x="777172" y="423369"/>
                </a:lnTo>
              </a:path>
            </a:pathLst>
          </a:custGeom>
          <a:solidFill>
            <a:srgbClr val="729FCF"/>
          </a:solidFill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0Pjs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iAgAArQkAAO45AABuEQAAEAAAACYAAAAIAAAA//////////8="/>
              </a:ext>
            </a:extLst>
          </p:cNvSpPr>
          <p:nvPr/>
        </p:nvSpPr>
        <p:spPr>
          <a:xfrm>
            <a:off x="346710" y="1572895"/>
            <a:ext cx="9070340" cy="1260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Tahapan Penelitian Umum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RaClk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BAwAAcBEAAA47AABmLAAAEAAAACYAAAAIAAAA//////////8="/>
              </a:ext>
            </a:extLst>
          </p:cNvSpPr>
          <p:nvPr/>
        </p:nvSpPr>
        <p:spPr>
          <a:xfrm>
            <a:off x="528955" y="2834640"/>
            <a:ext cx="9070975" cy="4382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-&gt; Identifikasi Masalah</a:t>
            </a:r>
            <a:endParaRPr lang="en-us" sz="44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-&gt; Perumusan Hipotesis</a:t>
            </a:r>
            <a:endParaRPr lang="en-us" sz="44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-&gt; Pengujian Hipotesis dan Analisis</a:t>
            </a:r>
            <a:endParaRPr lang="en-us" sz="44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-&gt; Kesimpulan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CAwAAHQAAAA47AADeBwAAEAAAACYAAAAIAAAA//////////8="/>
              </a:ext>
            </a:extLst>
          </p:cNvSpPr>
          <p:nvPr/>
        </p:nvSpPr>
        <p:spPr>
          <a:xfrm>
            <a:off x="529590" y="18415"/>
            <a:ext cx="9070340" cy="1260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Tahapan Penelitian Umum vs Tesis</a:t>
            </a:r>
            <a:endParaRPr lang="en-us" sz="4400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44195" y="1123315"/>
          <a:ext cx="9071610" cy="6099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35805"/>
                <a:gridCol w="4535805"/>
              </a:tblGrid>
              <a:tr h="96456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1"/>
                        <a:t>Tahapan Penelitian Umum</a:t>
                      </a:r>
                      <a:endParaRPr lang="en-us" sz="28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8A8A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1"/>
                        <a:t>Susunan Tesis</a:t>
                      </a:r>
                      <a:endParaRPr lang="en-us" sz="28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8A8A"/>
                    </a:solidFill>
                  </a:tcPr>
                </a:tc>
                <a:extLst>
                  <a:ext uri="smNativeData">
                    <pr:rowheight xmlns="" xmlns:pr="smNativeData" dt="1568610872" type="min" val="964565"/>
                  </a:ext>
                </a:extLst>
              </a:tr>
              <a:tr h="149479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1. Identifikasi Masalah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A3A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/>
                        <a:t>1. Pendahuluan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Latar Belakang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Rumusan masalah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Tujuan Penelitian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Manfaat Penelitian</a:t>
                      </a:r>
                      <a:endParaRPr lang="en-us" sz="20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A3A3"/>
                    </a:solidFill>
                  </a:tcPr>
                </a:tc>
                <a:extLst>
                  <a:ext uri="smNativeData">
                    <pr:rowheight xmlns="" xmlns:pr="smNativeData" dt="1568610872" type="min" val="1494790"/>
                  </a:ext>
                </a:extLst>
              </a:tr>
              <a:tr h="121602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2. Perumusan Hipotesis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B8B8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/>
                        <a:t>2. Landasan Teori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Penelitian yang Berhubungan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Landasan Teori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Kerangka Pemikiran</a:t>
                      </a:r>
                      <a:endParaRPr lang="en-us" sz="20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B8B8"/>
                    </a:solidFill>
                  </a:tcPr>
                </a:tc>
                <a:extLst>
                  <a:ext uri="smNativeData">
                    <pr:rowheight xmlns="" xmlns:pr="smNativeData" dt="1568610872" type="min" val="1216025"/>
                  </a:ext>
                </a:extLst>
              </a:tr>
              <a:tr h="1494790">
                <a:tc rowSpan="2"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3. Pengujian Hipotesis dan Analisis Hasil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A3A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/>
                        <a:t>3. Metodologi Penelitian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Metodeli Penelitian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Metode Pengumpulan Data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Metode Analisis Data</a:t>
                      </a:r>
                      <a:endParaRPr lang="en-us" sz="2000"/>
                    </a:p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/>
                        <a:t>- Metode Pengukuran Penelitian</a:t>
                      </a:r>
                      <a:endParaRPr lang="en-us" sz="20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A3A3"/>
                    </a:solidFill>
                  </a:tcPr>
                </a:tc>
                <a:extLst>
                  <a:ext uri="smNativeData">
                    <pr:rowheight xmlns="" xmlns:pr="smNativeData" dt="1568610872" type="min" val="1494790"/>
                  </a:ext>
                </a:extLst>
              </a:tr>
              <a:tr h="380365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/>
                        <a:t>4. Analisis Hasil dan Pembahasan</a:t>
                      </a:r>
                      <a:endParaRPr lang="en-us" sz="20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B8B8"/>
                    </a:solidFill>
                  </a:tcPr>
                </a:tc>
                <a:extLst>
                  <a:ext uri="smNativeData">
                    <pr:rowheight xmlns="" xmlns:pr="smNativeData" dt="1568610872" type="min" val="380365"/>
                  </a:ext>
                </a:extLst>
              </a:tr>
              <a:tr h="4730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4. Kesimpulan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A3A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/>
                        <a:t>5. Kesimpulan dan Saran</a:t>
                      </a:r>
                      <a:endParaRPr lang="en-us" sz="20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A3A3"/>
                    </a:solidFill>
                  </a:tcPr>
                </a:tc>
                <a:extLst>
                  <a:ext uri="smNativeData">
                    <pr:rowheight xmlns="" xmlns:pr="smNativeData" dt="1568610872" type="min" val="4730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DTJQAAEAAAACYAAAAIAAAA//////////8="/>
              </a:ext>
            </a:extLst>
          </p:cNvSpPr>
          <p:nvPr/>
        </p:nvSpPr>
        <p:spPr>
          <a:xfrm>
            <a:off x="504190" y="301625"/>
            <a:ext cx="9070340" cy="584708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OBp/XRMAAAAlAAAACwAAAA0AAAAAjgAAAEoAAACOAAAASgAAAAAAAAABAAAAAAAAAAEAAABQAAAAAAAAAAAA4D8AAAAAAADgPwAAAAAAAOA/AAAAAAAA4D8AAAAAAADgPwAAAAAAAOA/AAAAAAAA4D8AAAAAAADgPwAAAAAAAOA/AAAAAAAA4D8CAAAAjAAAAAEAAAACAAAA////AP///wgAAAAAAAAAAHqgbVv/6P+N+ScuKeC6MDs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AFBAMAAAAEAAAAAAAAAAAAAAAAAAAAAAAAAAeAAAAaAAAAAAAAAAAAAAAAAAAAAAAAAAAAAAAAAAAAAAAAAAAAAAAAAAAAAAAAAAAAAAAAAAAAAAAAAAAAAAAAAAAABQAAAAAAAAAwMD/AAAAAABkAAAAMgAAAAAAAABkAAAAAAAAAH9/fwAKAAAAHwAAAFQAAAD///8A////AQAAAAAAAAAAAAAAAAAAAAAAAAAAAAAAAAAAAAAAAAAAAAAAAH9/fwDu7OEDzMzMAMDA/wB/f38AAAAAAAAAAAAAAAAAAAAAAAAAAAAhAAAAGAAAABQAAACrBwAAQAsAAM84AAB/HwAAEAAAACYAAAAIAAAA//////////8="/>
              </a:ext>
            </a:extLst>
          </p:cNvSpPr>
          <p:nvPr/>
        </p:nvSpPr>
        <p:spPr>
          <a:xfrm>
            <a:off x="1246505" y="1828800"/>
            <a:ext cx="7988300" cy="3291205"/>
          </a:xfrm>
          <a:custGeom>
            <a:avLst/>
            <a:gdLst/>
            <a:ahLst/>
            <a:cxnLst/>
            <a:rect l="0" t="0" r="7988300" b="3291205"/>
            <a:pathLst>
              <a:path w="7988300" h="3291205">
                <a:moveTo>
                  <a:pt x="0" y="568111"/>
                </a:moveTo>
                <a:cubicBezTo>
                  <a:pt x="2662407" y="0"/>
                  <a:pt x="5325173" y="1136494"/>
                  <a:pt x="7987940" y="568111"/>
                </a:cubicBezTo>
                <a:moveTo>
                  <a:pt x="0" y="2722551"/>
                </a:moveTo>
                <a:cubicBezTo>
                  <a:pt x="2662407" y="2154169"/>
                  <a:pt x="5325173" y="3290934"/>
                  <a:pt x="7987940" y="2722551"/>
                </a:cubicBezTo>
              </a:path>
            </a:pathLst>
          </a:custGeom>
          <a:blipFill>
            <a:blip r:embed="rId2"/>
            <a:srcRect/>
            <a:tile algn="tl"/>
          </a:blipFill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0170" tIns="46990" rIns="90170" bIns="46990" numCol="1" spcCol="215900" anchor="ctr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800">
                <a:solidFill>
                  <a:srgbClr val="000000"/>
                </a:solidFill>
                <a:latin typeface="Times New Roman" pitchFamily="1" charset="0"/>
                <a:ea typeface="MS Gothic" pitchFamily="1" charset="0"/>
                <a:cs typeface="DejaVu Sans" pitchFamily="1" charset="0"/>
              </a:rPr>
              <a:t>Tahapan Penelitian Computing</a:t>
            </a:r>
            <a:endParaRPr lang="en-us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Tahapan Penelitian Computing</a:t>
            </a:r>
            <a:endParaRPr lang="en-us" sz="4400"/>
          </a:p>
        </p:txBody>
      </p:sp>
      <p:grpSp>
        <p:nvGrpSpPr>
          <p:cNvPr id="3" name="Group 2"/>
          <p:cNvGrpSpPr>
            <a:extLst>
              <a:ext uri="smNativeData">
                <pr:smNativeData xmlns:pr="smNativeData" val="SMDATA_7_OBp/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gCAABgCwAAbTsAACQoAAAQAAAAJgAAAAgAAAD/////AAAAAA=="/>
              </a:ext>
            </a:extLst>
          </p:cNvGrpSpPr>
          <p:nvPr/>
        </p:nvGrpSpPr>
        <p:grpSpPr>
          <a:xfrm>
            <a:off x="381000" y="1849120"/>
            <a:ext cx="9279255" cy="4676140"/>
            <a:chOff x="381000" y="1849120"/>
            <a:chExt cx="9279255" cy="4676140"/>
          </a:xfrm>
        </p:grpSpPr>
        <p:sp>
          <p:nvSpPr>
            <p:cNvPr id="16" name="CustomShape 3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3a2sANWNjAAAAAAAAAAAAAAAAAAAAAAAAAAAAAAAAAAAAAAAeAAAAAEAAABAAAAAAAAAAGQAAAAOAQAAAAAAAAEAAAAyAAAA15+e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C4AAAAMAAAAEAAAAAAAAAAAAAAAAAAAAAAAAAAeAAAAaAAAAAAAAAAAAAAAAAAAAAAAAAAAAAAAECcAABAnAAAAAAAAAAAAAAAAAAAAAAAAAAAAAAAAAAAAAAAAAAAAAD8AAAAAAAAAwMD/AAAAAABkAAAAMgAAAAAAAABkAAAAAAAAAH9/fwAKAAAAHwAAAFQAAADdrawA1Y2MANefngAAAAAAAAAAAAAAAAAAAAAAAAAAAAAAAAAAAAAAAAAAAgAAAAAAAAAAy8vLAMDA/wB/f38AAAAAAAAAAAAAAAAAAAAAAAAAAAAhAAAAGAAAABQAAABYAgAAYAsAAG07AAA+DgAAAAAAACYAAAAIAAAA//////////8="/>
                </a:ext>
              </a:extLst>
            </p:cNvSpPr>
            <p:nvPr/>
          </p:nvSpPr>
          <p:spPr>
            <a:xfrm>
              <a:off x="381000" y="1849120"/>
              <a:ext cx="9279255" cy="466090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DDADAC"/>
                </a:gs>
                <a:gs pos="50000">
                  <a:srgbClr val="D79F9E"/>
                </a:gs>
                <a:gs pos="100000">
                  <a:srgbClr val="D58D8C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1. Penentuan Bidang Penelitian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Research Field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  <p:sp>
          <p:nvSpPr>
            <p:cNvPr id="15" name="CustomShape 4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3a2sANWNjAAAAAAAAAAAAAAAAAAAAAAAAAAAAAAAAAAAAAAAeAAAAAEAAABAAAAAAAAAAGQAAAAOAQAAAAAAAAEAAAAyAAAA15+e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DdrawA1Y2MANefngAAAAAAAAAAAAAAAAAAAAAAAAAAAAAAAAAAAAAAAAAAAn9/fwAAAAAAy8vLAMDA/wB/f38AAAAAAAAAAAAAAAAAAAAAAAAAAAAhAAAAGAAAABQAAABAHgAAbw4AAIkfAACDDwAAAAAAACYAAAAIAAAA//////////8="/>
                </a:ext>
              </a:extLst>
            </p:cNvSpPr>
            <p:nvPr/>
          </p:nvSpPr>
          <p:spPr>
            <a:xfrm rot="5400000">
              <a:off x="4933950" y="2329815"/>
              <a:ext cx="175260" cy="208915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DDADAC"/>
                </a:gs>
                <a:gs pos="50000">
                  <a:srgbClr val="D79F9E"/>
                </a:gs>
                <a:gs pos="100000">
                  <a:srgbClr val="D58D8C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14" name="CustomShape 5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ytyvALnRkgAAAAAAAAAAAAAAAAAAAAAAAAAAAAAAAAAAAAAAeAAAAAEAAABAAAAAAAAAAGQAAAAOAQAAAAAAAAEAAAAyAAAAwdSj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DK3K8AudGSAMHUowAAAAAAAAAAAAAAAAAAAAAAAAAAAAAAAAAAAAAAAAAAAgAAAAAAAAAAy8vLAMDA/wB/f38AAAAAAAAAAAAAAAAAAAAAAAAAAAAhAAAAGAAAABQAAABYAgAAtA8AAG07AACSEgAAAAAAACYAAAAIAAAA//////////8="/>
                </a:ext>
              </a:extLst>
            </p:cNvSpPr>
            <p:nvPr/>
          </p:nvSpPr>
          <p:spPr>
            <a:xfrm>
              <a:off x="381000" y="2552700"/>
              <a:ext cx="9279255" cy="466090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CADCAF"/>
                </a:gs>
                <a:gs pos="50000">
                  <a:srgbClr val="C1D4A3"/>
                </a:gs>
                <a:gs pos="100000">
                  <a:srgbClr val="B9D192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2. Penentuan Topik Penelitian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Research Topic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  <p:sp>
          <p:nvSpPr>
            <p:cNvPr id="13" name="CustomShape 6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ytyvALnRkgAAAAAAAAAAAAAAAAAAAAAAAAAAAAAAAAAAAAAAeAAAAAEAAABAAAAAAAAAAGQAAAAOAQAAAAAAAAEAAAAyAAAAwdSj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DK3K8AudGSAMHUowAAAAAAAAAAAAAAAAAAAAAAAAAAAAAAAAAAAAAAAAAAAn9/fwAAAAAAy8vLAMDA/wB/f38AAAAAAAAAAAAAAAAAAAAAAAAAAAAhAAAAGAAAABQAAABAHgAAwhIAAIkfAADUEwAAAAAAACYAAAAIAAAA//////////8="/>
                </a:ext>
              </a:extLst>
            </p:cNvSpPr>
            <p:nvPr/>
          </p:nvSpPr>
          <p:spPr>
            <a:xfrm rot="5400000">
              <a:off x="4934585" y="3032125"/>
              <a:ext cx="173990" cy="208915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CADCAF"/>
                </a:gs>
                <a:gs pos="50000">
                  <a:srgbClr val="C1D4A3"/>
                </a:gs>
                <a:gs pos="100000">
                  <a:srgbClr val="B9D192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12" name="CustomShape 7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vLLMAKeWvgAAAAAAAAAAAAAAAAAAAAAAAAAAAAAAAAAAAAAAeAAAAAEAAABAAAAAAAAAAGQAAAAOAQAAAAAAAAEAAAAyAAAAsqXF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C8sswAp5a+ALKlxQAAAAAAAAAAAAAAAAAAAAAAAAAAAAAAAAAAAAAAAAAAAgAAAAAAAAAAy8vLAMDA/wB/f38AAAAAAAAAAAAAAAAAAAAAAAAAAAAhAAAAGAAAABQAAABYAgAABRQAAG07AADjFgAAAAAAACYAAAAIAAAA//////////8="/>
                </a:ext>
              </a:extLst>
            </p:cNvSpPr>
            <p:nvPr/>
          </p:nvSpPr>
          <p:spPr>
            <a:xfrm>
              <a:off x="381000" y="3254375"/>
              <a:ext cx="9279255" cy="466090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BCB2CC"/>
                </a:gs>
                <a:gs pos="50000">
                  <a:srgbClr val="B2A5C5"/>
                </a:gs>
                <a:gs pos="100000">
                  <a:srgbClr val="A796BE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3. Penentuan Masalah Penelitian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Research Problem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  <p:sp>
          <p:nvSpPr>
            <p:cNvPr id="11" name="CustomShape 8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vLLMAKeWvgAAAAAAAAAAAAAAAAAAAAAAAAAAAAAAAAAAAAAAeAAAAAEAAABAAAAAAAAAAGQAAAAOAQAAAAAAAAEAAAAyAAAAsqXF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C8sswAp5a+ALKlxQAAAAAAAAAAAAAAAAAAAAAAAAAAAAAAAAAAAAAAAAAAAn9/fwAAAAAAy8vLAMDA/wB/f38AAAAAAAAAAAAAAAAAAAAAAAAAAAAhAAAAGAAAABQAAABAHgAAExcAAIkfAAAlGAAAAAAAACYAAAAIAAAA//////////8="/>
                </a:ext>
              </a:extLst>
            </p:cNvSpPr>
            <p:nvPr/>
          </p:nvSpPr>
          <p:spPr>
            <a:xfrm rot="5400000">
              <a:off x="4934585" y="3733800"/>
              <a:ext cx="173990" cy="208915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BCB2CC"/>
                </a:gs>
                <a:gs pos="50000">
                  <a:srgbClr val="B2A5C5"/>
                </a:gs>
                <a:gs pos="100000">
                  <a:srgbClr val="A796BE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10" name="CustomShape 9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q9PgAIvG2AAAAAAAAAAAAAAAAAAAAAAAAAAAAAAAAAAAAAAAeAAAAAEAAABAAAAAAAAAAGQAAAAOAQAAAAAAAAEAAAAyAAAAncvb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Cr0+AAi8bYAJ3L2wAAAAAAAAAAAAAAAAAAAAAAAAAAAAAAAAAAAAAAAAAAAgAAAAAAAAAAy8vLAMDA/wB/f38AAAAAAAAAAAAAAAAAAAAAAAAAAAAhAAAAGAAAABQAAABYAgAAVRgAAG07AAA0GwAAAAAAACYAAAAIAAAA//////////8="/>
                </a:ext>
              </a:extLst>
            </p:cNvSpPr>
            <p:nvPr/>
          </p:nvSpPr>
          <p:spPr>
            <a:xfrm>
              <a:off x="381000" y="3955415"/>
              <a:ext cx="9279255" cy="46672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ABD3E0"/>
                </a:gs>
                <a:gs pos="50000">
                  <a:srgbClr val="9DCBDB"/>
                </a:gs>
                <a:gs pos="100000">
                  <a:srgbClr val="8BC6D8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4. Perangkuman Metode-Metode Yang Ada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State-of-the-Art Methods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  <p:sp>
          <p:nvSpPr>
            <p:cNvPr id="9" name="CustomShape 10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q9PgAIvG2AAAAAAAAAAAAAAAAAAAAAAAAAAAAAAAAAAAAAAAeAAAAAEAAABAAAAAAAAAAGQAAAAOAQAAAAAAAAEAAAAyAAAAncvb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Cr0+AAi8bYAJ3L2wAAAAAAAAAAAAAAAAAAAAAAAAAAAAAAAAAAAAAAAAAAAn9/fwAAAAAAy8vLAMDA/wB/f38AAAAAAAAAAAAAAAAAAAAAAAAAAAAhAAAAGAAAABQAAABAHgAAZBsAAIkfAAB2HAAAAAAAACYAAAAIAAAA//////////8="/>
                </a:ext>
              </a:extLst>
            </p:cNvSpPr>
            <p:nvPr/>
          </p:nvSpPr>
          <p:spPr>
            <a:xfrm rot="5400000">
              <a:off x="4934585" y="4435475"/>
              <a:ext cx="173990" cy="208915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ABD3E0"/>
                </a:gs>
                <a:gs pos="50000">
                  <a:srgbClr val="9DCBDB"/>
                </a:gs>
                <a:gs pos="100000">
                  <a:srgbClr val="8BC6D8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8" name="CustomShape 11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/sqsAP+1igAAAAAAAAAAAAAAAAAAAAAAAAAAAAAAAAAAAAAAeAAAAAEAAABAAAAAAAAAAGQAAAAOAQAAAAAAAAEAAAAyAAAA/L6c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D+yqwA/7WKAPy+nAAAAAAAAAAAAAAAAAAAAAAAAAAAAAAAAAAAAAAAAAAAAgAAAAAAAAAAy8vLAMDA/wB/f38AAAAAAAAAAAAAAAAAAAAAAAAAAAAhAAAAGAAAABQAAABYAgAAphwAAG07AACFHwAAAAAAACYAAAAIAAAA//////////8="/>
                </a:ext>
              </a:extLst>
            </p:cNvSpPr>
            <p:nvPr/>
          </p:nvSpPr>
          <p:spPr>
            <a:xfrm>
              <a:off x="381000" y="4657090"/>
              <a:ext cx="9279255" cy="466725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FECAAC"/>
                </a:gs>
                <a:gs pos="50000">
                  <a:srgbClr val="FCBE9C"/>
                </a:gs>
                <a:gs pos="100000">
                  <a:srgbClr val="FFB58A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5. Penentuan Metode Yang Diusulkan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Proposed Method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  <p:sp>
          <p:nvSpPr>
            <p:cNvPr id="7" name="CustomShape 12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/sqsAP+1igAAAAAAAAAAAAAAAAAAAAAAAAAAAAAAAAAAAAAAeAAAAAEAAABAAAAAAAAAAGQAAAAOAQAAAAAAAAEAAAAyAAAA/L6c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D+yqwA/7WKAPy+nAAAAAAAAAAAAAAAAAAAAAAAAAAAAAAAAAAAAAAAAAAAAn9/fwAAAAAAy8vLAMDA/wB/f38AAAAAAAAAAAAAAAAAAAAAAAAAAAAhAAAAGAAAABQAAABAHgAAtB8AAIkfAADEIAAAAAAAACYAAAAIAAAA//////////8="/>
                </a:ext>
              </a:extLst>
            </p:cNvSpPr>
            <p:nvPr/>
          </p:nvSpPr>
          <p:spPr>
            <a:xfrm rot="5400000">
              <a:off x="4935220" y="5135880"/>
              <a:ext cx="172720" cy="208915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FECAAC"/>
                </a:gs>
                <a:gs pos="50000">
                  <a:srgbClr val="FCBE9C"/>
                </a:gs>
                <a:gs pos="100000">
                  <a:srgbClr val="FFB58A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6" name="CustomShape 13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3a2sANWNjAAAAAAAAAAAAAAAAAAAAAAAAAAAAAAAAAAAAAAAeAAAAAEAAABAAAAAAAAAAGQAAAAOAQAAAAAAAAEAAAAyAAAA15+e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DdrawA1Y2MANefngAAAAAAAAAAAAAAAAAAAAAAAAAAAAAAAAAAAAAAAAAAAgAAAAAAAAAAy8vLAMDA/wB/f38AAAAAAAAAAAAAAAAAAAAAAAAAAAAhAAAAGAAAABQAAABYAgAA9SAAAG07AADTIwAAAAAAACYAAAAIAAAA//////////8="/>
                </a:ext>
              </a:extLst>
            </p:cNvSpPr>
            <p:nvPr/>
          </p:nvSpPr>
          <p:spPr>
            <a:xfrm>
              <a:off x="381000" y="5357495"/>
              <a:ext cx="9279255" cy="466090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DDADAC"/>
                </a:gs>
                <a:gs pos="50000">
                  <a:srgbClr val="D79F9E"/>
                </a:gs>
                <a:gs pos="100000">
                  <a:srgbClr val="D58D8C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6. Evaluasi Metode Yang Diusulkan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Evaluation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  <p:sp>
          <p:nvSpPr>
            <p:cNvPr id="5" name="CustomShape 14"/>
            <p:cNvSpPr>
              <a:extLst>
                <a:ext uri="smNativeData">
                  <pr:smNativeData xmlns:pr="smNativeData" val="SMDATA_13_OBp/XRMAAAAlAAAAyAAAAA0AAAAAkAAAAEgAAACQAAAASAAAAAAAAAAAAAAAAAAAAAEAAABQAAAAAAAAAAAA4D8zMzMzMzPjPwAAAAAAAOA/AAAAAAAA4D8AAAAAAADgPwAAAAAAAOA/AAAAAAAA4D8AAAAAAADgPwAAAAAAAOA/AAAAAAAA4D8CAAAAjAAAAAEAAAADAAAA3a2sANWNjAAAAAAAAAAAAAAAAAAAAAAAAAAAAAAAAAAAAAAAeAAAAAEAAABAAAAAAAAAAGQAAAAOAQAAAAAAAAEAAAAyAAAA15+e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DdrawA1Y2MANefngAAAAAAAAAAAAAAAAAAAAAAAAAAAAAAAAAAAAAAAAAAAn9/fwAAAAAAy8vLAMDA/wB/f38AAAAAAAAAAAAAAAAAAAAAAAAAAAAhAAAAGAAAABQAAABAHgAABCQAAIkfAAAWJQAAAAAAACYAAAAIAAAA//////////8="/>
                </a:ext>
              </a:extLst>
            </p:cNvSpPr>
            <p:nvPr/>
          </p:nvSpPr>
          <p:spPr>
            <a:xfrm rot="5400000">
              <a:off x="4934585" y="5837555"/>
              <a:ext cx="173990" cy="208915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0">
              <a:gsLst>
                <a:gs pos="0">
                  <a:srgbClr val="DDADAC"/>
                </a:gs>
                <a:gs pos="50000">
                  <a:srgbClr val="D79F9E"/>
                </a:gs>
                <a:gs pos="100000">
                  <a:srgbClr val="D58D8C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</p:spPr>
        </p:sp>
        <p:sp>
          <p:nvSpPr>
            <p:cNvPr id="4" name="CustomShape 15"/>
            <p:cNvSpPr>
              <a:extLst>
                <a:ext uri="smNativeData">
                  <pr:smNativeData xmlns:pr="smNativeData" val="SMDATA_13_OBp/XRMAAAAlAAAAZQAAAA0AAAAAmAAAAJgAAACEAAAAlwAAAAAAAAABAAAAAAAAAAEAAABQAAAAmpmZmZmZyT8AAAAAAADwvwAAAAAAAOA/AAAAAAAA4D8AAAAAAADgPwAAAAAAAOA/AAAAAAAA4D8AAAAAAADgPwAAAAAAAOA/AAAAAAAA4D8CAAAAjAAAAAEAAAADAAAAytyvALnRkgAAAAAAAAAAAAAAAAAAAAAAAAAAAAAAAAAAAAAAeAAAAAEAAABAAAAAAAAAAGQAAAAOAQAAAAAAAAEAAAAyAAAAwdSjAAAAAAAAAAAAAAAAAAAAAAAAAAAAAAAAAAAAAAAAAAAAAAAAAAAAAAAAAAAAAAAAAAAAAAAAAAAAFAAAADwAAAAAAAAAAAAAAAAAAAkUAAAAAQAAABQAAAAUAAAAFAAAAAEAAAAAAAAAZAAAAGQAAAAAAAAAZAAAAGQAAAAVAAAAYAAAAAEAAAAAAAAAAAAAAAAAAAAAAAAAAAAAAAAAAABdNwAAAAAAAAAAAAABAAAAAAAAAAAAAABCAAAAegAAABQAAAAAAAAAAAAAACYAAAAAAAAAAAAAAAAAAAAmAAAAZAAAABYAAABMAAAAAQAAAAAAAAAHAAAAAAAAAAEAAAAAAAAAPgAAAAAAAAAfAAAAZAAAAGQAAAAAAAAAy8vLAD4AAAAAAAAAHwAAAGQAAABkAAAAAAAAABcAAAAUAAAAAAAAAAAAAAD/fwAA/38AAAAAAAAJAAAABAAAAAAAAAAMAAAAEAAAAAAAAAAAAAAAAAAAAAAAAAAeAAAAaAAAAAAAAAAAAAAAAAAAAAAAAAAAAAAAECcAABAnAAAAAAAAAAAAAAAAAAAAAAAAAAAAAAAAAAAAAAAAAAAAAD8AAAAAAAAAwMD/AAAAAABkAAAAMgAAAAAAAABkAAAAAAAAAH9/fwAKAAAAHwAAAFQAAADK3K8AudGSAMHUowAAAAAAAAAAAAAAAAAAAAAAAAAAAAAAAAAAAAAAAAAAAgAAAAAAAAAAy8vLAMDA/wB/f38AAAAAAAAAAAAAAAAAAAAAAAAAAAAhAAAAGAAAABQAAABYAgAARiUAAG07AAAkKAAAAAAAACYAAAAIAAAA//////////8="/>
                </a:ext>
              </a:extLst>
            </p:cNvSpPr>
            <p:nvPr/>
          </p:nvSpPr>
          <p:spPr>
            <a:xfrm>
              <a:off x="381000" y="6059170"/>
              <a:ext cx="9279255" cy="466090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rgbClr val="CADCAF"/>
                </a:gs>
                <a:gs pos="50000">
                  <a:srgbClr val="C1D4A3"/>
                </a:gs>
                <a:gs pos="100000">
                  <a:srgbClr val="B9D192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5" dist="19685" dir="5400000">
                <a:srgbClr val="000000">
                  <a:alpha val="38000"/>
                </a:srgbClr>
              </a:outerShdw>
            </a:effectLst>
            <a:sp3d prstMaterial="legacyMetal"/>
          </p:spPr>
          <p:txBody>
            <a:bodyPr vert="horz" wrap="square" lIns="96520" tIns="96520" rIns="83820" bIns="95885" numCol="1" spcCol="215900" anchor="ctr"/>
            <a:lstStyle/>
            <a:p>
              <a:pPr>
                <a:lnSpc>
                  <a:spcPct val="90000"/>
                </a:lnSpc>
                <a:spcAft>
                  <a:spcPts val="770"/>
                </a:spcAft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7. Penulisan Ilmiah dan Publikasi Hasil Penelitian (</a:t>
              </a:r>
              <a:r>
                <a:rPr lang="en-us" sz="2200" b="1" i="1">
                  <a:solidFill>
                    <a:srgbClr val="C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Publications</a:t>
              </a:r>
              <a:r>
                <a:rPr lang="en-us" sz="2200">
                  <a:solidFill>
                    <a:srgbClr val="000000"/>
                  </a:solidFill>
                  <a:latin typeface="Calibri" pitchFamily="1" charset="0"/>
                  <a:ea typeface="ＭＳ Ｐゴシック" pitchFamily="0" charset="0"/>
                  <a:cs typeface="DejaVu Sans" pitchFamily="1" charset="0"/>
                </a:rPr>
                <a:t>)</a:t>
              </a:r>
              <a:endParaRPr lang="en-us" sz="2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R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Pemilihan Bidang Penelitian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CE0U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DYJQAAEAAAACYAAAAIAAAA//////////8="/>
              </a:ext>
            </a:extLst>
          </p:cNvSpPr>
          <p:nvPr/>
        </p:nvSpPr>
        <p:spPr>
          <a:xfrm>
            <a:off x="504190" y="1768475"/>
            <a:ext cx="9070975" cy="4383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Pilihlah sesuai hati masing-masing (passion)</a:t>
            </a:r>
            <a:endParaRPr lang="en-us" sz="32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Bidang penelitian di Sektor Computing</a:t>
            </a:r>
            <a:endParaRPr lang="en-us" sz="3200"/>
          </a:p>
          <a:p>
            <a:pPr>
              <a:lnSpc>
                <a:spcPct val="100000"/>
              </a:lnSpc>
              <a:spcBef>
                <a:spcPts val="1415"/>
              </a:spcBef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endParaRPr lang="en-us" sz="3200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624840" y="3268345"/>
          <a:ext cx="8966200" cy="3192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2465"/>
                <a:gridCol w="4483735"/>
              </a:tblGrid>
              <a:tr h="54737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Software Engineering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B8B8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Data Mining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B8B8"/>
                    </a:solidFill>
                  </a:tcPr>
                </a:tc>
                <a:extLst>
                  <a:ext uri="smNativeData">
                    <pr:rowheight xmlns="" xmlns:pr="smNativeData" dt="1568610872" type="min" val="547370"/>
                  </a:ext>
                </a:extLst>
              </a:tr>
              <a:tr h="54737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Image Processing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A3A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Computer Vision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A3A3"/>
                    </a:solidFill>
                  </a:tcPr>
                </a:tc>
                <a:extLst>
                  <a:ext uri="smNativeData">
                    <pr:rowheight xmlns="" xmlns:pr="smNativeData" dt="1568610872" type="min" val="547370"/>
                  </a:ext>
                </a:extLst>
              </a:tr>
              <a:tr h="100330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Networking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B8B8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Human Computer Interaction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B8B8"/>
                    </a:solidFill>
                  </a:tcPr>
                </a:tc>
                <a:extLst>
                  <a:ext uri="smNativeData">
                    <pr:rowheight xmlns="" xmlns:pr="smNativeData" dt="1568610872" type="min" val="1003300"/>
                  </a:ext>
                </a:extLst>
              </a:tr>
              <a:tr h="54737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Soft Computing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A3A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Information Retrieval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A3A3"/>
                    </a:solidFill>
                  </a:tcPr>
                </a:tc>
                <a:extLst>
                  <a:ext uri="smNativeData">
                    <pr:rowheight xmlns="" xmlns:pr="smNativeData" dt="1568610872" type="min" val="547370"/>
                  </a:ext>
                </a:extLst>
              </a:tr>
              <a:tr h="54737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Bioinformatics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B8B8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/>
                        <a:t>dsb</a:t>
                      </a:r>
                      <a:endParaRPr lang="en-us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B8B8"/>
                    </a:solidFill>
                  </a:tcPr>
                </a:tc>
                <a:extLst>
                  <a:ext uri="smNativeData">
                    <pr:rowheight xmlns="" xmlns:pr="smNativeData" dt="1568610872" type="min" val="54737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OBp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Y6AACbCQAAEAAAACYAAAAIAAAA//////////8="/>
              </a:ext>
            </a:extLst>
          </p:cNvSpPr>
          <p:nvPr/>
        </p:nvSpPr>
        <p:spPr>
          <a:xfrm>
            <a:off x="504190" y="301625"/>
            <a:ext cx="907034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Penentuan Topik Populer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OBp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QoAAOc6AABvLAAAAAAAACYAAAAIAAAA//////////8="/>
              </a:ext>
            </a:extLst>
          </p:cNvSpPr>
          <p:nvPr/>
        </p:nvSpPr>
        <p:spPr>
          <a:xfrm>
            <a:off x="504190" y="1768475"/>
            <a:ext cx="9070975" cy="5454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Cari topik populer di Google Scholar, IEEE, ACM, dll</a:t>
            </a:r>
            <a:endParaRPr lang="en-us" sz="28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1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gunakan keyword </a:t>
            </a:r>
            <a:r>
              <a:rPr lang="en-us" sz="2800" b="1">
                <a:solidFill>
                  <a:srgbClr val="CE181E"/>
                </a:solidFill>
              </a:rPr>
              <a:t>trends challenge topics</a:t>
            </a:r>
            <a:endParaRPr lang="en-us" sz="28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111111"/>
                </a:solidFill>
              </a:rPr>
              <a:t>Contoh:</a:t>
            </a:r>
            <a:endParaRPr lang="en-us" sz="28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1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111111"/>
                </a:solidFill>
              </a:rPr>
              <a:t>Dari Google Scholar pencarian keyword dengan bidang Networking:</a:t>
            </a:r>
            <a:endParaRPr lang="en-us" sz="2800"/>
          </a:p>
          <a:p>
            <a:pPr lvl="2" marL="1296035" indent="-2870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111111"/>
                </a:solidFill>
              </a:rPr>
              <a:t>Fiber Optics</a:t>
            </a:r>
            <a:endParaRPr lang="en-us" sz="2800"/>
          </a:p>
          <a:p>
            <a:pPr lvl="2" marL="1296035" indent="-2870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111111"/>
                </a:solidFill>
              </a:rPr>
              <a:t>IoT</a:t>
            </a:r>
            <a:endParaRPr lang="en-us" sz="2800"/>
          </a:p>
          <a:p>
            <a:pPr lvl="2" marL="1296035" indent="-2870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111111"/>
                </a:solidFill>
              </a:rPr>
              <a:t>Transition Mechanism Security</a:t>
            </a:r>
            <a:endParaRPr lang="en-us" sz="2800"/>
          </a:p>
          <a:p>
            <a:pPr lvl="2" marL="1296035" indent="-2870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111111"/>
                </a:solidFill>
              </a:rPr>
              <a:t>RFID</a:t>
            </a:r>
            <a:endParaRPr lang="en-us" sz="2800">
              <a:solidFill>
                <a:srgbClr val="1111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cp:keywords/>
  <dc:description/>
  <cp:lastModifiedBy>maulana</cp:lastModifiedBy>
  <cp:revision>0</cp:revision>
  <dcterms:created xsi:type="dcterms:W3CDTF">2018-09-15T05:49:31Z</dcterms:created>
  <dcterms:modified xsi:type="dcterms:W3CDTF">2019-09-16T05:14:32Z</dcterms:modified>
</cp:coreProperties>
</file>