
<file path=[Content_Types].xml><?xml version="1.0" encoding="utf-8"?>
<Types xmlns="http://schemas.openxmlformats.org/package/2006/content-types">
  <Override PartName="/_rels/.rels" ContentType="application/vnd.openxmlformats-package.relationships+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45.xml" ContentType="application/vnd.openxmlformats-officedocument.presentationml.slideLayout+xml"/>
  <Override PartName="/ppt/slideLayouts/slideLayout4.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89.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79.xml" ContentType="application/vnd.openxmlformats-officedocument.presentationml.slideLayout+xml"/>
  <Override PartName="/ppt/slideLayouts/slideLayout10.xml" ContentType="application/vnd.openxmlformats-officedocument.presentationml.slideLayout+xml"/>
  <Override PartName="/ppt/slideLayouts/slideLayout69.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17.xml" ContentType="application/vnd.openxmlformats-officedocument.presentationml.slideLayout+xml"/>
  <Override PartName="/ppt/slideLayouts/slideLayout9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93.xml" ContentType="application/vnd.openxmlformats-officedocument.presentationml.slideLayout+xml"/>
  <Override PartName="/ppt/slideLayouts/slideLayout19.xml" ContentType="application/vnd.openxmlformats-officedocument.presentationml.slideLayout+xml"/>
  <Override PartName="/ppt/slideLayouts/slideLayout9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15.xml" ContentType="application/vnd.openxmlformats-officedocument.presentationml.slideLayout+xml"/>
  <Override PartName="/ppt/slideLayouts/slideLayout90.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16.xml" ContentType="application/vnd.openxmlformats-officedocument.presentationml.slideLayout+xml"/>
  <Override PartName="/ppt/slideLayouts/slideLayout91.xml" ContentType="application/vnd.openxmlformats-officedocument.presentationml.slideLayout+xml"/>
  <Override PartName="/ppt/slideLayouts/slideLayout22.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1.xml" ContentType="application/vnd.openxmlformats-officedocument.presentationml.slideLayout+xml"/>
  <Override PartName="/ppt/slideLayouts/slideLayout57.xml" ContentType="application/vnd.openxmlformats-officedocument.presentationml.slideLayout+xml"/>
  <Override PartName="/ppt/slideLayouts/slideLayout2.xml" ContentType="application/vnd.openxmlformats-officedocument.presentationml.slideLayout+xml"/>
  <Override PartName="/ppt/slideLayouts/slideLayout58.xml" ContentType="application/vnd.openxmlformats-officedocument.presentationml.slideLayout+xml"/>
  <Override PartName="/ppt/slideLayouts/slideLayout3.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80.xml" ContentType="application/vnd.openxmlformats-officedocument.presentationml.slideLayout+xml"/>
  <Override PartName="/ppt/slideLayouts/_rels/slideLayout107.xml.rels" ContentType="application/vnd.openxmlformats-package.relationships+xml"/>
  <Override PartName="/ppt/slideLayouts/_rels/slideLayout106.xml.rels" ContentType="application/vnd.openxmlformats-package.relationships+xml"/>
  <Override PartName="/ppt/slideLayouts/_rels/slideLayout46.xml.rels" ContentType="application/vnd.openxmlformats-package.relationships+xml"/>
  <Override PartName="/ppt/slideLayouts/_rels/slideLayout97.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95.xml.rels" ContentType="application/vnd.openxmlformats-package.relationships+xml"/>
  <Override PartName="/ppt/slideLayouts/_rels/slideLayout36.xml.rels" ContentType="application/vnd.openxmlformats-package.relationships+xml"/>
  <Override PartName="/ppt/slideLayouts/_rels/slideLayout94.xml.rels" ContentType="application/vnd.openxmlformats-package.relationships+xml"/>
  <Override PartName="/ppt/slideLayouts/_rels/slideLayout35.xml.rels" ContentType="application/vnd.openxmlformats-package.relationships+xml"/>
  <Override PartName="/ppt/slideLayouts/_rels/slideLayout93.xml.rels" ContentType="application/vnd.openxmlformats-package.relationships+xml"/>
  <Override PartName="/ppt/slideLayouts/_rels/slideLayout45.xml.rels" ContentType="application/vnd.openxmlformats-package.relationships+xml"/>
  <Override PartName="/ppt/slideLayouts/_rels/slideLayout108.xml.rels" ContentType="application/vnd.openxmlformats-package.relationships+xml"/>
  <Override PartName="/ppt/slideLayouts/_rels/slideLayout77.xml.rels" ContentType="application/vnd.openxmlformats-package.relationships+xml"/>
  <Override PartName="/ppt/slideLayouts/_rels/slideLayout34.xml.rels" ContentType="application/vnd.openxmlformats-package.relationships+xml"/>
  <Override PartName="/ppt/slideLayouts/_rels/slideLayout92.xml.rels" ContentType="application/vnd.openxmlformats-package.relationships+xml"/>
  <Override PartName="/ppt/slideLayouts/_rels/slideLayout10.xml.rels" ContentType="application/vnd.openxmlformats-package.relationships+xml"/>
  <Override PartName="/ppt/slideLayouts/_rels/slideLayout58.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82.xml.rels" ContentType="application/vnd.openxmlformats-package.relationships+xml"/>
  <Override PartName="/ppt/slideLayouts/_rels/slideLayout81.xml.rels" ContentType="application/vnd.openxmlformats-package.relationships+xml"/>
  <Override PartName="/ppt/slideLayouts/_rels/slideLayout17.xml.rels" ContentType="application/vnd.openxmlformats-package.relationships+xml"/>
  <Override PartName="/ppt/slideLayouts/_rels/slideLayout44.xml.rels" ContentType="application/vnd.openxmlformats-package.relationships+xml"/>
  <Override PartName="/ppt/slideLayouts/_rels/slideLayout91.xml.rels" ContentType="application/vnd.openxmlformats-package.relationships+xml"/>
  <Override PartName="/ppt/slideLayouts/_rels/slideLayout9.xml.rels" ContentType="application/vnd.openxmlformats-package.relationships+xml"/>
  <Override PartName="/ppt/slideLayouts/_rels/slideLayout54.xml.rels" ContentType="application/vnd.openxmlformats-package.relationships+xml"/>
  <Override PartName="/ppt/slideLayouts/_rels/slideLayout23.xml.rels" ContentType="application/vnd.openxmlformats-package.relationships+xml"/>
  <Override PartName="/ppt/slideLayouts/_rels/slideLayout2.xml.rels" ContentType="application/vnd.openxmlformats-package.relationships+xml"/>
  <Override PartName="/ppt/slideLayouts/_rels/slideLayout66.xml.rels" ContentType="application/vnd.openxmlformats-package.relationships+xml"/>
  <Override PartName="/ppt/slideLayouts/_rels/slideLayout43.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53.xml.rels" ContentType="application/vnd.openxmlformats-package.relationships+xml"/>
  <Override PartName="/ppt/slideLayouts/_rels/slideLayout65.xml.rels" ContentType="application/vnd.openxmlformats-package.relationships+xml"/>
  <Override PartName="/ppt/slideLayouts/_rels/slideLayout99.xml.rels" ContentType="application/vnd.openxmlformats-package.relationships+xml"/>
  <Override PartName="/ppt/slideLayouts/_rels/slideLayout4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52.xml.rels" ContentType="application/vnd.openxmlformats-package.relationships+xml"/>
  <Override PartName="/ppt/slideLayouts/_rels/slideLayout98.xml.rels" ContentType="application/vnd.openxmlformats-package.relationships+xml"/>
  <Override PartName="/ppt/slideLayouts/_rels/slideLayout41.xml.rels" ContentType="application/vnd.openxmlformats-package.relationships+xml"/>
  <Override PartName="/ppt/slideLayouts/_rels/slideLayout26.xml.rels" ContentType="application/vnd.openxmlformats-package.relationships+xml"/>
  <Override PartName="/ppt/slideLayouts/_rels/slideLayout5.xml.rels" ContentType="application/vnd.openxmlformats-package.relationships+xml"/>
  <Override PartName="/ppt/slideLayouts/_rels/slideLayout50.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67.xml.rels" ContentType="application/vnd.openxmlformats-package.relationships+xml"/>
  <Override PartName="/ppt/slideLayouts/_rels/slideLayout25.xml.rels" ContentType="application/vnd.openxmlformats-package.relationships+xml"/>
  <Override PartName="/ppt/slideLayouts/_rels/slideLayout4.xml.rels" ContentType="application/vnd.openxmlformats-package.relationships+xml"/>
  <Override PartName="/ppt/slideLayouts/_rels/slideLayout68.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33.xml.rels" ContentType="application/vnd.openxmlformats-package.relationships+xml"/>
  <Override PartName="/ppt/slideLayouts/_rels/slideLayout19.xml.rels" ContentType="application/vnd.openxmlformats-package.relationships+xml"/>
  <Override PartName="/ppt/slideLayouts/_rels/slideLayout90.xml.rels" ContentType="application/vnd.openxmlformats-package.relationships+xml"/>
  <Override PartName="/ppt/slideLayouts/_rels/slideLayout6.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2.xml.rels" ContentType="application/vnd.openxmlformats-package.relationships+xml"/>
  <Override PartName="/ppt/slideLayouts/_rels/slideLayout80.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21.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83.xml.rels" ContentType="application/vnd.openxmlformats-package.relationships+xml"/>
  <Override PartName="/ppt/slideLayouts/_rels/slideLayout100.xml.rels" ContentType="application/vnd.openxmlformats-package.relationships+xml"/>
  <Override PartName="/ppt/slideLayouts/_rels/slideLayout55.xml.rels" ContentType="application/vnd.openxmlformats-package.relationships+xml"/>
  <Override PartName="/ppt/slideLayouts/_rels/slideLayout101.xml.rels" ContentType="application/vnd.openxmlformats-package.relationships+xml"/>
  <Override PartName="/ppt/slideLayouts/_rels/slideLayout56.xml.rels" ContentType="application/vnd.openxmlformats-package.relationships+xml"/>
  <Override PartName="/ppt/slideLayouts/_rels/slideLayout70.xml.rels" ContentType="application/vnd.openxmlformats-package.relationships+xml"/>
  <Override PartName="/ppt/slideLayouts/_rels/slideLayout59.xml.rels" ContentType="application/vnd.openxmlformats-package.relationships+xml"/>
  <Override PartName="/ppt/slideLayouts/_rels/slideLayout60.xml.rels" ContentType="application/vnd.openxmlformats-package.relationships+xml"/>
  <Override PartName="/ppt/slideLayouts/_rels/slideLayout79.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02.xml.rels" ContentType="application/vnd.openxmlformats-package.relationships+xml"/>
  <Override PartName="/ppt/slideLayouts/_rels/slideLayout57.xml.rels" ContentType="application/vnd.openxmlformats-package.relationships+xml"/>
  <Override PartName="/ppt/slideLayouts/_rels/slideLayout71.xml.rels" ContentType="application/vnd.openxmlformats-package.relationships+xml"/>
  <Override PartName="/ppt/slideLayouts/_rels/slideLayout103.xml.rels" ContentType="application/vnd.openxmlformats-package.relationships+xml"/>
  <Override PartName="/ppt/slideLayouts/_rels/slideLayout72.xml.rels" ContentType="application/vnd.openxmlformats-package.relationships+xml"/>
  <Override PartName="/ppt/slideLayouts/_rels/slideLayout104.xml.rels" ContentType="application/vnd.openxmlformats-package.relationships+xml"/>
  <Override PartName="/ppt/slideLayouts/_rels/slideLayout73.xml.rels" ContentType="application/vnd.openxmlformats-package.relationships+xml"/>
  <Override PartName="/ppt/slideLayouts/_rels/slideLayout105.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8.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30.xml.rels" ContentType="application/vnd.openxmlformats-package.relationships+xml"/>
  <Override PartName="/ppt/slideLayouts/_rels/slideLayout87.xml.rels" ContentType="application/vnd.openxmlformats-package.relationships+xml"/>
  <Override PartName="/ppt/slideLayouts/_rels/slideLayout31.xml.rels" ContentType="application/vnd.openxmlformats-package.relationships+xml"/>
  <Override PartName="/ppt/slideLayouts/_rels/slideLayout88.xml.rels" ContentType="application/vnd.openxmlformats-package.relationships+xml"/>
  <Override PartName="/ppt/slideLayouts/_rels/slideLayout32.xml.rels" ContentType="application/vnd.openxmlformats-package.relationships+xml"/>
  <Override PartName="/ppt/slideLayouts/_rels/slideLayout89.xml.rels" ContentType="application/vnd.openxmlformats-package.relationships+xml"/>
  <Override PartName="/ppt/slideLayouts/_rels/slideLayout96.xml.rels" ContentType="application/vnd.openxmlformats-package.relationships+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20.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2.png" ContentType="image/png"/>
  <Override PartName="/ppt/media/image2.png" ContentType="image/png"/>
  <Override PartName="/ppt/media/image21.png" ContentType="image/png"/>
  <Override PartName="/ppt/media/image1.png" ContentType="image/png"/>
  <Override PartName="/ppt/media/image5.png" ContentType="image/png"/>
  <Override PartName="/ppt/media/image10.png" ContentType="image/png"/>
  <Override PartName="/ppt/media/image6.png" ContentType="image/png"/>
  <Override PartName="/ppt/media/image9.jpeg" ContentType="image/jpeg"/>
  <Override PartName="/ppt/media/image7.png" ContentType="image/png"/>
  <Override PartName="/ppt/media/image8.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slide" Target="slides/slide46.xml"/><Relationship Id="rId57" Type="http://schemas.openxmlformats.org/officeDocument/2006/relationships/slide" Target="slides/slide47.xml"/><Relationship Id="rId58" Type="http://schemas.openxmlformats.org/officeDocument/2006/relationships/slide" Target="slides/slide48.xml"/><Relationship Id="rId59" Type="http://schemas.openxmlformats.org/officeDocument/2006/relationships/slide" Target="slides/slide49.xml"/><Relationship Id="rId60" Type="http://schemas.openxmlformats.org/officeDocument/2006/relationships/slide" Target="slides/slide5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2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32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3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33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33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3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33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3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3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33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4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4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34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4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34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4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4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5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5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5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53"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5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5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2"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4"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0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11"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2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4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4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4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4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4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5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5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53"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5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5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0"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2"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9"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7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71"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73"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7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75"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7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79"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81"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8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89"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90"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91"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92"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93"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94"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9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01"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03"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20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0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0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21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12"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21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1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1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18"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20"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21"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2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2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226"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28"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229"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230"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231"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232"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233"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38"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40"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42"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24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5"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4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4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24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51"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25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53"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5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5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57"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59"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60"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6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6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6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265"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67"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268"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269"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270"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271"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272"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77"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79"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81"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28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4"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86"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8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288"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90"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29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9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9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9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96"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98"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99"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0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30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03"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04"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06"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07"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08"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09"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10"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11"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2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2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7.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8.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9.jpeg"/><Relationship Id="rId3" Type="http://schemas.openxmlformats.org/officeDocument/2006/relationships/image" Target="../media/image10.png"/><Relationship Id="rId4" Type="http://schemas.openxmlformats.org/officeDocument/2006/relationships/slideLayout" Target="../slideLayouts/slideLayout97.xml"/><Relationship Id="rId5" Type="http://schemas.openxmlformats.org/officeDocument/2006/relationships/slideLayout" Target="../slideLayouts/slideLayout98.xml"/><Relationship Id="rId6" Type="http://schemas.openxmlformats.org/officeDocument/2006/relationships/slideLayout" Target="../slideLayouts/slideLayout99.xml"/><Relationship Id="rId7" Type="http://schemas.openxmlformats.org/officeDocument/2006/relationships/slideLayout" Target="../slideLayouts/slideLayout100.xml"/><Relationship Id="rId8" Type="http://schemas.openxmlformats.org/officeDocument/2006/relationships/slideLayout" Target="../slideLayouts/slideLayout101.xml"/><Relationship Id="rId9" Type="http://schemas.openxmlformats.org/officeDocument/2006/relationships/slideLayout" Target="../slideLayouts/slideLayout102.xml"/><Relationship Id="rId10" Type="http://schemas.openxmlformats.org/officeDocument/2006/relationships/slideLayout" Target="../slideLayouts/slideLayout103.xml"/><Relationship Id="rId11" Type="http://schemas.openxmlformats.org/officeDocument/2006/relationships/slideLayout" Target="../slideLayouts/slideLayout104.xml"/><Relationship Id="rId12" Type="http://schemas.openxmlformats.org/officeDocument/2006/relationships/slideLayout" Target="../slideLayouts/slideLayout105.xml"/><Relationship Id="rId13" Type="http://schemas.openxmlformats.org/officeDocument/2006/relationships/slideLayout" Target="../slideLayouts/slideLayout106.xml"/><Relationship Id="rId14" Type="http://schemas.openxmlformats.org/officeDocument/2006/relationships/slideLayout" Target="../slideLayouts/slideLayout107.xml"/><Relationship Id="rId15"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78920" cy="7558920"/>
          </a:xfrm>
          <a:prstGeom prst="rect">
            <a:avLst/>
          </a:prstGeom>
          <a:ln>
            <a:noFill/>
          </a:ln>
        </p:spPr>
      </p:pic>
      <p:sp>
        <p:nvSpPr>
          <p:cNvPr id="1"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0"/>
            <a:ext cx="10078920" cy="7558920"/>
          </a:xfrm>
          <a:prstGeom prst="rect">
            <a:avLst/>
          </a:prstGeom>
          <a:ln>
            <a:noFill/>
          </a:ln>
        </p:spPr>
      </p:pic>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2"/>
          <a:stretch/>
        </p:blipFill>
        <p:spPr>
          <a:xfrm>
            <a:off x="0" y="0"/>
            <a:ext cx="10078920" cy="7558920"/>
          </a:xfrm>
          <a:prstGeom prst="rect">
            <a:avLst/>
          </a:prstGeom>
          <a:ln>
            <a:noFill/>
          </a:ln>
        </p:spPr>
      </p:pic>
      <p:sp>
        <p:nvSpPr>
          <p:cNvPr id="79"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0"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 descr=""/>
          <p:cNvPicPr/>
          <p:nvPr/>
        </p:nvPicPr>
        <p:blipFill>
          <a:blip r:embed="rId2"/>
          <a:stretch/>
        </p:blipFill>
        <p:spPr>
          <a:xfrm>
            <a:off x="0" y="0"/>
            <a:ext cx="10078920" cy="7558920"/>
          </a:xfrm>
          <a:prstGeom prst="rect">
            <a:avLst/>
          </a:prstGeom>
          <a:ln>
            <a:noFill/>
          </a:ln>
        </p:spPr>
      </p:pic>
      <p:sp>
        <p:nvSpPr>
          <p:cNvPr id="118"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1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 descr=""/>
          <p:cNvPicPr/>
          <p:nvPr/>
        </p:nvPicPr>
        <p:blipFill>
          <a:blip r:embed="rId2"/>
          <a:stretch/>
        </p:blipFill>
        <p:spPr>
          <a:xfrm>
            <a:off x="0" y="0"/>
            <a:ext cx="10078920" cy="7558920"/>
          </a:xfrm>
          <a:prstGeom prst="rect">
            <a:avLst/>
          </a:prstGeom>
          <a:ln>
            <a:noFill/>
          </a:ln>
        </p:spPr>
      </p:pic>
      <p:sp>
        <p:nvSpPr>
          <p:cNvPr id="157" name="PlaceHolder 1"/>
          <p:cNvSpPr>
            <a:spLocks noGrp="1"/>
          </p:cNvSpPr>
          <p:nvPr>
            <p:ph type="title"/>
          </p:nvPr>
        </p:nvSpPr>
        <p:spPr>
          <a:xfrm>
            <a:off x="504000" y="301320"/>
            <a:ext cx="9071640" cy="1261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58" name="PlaceHolder 2"/>
          <p:cNvSpPr>
            <a:spLocks noGrp="1"/>
          </p:cNvSpPr>
          <p:nvPr>
            <p:ph type="body"/>
          </p:nvPr>
        </p:nvSpPr>
        <p:spPr>
          <a:xfrm>
            <a:off x="504000" y="1768680"/>
            <a:ext cx="9071640" cy="4383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5" name="" descr=""/>
          <p:cNvPicPr/>
          <p:nvPr/>
        </p:nvPicPr>
        <p:blipFill>
          <a:blip r:embed="rId2"/>
          <a:stretch/>
        </p:blipFill>
        <p:spPr>
          <a:xfrm>
            <a:off x="0" y="0"/>
            <a:ext cx="10078920" cy="7558920"/>
          </a:xfrm>
          <a:prstGeom prst="rect">
            <a:avLst/>
          </a:prstGeom>
          <a:ln>
            <a:noFill/>
          </a:ln>
        </p:spPr>
      </p:pic>
      <p:sp>
        <p:nvSpPr>
          <p:cNvPr id="196"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97"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4" name="" descr=""/>
          <p:cNvPicPr/>
          <p:nvPr/>
        </p:nvPicPr>
        <p:blipFill>
          <a:blip r:embed="rId2"/>
          <a:stretch/>
        </p:blipFill>
        <p:spPr>
          <a:xfrm>
            <a:off x="0" y="0"/>
            <a:ext cx="10078920" cy="7558920"/>
          </a:xfrm>
          <a:prstGeom prst="rect">
            <a:avLst/>
          </a:prstGeom>
          <a:ln>
            <a:noFill/>
          </a:ln>
        </p:spPr>
      </p:pic>
      <p:sp>
        <p:nvSpPr>
          <p:cNvPr id="235" name="PlaceHolder 1"/>
          <p:cNvSpPr>
            <a:spLocks noGrp="1"/>
          </p:cNvSpPr>
          <p:nvPr>
            <p:ph type="title"/>
          </p:nvPr>
        </p:nvSpPr>
        <p:spPr>
          <a:xfrm>
            <a:off x="504000" y="301320"/>
            <a:ext cx="9071640" cy="1261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236"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3" name="" descr=""/>
          <p:cNvPicPr/>
          <p:nvPr/>
        </p:nvPicPr>
        <p:blipFill>
          <a:blip r:embed="rId2"/>
          <a:stretch/>
        </p:blipFill>
        <p:spPr>
          <a:xfrm>
            <a:off x="0" y="0"/>
            <a:ext cx="10078920" cy="7558920"/>
          </a:xfrm>
          <a:prstGeom prst="rect">
            <a:avLst/>
          </a:prstGeom>
          <a:ln>
            <a:noFill/>
          </a:ln>
        </p:spPr>
      </p:pic>
      <p:sp>
        <p:nvSpPr>
          <p:cNvPr id="274" name="PlaceHolder 1"/>
          <p:cNvSpPr>
            <a:spLocks noGrp="1"/>
          </p:cNvSpPr>
          <p:nvPr>
            <p:ph type="title"/>
          </p:nvPr>
        </p:nvSpPr>
        <p:spPr>
          <a:xfrm>
            <a:off x="504000" y="301320"/>
            <a:ext cx="9071640" cy="1261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275" name="PlaceHolder 2"/>
          <p:cNvSpPr>
            <a:spLocks noGrp="1"/>
          </p:cNvSpPr>
          <p:nvPr>
            <p:ph type="body"/>
          </p:nvPr>
        </p:nvSpPr>
        <p:spPr>
          <a:xfrm>
            <a:off x="504000" y="1768680"/>
            <a:ext cx="9071640" cy="4383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12" name="Picture 8" descr=""/>
          <p:cNvPicPr/>
          <p:nvPr/>
        </p:nvPicPr>
        <p:blipFill>
          <a:blip r:embed="rId2"/>
          <a:stretch/>
        </p:blipFill>
        <p:spPr>
          <a:xfrm>
            <a:off x="9128160" y="7319160"/>
            <a:ext cx="936360" cy="221400"/>
          </a:xfrm>
          <a:prstGeom prst="rect">
            <a:avLst/>
          </a:prstGeom>
          <a:ln>
            <a:noFill/>
          </a:ln>
        </p:spPr>
      </p:pic>
      <p:pic>
        <p:nvPicPr>
          <p:cNvPr id="313" name="Picture 9" descr=""/>
          <p:cNvPicPr/>
          <p:nvPr/>
        </p:nvPicPr>
        <p:blipFill>
          <a:blip r:embed="rId3"/>
          <a:stretch/>
        </p:blipFill>
        <p:spPr>
          <a:xfrm>
            <a:off x="32760" y="7364160"/>
            <a:ext cx="1122840" cy="194400"/>
          </a:xfrm>
          <a:prstGeom prst="rect">
            <a:avLst/>
          </a:prstGeom>
          <a:ln>
            <a:noFill/>
          </a:ln>
        </p:spPr>
      </p:pic>
      <p:grpSp>
        <p:nvGrpSpPr>
          <p:cNvPr id="314" name="Group 1"/>
          <p:cNvGrpSpPr/>
          <p:nvPr/>
        </p:nvGrpSpPr>
        <p:grpSpPr>
          <a:xfrm>
            <a:off x="1080" y="262080"/>
            <a:ext cx="691200" cy="577080"/>
            <a:chOff x="1080" y="262080"/>
            <a:chExt cx="691200" cy="577080"/>
          </a:xfrm>
        </p:grpSpPr>
        <p:sp>
          <p:nvSpPr>
            <p:cNvPr id="315" name="CustomShape 2"/>
            <p:cNvSpPr/>
            <p:nvPr/>
          </p:nvSpPr>
          <p:spPr>
            <a:xfrm>
              <a:off x="448560" y="262080"/>
              <a:ext cx="243720" cy="577080"/>
            </a:xfrm>
            <a:prstGeom prst="roundRect">
              <a:avLst>
                <a:gd name="adj" fmla="val 16667"/>
              </a:avLst>
            </a:prstGeom>
            <a:solidFill>
              <a:srgbClr val="d9d9d9"/>
            </a:solidFill>
            <a:ln w="10800">
              <a:noFill/>
            </a:ln>
          </p:spPr>
          <p:style>
            <a:lnRef idx="0"/>
            <a:fillRef idx="0"/>
            <a:effectRef idx="0"/>
            <a:fontRef idx="minor"/>
          </p:style>
        </p:sp>
        <p:sp>
          <p:nvSpPr>
            <p:cNvPr id="316" name="CustomShape 3"/>
            <p:cNvSpPr/>
            <p:nvPr/>
          </p:nvSpPr>
          <p:spPr>
            <a:xfrm>
              <a:off x="163080" y="262080"/>
              <a:ext cx="243720" cy="577080"/>
            </a:xfrm>
            <a:prstGeom prst="roundRect">
              <a:avLst>
                <a:gd name="adj" fmla="val 16667"/>
              </a:avLst>
            </a:prstGeom>
            <a:solidFill>
              <a:srgbClr val="b3b3b3"/>
            </a:solidFill>
            <a:ln w="10800">
              <a:noFill/>
            </a:ln>
          </p:spPr>
          <p:style>
            <a:lnRef idx="0"/>
            <a:fillRef idx="0"/>
            <a:effectRef idx="0"/>
            <a:fontRef idx="minor"/>
          </p:style>
        </p:sp>
        <p:sp>
          <p:nvSpPr>
            <p:cNvPr id="317" name="CustomShape 4"/>
            <p:cNvSpPr/>
            <p:nvPr/>
          </p:nvSpPr>
          <p:spPr>
            <a:xfrm rot="5400000">
              <a:off x="-226440" y="489600"/>
              <a:ext cx="577080" cy="121680"/>
            </a:xfrm>
            <a:prstGeom prst="round2SameRect">
              <a:avLst>
                <a:gd name="adj1" fmla="val 29167"/>
                <a:gd name="adj2" fmla="val 0"/>
              </a:avLst>
            </a:prstGeom>
            <a:solidFill>
              <a:srgbClr val="717171"/>
            </a:solidFill>
            <a:ln w="10800">
              <a:noFill/>
            </a:ln>
          </p:spPr>
          <p:style>
            <a:lnRef idx="0"/>
            <a:fillRef idx="0"/>
            <a:effectRef idx="0"/>
            <a:fontRef idx="minor"/>
          </p:style>
        </p:sp>
      </p:grpSp>
      <p:sp>
        <p:nvSpPr>
          <p:cNvPr id="318" name="PlaceHolder 5"/>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19"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6.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7.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www.mendeley.com/" TargetMode="External"/><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7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4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97.xml"/>
</Relationships>
</file>

<file path=ppt/slides/_rels/slide4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9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hyperlink" Target="https://libguides.usc.edu/writingguide/literaturereview" TargetMode="External"/><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0" y="288000"/>
            <a:ext cx="9874440" cy="7026120"/>
          </a:xfrm>
          <a:prstGeom prst="rect">
            <a:avLst/>
          </a:prstGeom>
          <a:noFill/>
          <a:ln>
            <a:noFill/>
          </a:ln>
        </p:spPr>
        <p:style>
          <a:lnRef idx="0"/>
          <a:fillRef idx="0"/>
          <a:effectRef idx="0"/>
          <a:fontRef idx="minor"/>
        </p:style>
        <p:txBody>
          <a:bodyPr lIns="0" rIns="0" tIns="0" bIns="0" anchor="ctr"/>
          <a:p>
            <a:pPr algn="ctr">
              <a:lnSpc>
                <a:spcPct val="100000"/>
              </a:lnSpc>
            </a:pPr>
            <a:r>
              <a:rPr b="0" lang="en-US" sz="4800" spc="-1" strike="noStrike">
                <a:solidFill>
                  <a:srgbClr val="ffffff"/>
                </a:solidFill>
                <a:latin typeface="Arial"/>
                <a:ea typeface="DejaVu Sans"/>
              </a:rPr>
              <a:t>TIS13531 METODOLOGI PENELITIAN</a:t>
            </a:r>
            <a:endParaRPr b="0" lang="en-US" sz="4800" spc="-1" strike="noStrike">
              <a:latin typeface="Arial"/>
            </a:endParaRPr>
          </a:p>
          <a:p>
            <a:pPr algn="ctr">
              <a:lnSpc>
                <a:spcPct val="100000"/>
              </a:lnSpc>
            </a:pPr>
            <a:r>
              <a:rPr b="0" lang="en-US" sz="4800" spc="-1" strike="noStrike">
                <a:solidFill>
                  <a:srgbClr val="ffffff"/>
                </a:solidFill>
                <a:latin typeface="Arial"/>
                <a:ea typeface="DejaVu Sans"/>
              </a:rPr>
              <a:t>Minggu 3 – Literature Review</a:t>
            </a:r>
            <a:endParaRPr b="0" lang="en-US" sz="4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4400" spc="-1" strike="noStrike">
                <a:solidFill>
                  <a:srgbClr val="ffffff"/>
                </a:solidFill>
                <a:latin typeface="Arial"/>
                <a:ea typeface="DejaVu Sans"/>
              </a:rPr>
              <a:t>Jenisnya?</a:t>
            </a:r>
            <a:r>
              <a:rPr b="0" lang="en-US" sz="4400" spc="-1" strike="noStrike" baseline="101000">
                <a:solidFill>
                  <a:srgbClr val="ffffff"/>
                </a:solidFill>
                <a:latin typeface="Arial"/>
                <a:ea typeface="DejaVu Sans"/>
              </a:rPr>
              <a:t>1</a:t>
            </a:r>
            <a:endParaRPr b="0" lang="en-US" sz="4400" spc="-1" strike="noStrike">
              <a:latin typeface="Arial"/>
            </a:endParaRPr>
          </a:p>
        </p:txBody>
      </p:sp>
      <p:sp>
        <p:nvSpPr>
          <p:cNvPr id="376" name="CustomShape 2"/>
          <p:cNvSpPr/>
          <p:nvPr/>
        </p:nvSpPr>
        <p:spPr>
          <a:xfrm>
            <a:off x="182880" y="1554480"/>
            <a:ext cx="9691560" cy="5759640"/>
          </a:xfrm>
          <a:prstGeom prst="rect">
            <a:avLst/>
          </a:prstGeom>
          <a:noFill/>
          <a:ln>
            <a:noFill/>
          </a:ln>
        </p:spPr>
        <p:style>
          <a:lnRef idx="0"/>
          <a:fillRef idx="0"/>
          <a:effectRef idx="0"/>
          <a:fontRef idx="minor"/>
        </p:style>
        <p:txBody>
          <a:bodyPr lIns="0" rIns="0" tIns="0" bIns="0">
            <a:normAutofit/>
          </a:bodyPr>
          <a:p>
            <a:pPr marL="432000" indent="-322920" algn="just">
              <a:lnSpc>
                <a:spcPct val="100000"/>
              </a:lnSpc>
              <a:spcAft>
                <a:spcPts val="1409"/>
              </a:spcAft>
              <a:buClr>
                <a:srgbClr val="ffffff"/>
              </a:buClr>
              <a:buSzPct val="45000"/>
              <a:buFont typeface="Wingdings" charset="2"/>
              <a:buChar char=""/>
            </a:pPr>
            <a:r>
              <a:rPr b="0" lang="en-US" sz="3200" spc="-1" strike="noStrike">
                <a:solidFill>
                  <a:srgbClr val="ffffff"/>
                </a:solidFill>
                <a:latin typeface="Arial"/>
                <a:ea typeface="DejaVu Sans"/>
              </a:rPr>
              <a:t>Methodological Review</a:t>
            </a:r>
            <a:endParaRPr b="0" lang="en-US" sz="3200" spc="-1" strike="noStrike">
              <a:latin typeface="Arial"/>
            </a:endParaRPr>
          </a:p>
          <a:p>
            <a:pPr marL="432000" indent="-322920" algn="just">
              <a:lnSpc>
                <a:spcPct val="100000"/>
              </a:lnSpc>
              <a:spcAft>
                <a:spcPts val="1409"/>
              </a:spcAft>
              <a:buClr>
                <a:srgbClr val="ffffff"/>
              </a:buClr>
              <a:buSzPct val="45000"/>
              <a:buFont typeface="Wingdings" charset="2"/>
              <a:buChar char=""/>
            </a:pPr>
            <a:r>
              <a:rPr b="0" lang="en-US" sz="3200" spc="-1" strike="noStrike">
                <a:solidFill>
                  <a:srgbClr val="ffffff"/>
                </a:solidFill>
                <a:latin typeface="Arial"/>
                <a:ea typeface="DejaVu Sans"/>
              </a:rPr>
              <a:t>Jenis ini tidak fokus kepada apa yang </a:t>
            </a:r>
            <a:r>
              <a:rPr b="1" lang="en-US" sz="3200" spc="-1" strike="noStrike">
                <a:solidFill>
                  <a:srgbClr val="ffff00"/>
                </a:solidFill>
                <a:latin typeface="Arial"/>
                <a:ea typeface="DejaVu Sans"/>
              </a:rPr>
              <a:t>orang katakan</a:t>
            </a:r>
            <a:r>
              <a:rPr b="0" lang="en-US" sz="3200" spc="-1" strike="noStrike">
                <a:solidFill>
                  <a:srgbClr val="ffffff"/>
                </a:solidFill>
                <a:latin typeface="Arial"/>
                <a:ea typeface="DejaVu Sans"/>
              </a:rPr>
              <a:t> (penemuan) tetapi kepada bagaimana mereka mendapatkan hasilnya </a:t>
            </a:r>
            <a:r>
              <a:rPr b="0" lang="en-US" sz="3200" spc="-1" strike="noStrike">
                <a:solidFill>
                  <a:srgbClr val="ffff00"/>
                </a:solidFill>
                <a:latin typeface="Arial"/>
                <a:ea typeface="DejaVu Sans"/>
              </a:rPr>
              <a:t>(</a:t>
            </a:r>
            <a:r>
              <a:rPr b="1" lang="en-US" sz="3200" spc="-1" strike="noStrike">
                <a:solidFill>
                  <a:srgbClr val="ffff00"/>
                </a:solidFill>
                <a:latin typeface="Arial"/>
                <a:ea typeface="DejaVu Sans"/>
              </a:rPr>
              <a:t>metode analisis</a:t>
            </a:r>
            <a:r>
              <a:rPr b="0" lang="en-US" sz="3200" spc="-1" strike="noStrike">
                <a:solidFill>
                  <a:srgbClr val="ffff00"/>
                </a:solidFill>
                <a:latin typeface="Arial"/>
                <a:ea typeface="DejaVu Sans"/>
              </a:rPr>
              <a:t>)</a:t>
            </a:r>
            <a:r>
              <a:rPr b="0" lang="en-US" sz="3200" spc="-1" strike="noStrike">
                <a:solidFill>
                  <a:srgbClr val="ffffff"/>
                </a:solidFill>
                <a:latin typeface="Arial"/>
                <a:ea typeface="DejaVu Sans"/>
              </a:rPr>
              <a:t>.</a:t>
            </a:r>
            <a:endParaRPr b="0" lang="en-US" sz="3200" spc="-1" strike="noStrike">
              <a:latin typeface="Arial"/>
            </a:endParaRPr>
          </a:p>
          <a:p>
            <a:pPr marL="432000" indent="-322920" algn="just">
              <a:lnSpc>
                <a:spcPct val="100000"/>
              </a:lnSpc>
              <a:spcAft>
                <a:spcPts val="1409"/>
              </a:spcAft>
              <a:buClr>
                <a:srgbClr val="ffffff"/>
              </a:buClr>
              <a:buSzPct val="45000"/>
              <a:buFont typeface="Wingdings" charset="2"/>
              <a:buChar char=""/>
            </a:pPr>
            <a:r>
              <a:rPr b="0" lang="en-US" sz="3200" spc="-1" strike="noStrike">
                <a:solidFill>
                  <a:srgbClr val="ffffff"/>
                </a:solidFill>
                <a:latin typeface="Arial"/>
                <a:ea typeface="DejaVu Sans"/>
              </a:rPr>
              <a:t>Mereview metode analisis memberikan </a:t>
            </a:r>
            <a:r>
              <a:rPr b="1" lang="en-US" sz="3200" spc="-1" strike="noStrike">
                <a:solidFill>
                  <a:srgbClr val="ffff00"/>
                </a:solidFill>
                <a:latin typeface="Arial"/>
                <a:ea typeface="DejaVu Sans"/>
              </a:rPr>
              <a:t>sebuah pemahaman ditingkat yang berbeda</a:t>
            </a:r>
            <a:r>
              <a:rPr b="0" lang="en-US" sz="3200" spc="-1" strike="noStrike">
                <a:solidFill>
                  <a:srgbClr val="ffffff"/>
                </a:solidFill>
                <a:latin typeface="Arial"/>
                <a:ea typeface="DejaVu Sans"/>
              </a:rPr>
              <a:t> (pendekatan penelitian, koleksi data, dan teknik analisa), bagaimana peneliti menarik banyak variasi pengetahuan baik teori maupun praktikal.</a:t>
            </a:r>
            <a:endParaRPr b="0" lang="en-US" sz="3200" spc="-1" strike="noStrike">
              <a:latin typeface="Arial"/>
            </a:endParaRPr>
          </a:p>
          <a:p>
            <a:pPr marL="432000" indent="-322920" algn="just">
              <a:lnSpc>
                <a:spcPct val="100000"/>
              </a:lnSpc>
              <a:spcAft>
                <a:spcPts val="1409"/>
              </a:spcAft>
              <a:buClr>
                <a:srgbClr val="ffffff"/>
              </a:buClr>
              <a:buSzPct val="45000"/>
              <a:buFont typeface="Wingdings" charset="2"/>
              <a:buChar char=""/>
            </a:pPr>
            <a:r>
              <a:rPr b="0" lang="en-US" sz="3200" spc="-1" strike="noStrike">
                <a:solidFill>
                  <a:srgbClr val="ffffff"/>
                </a:solidFill>
                <a:latin typeface="Arial"/>
                <a:ea typeface="DejaVu Sans"/>
              </a:rPr>
              <a:t>Pendekatan ini membantu pencarian </a:t>
            </a:r>
            <a:r>
              <a:rPr b="1" lang="en-US" sz="3200" spc="-1" strike="noStrike">
                <a:solidFill>
                  <a:srgbClr val="ffff00"/>
                </a:solidFill>
                <a:latin typeface="Arial"/>
                <a:ea typeface="DejaVu Sans"/>
              </a:rPr>
              <a:t>masalah etik</a:t>
            </a:r>
            <a:r>
              <a:rPr b="0" lang="en-US" sz="3200" spc="-1" strike="noStrike">
                <a:solidFill>
                  <a:srgbClr val="ffffff"/>
                </a:solidFill>
                <a:latin typeface="Arial"/>
                <a:ea typeface="DejaVu Sans"/>
              </a:rPr>
              <a:t> yang harus dipertimbangkan selama penelitian</a:t>
            </a:r>
            <a:endParaRPr b="0" lang="en-US"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4400" spc="-1" strike="noStrike">
                <a:solidFill>
                  <a:srgbClr val="ffffff"/>
                </a:solidFill>
                <a:latin typeface="Arial"/>
                <a:ea typeface="DejaVu Sans"/>
              </a:rPr>
              <a:t>Jenisnya?</a:t>
            </a:r>
            <a:r>
              <a:rPr b="0" lang="en-US" sz="4400" spc="-1" strike="noStrike" baseline="101000">
                <a:solidFill>
                  <a:srgbClr val="ffffff"/>
                </a:solidFill>
                <a:latin typeface="Arial"/>
                <a:ea typeface="DejaVu Sans"/>
              </a:rPr>
              <a:t>1</a:t>
            </a:r>
            <a:endParaRPr b="0" lang="en-US" sz="4400" spc="-1" strike="noStrike">
              <a:latin typeface="Arial"/>
            </a:endParaRPr>
          </a:p>
        </p:txBody>
      </p:sp>
      <p:sp>
        <p:nvSpPr>
          <p:cNvPr id="378" name="CustomShape 2"/>
          <p:cNvSpPr/>
          <p:nvPr/>
        </p:nvSpPr>
        <p:spPr>
          <a:xfrm>
            <a:off x="182880" y="1554480"/>
            <a:ext cx="9691560" cy="5759640"/>
          </a:xfrm>
          <a:prstGeom prst="rect">
            <a:avLst/>
          </a:prstGeom>
          <a:noFill/>
          <a:ln>
            <a:noFill/>
          </a:ln>
        </p:spPr>
        <p:style>
          <a:lnRef idx="0"/>
          <a:fillRef idx="0"/>
          <a:effectRef idx="0"/>
          <a:fontRef idx="minor"/>
        </p:style>
        <p:txBody>
          <a:bodyPr lIns="0" rIns="0" tIns="0" bIns="0">
            <a:normAutofit/>
          </a:bodyPr>
          <a:p>
            <a:pPr marL="432000" indent="-322920" algn="just">
              <a:lnSpc>
                <a:spcPct val="100000"/>
              </a:lnSpc>
              <a:spcAft>
                <a:spcPts val="1409"/>
              </a:spcAft>
              <a:buClr>
                <a:srgbClr val="ffffff"/>
              </a:buClr>
              <a:buSzPct val="45000"/>
              <a:buFont typeface="Wingdings" charset="2"/>
              <a:buChar char=""/>
            </a:pPr>
            <a:r>
              <a:rPr b="0" lang="en-US" sz="3200" spc="-1" strike="noStrike">
                <a:solidFill>
                  <a:srgbClr val="ffffff"/>
                </a:solidFill>
                <a:latin typeface="Arial"/>
                <a:ea typeface="DejaVu Sans"/>
              </a:rPr>
              <a:t>Systematic Review</a:t>
            </a:r>
            <a:endParaRPr b="0" lang="en-US" sz="3200" spc="-1" strike="noStrike">
              <a:latin typeface="Arial"/>
            </a:endParaRPr>
          </a:p>
          <a:p>
            <a:pPr marL="432000" indent="-322920" algn="just">
              <a:lnSpc>
                <a:spcPct val="100000"/>
              </a:lnSpc>
              <a:spcAft>
                <a:spcPts val="1409"/>
              </a:spcAft>
              <a:buClr>
                <a:srgbClr val="ffffff"/>
              </a:buClr>
              <a:buSzPct val="45000"/>
              <a:buFont typeface="Wingdings" charset="2"/>
              <a:buChar char=""/>
            </a:pPr>
            <a:r>
              <a:rPr b="0" lang="en-US" sz="3200" spc="-1" strike="noStrike">
                <a:solidFill>
                  <a:srgbClr val="ffffff"/>
                </a:solidFill>
                <a:latin typeface="Arial"/>
                <a:ea typeface="DejaVu Sans"/>
              </a:rPr>
              <a:t>Jenis ini terdiri dari </a:t>
            </a:r>
            <a:r>
              <a:rPr b="1" lang="en-US" sz="3200" spc="-1" strike="noStrike">
                <a:solidFill>
                  <a:srgbClr val="00ff00"/>
                </a:solidFill>
                <a:latin typeface="Arial"/>
                <a:ea typeface="DejaVu Sans"/>
              </a:rPr>
              <a:t>sebuah gambaran dari bukti yang ada</a:t>
            </a:r>
            <a:r>
              <a:rPr b="0" lang="en-US" sz="3200" spc="-1" strike="noStrike">
                <a:solidFill>
                  <a:srgbClr val="ffffff"/>
                </a:solidFill>
                <a:latin typeface="Arial"/>
                <a:ea typeface="DejaVu Sans"/>
              </a:rPr>
              <a:t> untuk memformulasi secara jelas pertanyaan penelitian yang menggunakan </a:t>
            </a:r>
            <a:r>
              <a:rPr b="1" lang="en-US" sz="3200" spc="-1" strike="noStrike">
                <a:solidFill>
                  <a:srgbClr val="00ff00"/>
                </a:solidFill>
                <a:latin typeface="Arial"/>
                <a:ea typeface="DejaVu Sans"/>
              </a:rPr>
              <a:t>metode yang pra-khusus dan standar.</a:t>
            </a:r>
            <a:endParaRPr b="0" lang="en-US" sz="3200" spc="-1" strike="noStrike">
              <a:latin typeface="Arial"/>
            </a:endParaRPr>
          </a:p>
          <a:p>
            <a:pPr marL="432000" indent="-322920" algn="just">
              <a:lnSpc>
                <a:spcPct val="100000"/>
              </a:lnSpc>
              <a:spcAft>
                <a:spcPts val="1409"/>
              </a:spcAft>
              <a:buClr>
                <a:srgbClr val="ffffff"/>
              </a:buClr>
              <a:buSzPct val="45000"/>
              <a:buFont typeface="Wingdings" charset="2"/>
              <a:buChar char=""/>
            </a:pPr>
            <a:r>
              <a:rPr b="0" lang="en-US" sz="3200" spc="-1" strike="noStrike">
                <a:solidFill>
                  <a:srgbClr val="ffffff"/>
                </a:solidFill>
                <a:latin typeface="Arial"/>
                <a:ea typeface="DejaVu Sans"/>
              </a:rPr>
              <a:t>Metode ini digunakan untuk </a:t>
            </a:r>
            <a:r>
              <a:rPr b="1" lang="en-US" sz="3200" spc="-1" strike="noStrike">
                <a:solidFill>
                  <a:srgbClr val="00ff00"/>
                </a:solidFill>
                <a:latin typeface="Arial"/>
                <a:ea typeface="DejaVu Sans"/>
              </a:rPr>
              <a:t>mengidentifikasi dan menaksir secara kritis</a:t>
            </a:r>
            <a:r>
              <a:rPr b="0" lang="en-US" sz="3200" spc="-1" strike="noStrike">
                <a:solidFill>
                  <a:srgbClr val="ffffff"/>
                </a:solidFill>
                <a:latin typeface="Arial"/>
                <a:ea typeface="DejaVu Sans"/>
              </a:rPr>
              <a:t> penelitian yang berkaitan, dan juga </a:t>
            </a:r>
            <a:r>
              <a:rPr b="1" lang="en-US" sz="3200" spc="-1" strike="noStrike">
                <a:solidFill>
                  <a:srgbClr val="00ff00"/>
                </a:solidFill>
                <a:latin typeface="Arial"/>
                <a:ea typeface="DejaVu Sans"/>
              </a:rPr>
              <a:t>mengumpulkan, melaporkan, menganalisa data</a:t>
            </a:r>
            <a:r>
              <a:rPr b="0" lang="en-US" sz="3200" spc="-1" strike="noStrike">
                <a:solidFill>
                  <a:srgbClr val="ffffff"/>
                </a:solidFill>
                <a:latin typeface="Arial"/>
                <a:ea typeface="DejaVu Sans"/>
              </a:rPr>
              <a:t> yang diikutkan dalam reviewnya.</a:t>
            </a:r>
            <a:endParaRPr b="0" lang="en-US" sz="3200" spc="-1" strike="noStrike">
              <a:latin typeface="Arial"/>
            </a:endParaRPr>
          </a:p>
          <a:p>
            <a:pPr marL="432000" indent="-322920" algn="just">
              <a:lnSpc>
                <a:spcPct val="100000"/>
              </a:lnSpc>
              <a:spcAft>
                <a:spcPts val="1409"/>
              </a:spcAft>
              <a:buClr>
                <a:srgbClr val="ffffff"/>
              </a:buClr>
              <a:buSzPct val="45000"/>
              <a:buFont typeface="Wingdings" charset="2"/>
              <a:buChar char=""/>
            </a:pPr>
            <a:r>
              <a:rPr b="0" lang="en-US" sz="3200" spc="-1" strike="noStrike">
                <a:solidFill>
                  <a:srgbClr val="ffffff"/>
                </a:solidFill>
                <a:latin typeface="Arial"/>
                <a:ea typeface="DejaVu Sans"/>
              </a:rPr>
              <a:t>Jenis ini sering digunakan untuk memeriksa penelitian sebelumnya untuk obat klinik maupun sektor kesehatan, namun juga digunakan untuk pengetahuan sosial.</a:t>
            </a:r>
            <a:endParaRPr b="0" lang="en-US"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4400" spc="-1" strike="noStrike">
                <a:solidFill>
                  <a:srgbClr val="ffffff"/>
                </a:solidFill>
                <a:latin typeface="Arial"/>
                <a:ea typeface="DejaVu Sans"/>
              </a:rPr>
              <a:t>Jenisnya?</a:t>
            </a:r>
            <a:r>
              <a:rPr b="0" lang="en-US" sz="4400" spc="-1" strike="noStrike" baseline="101000">
                <a:solidFill>
                  <a:srgbClr val="ffffff"/>
                </a:solidFill>
                <a:latin typeface="Arial"/>
                <a:ea typeface="DejaVu Sans"/>
              </a:rPr>
              <a:t>1</a:t>
            </a:r>
            <a:endParaRPr b="0" lang="en-US" sz="4400" spc="-1" strike="noStrike">
              <a:latin typeface="Arial"/>
            </a:endParaRPr>
          </a:p>
        </p:txBody>
      </p:sp>
      <p:sp>
        <p:nvSpPr>
          <p:cNvPr id="380" name="CustomShape 2"/>
          <p:cNvSpPr/>
          <p:nvPr/>
        </p:nvSpPr>
        <p:spPr>
          <a:xfrm>
            <a:off x="275400" y="1554480"/>
            <a:ext cx="9691560" cy="5759640"/>
          </a:xfrm>
          <a:prstGeom prst="rect">
            <a:avLst/>
          </a:prstGeom>
          <a:noFill/>
          <a:ln>
            <a:noFill/>
          </a:ln>
        </p:spPr>
        <p:style>
          <a:lnRef idx="0"/>
          <a:fillRef idx="0"/>
          <a:effectRef idx="0"/>
          <a:fontRef idx="minor"/>
        </p:style>
        <p:txBody>
          <a:bodyPr lIns="0" rIns="0" tIns="0" bIns="0">
            <a:normAutofit/>
          </a:bodyPr>
          <a:p>
            <a:pPr marL="432000" indent="-322920" algn="just">
              <a:lnSpc>
                <a:spcPct val="100000"/>
              </a:lnSpc>
              <a:spcAft>
                <a:spcPts val="1409"/>
              </a:spcAft>
              <a:buClr>
                <a:srgbClr val="ffffff"/>
              </a:buClr>
              <a:buSzPct val="45000"/>
              <a:buFont typeface="Wingdings" charset="2"/>
              <a:buChar char=""/>
            </a:pPr>
            <a:r>
              <a:rPr b="0" lang="en-US" sz="3200" spc="-1" strike="noStrike">
                <a:solidFill>
                  <a:srgbClr val="ffffff"/>
                </a:solidFill>
                <a:latin typeface="Arial"/>
                <a:ea typeface="DejaVu Sans"/>
              </a:rPr>
              <a:t>Theoretical Review</a:t>
            </a:r>
            <a:endParaRPr b="0" lang="en-US" sz="3200" spc="-1" strike="noStrike">
              <a:latin typeface="Arial"/>
            </a:endParaRPr>
          </a:p>
          <a:p>
            <a:pPr marL="432000" indent="-322920" algn="just">
              <a:lnSpc>
                <a:spcPct val="100000"/>
              </a:lnSpc>
              <a:spcAft>
                <a:spcPts val="1409"/>
              </a:spcAft>
              <a:buClr>
                <a:srgbClr val="ffffff"/>
              </a:buClr>
              <a:buSzPct val="45000"/>
              <a:buFont typeface="Wingdings" charset="2"/>
              <a:buChar char=""/>
            </a:pPr>
            <a:r>
              <a:rPr b="0" lang="en-US" sz="3200" spc="-1" strike="noStrike">
                <a:solidFill>
                  <a:srgbClr val="ffffff"/>
                </a:solidFill>
                <a:latin typeface="Arial"/>
                <a:ea typeface="DejaVu Sans"/>
              </a:rPr>
              <a:t>Tujuan dari jenis ini untuk memeriksa badan teori yang telah diakumulasikan dalam perihal isu, konsep, teori, fenomenai.</a:t>
            </a:r>
            <a:endParaRPr b="0" lang="en-US" sz="3200" spc="-1" strike="noStrike">
              <a:latin typeface="Arial"/>
            </a:endParaRPr>
          </a:p>
          <a:p>
            <a:pPr marL="432000" indent="-322920" algn="just">
              <a:lnSpc>
                <a:spcPct val="100000"/>
              </a:lnSpc>
              <a:spcAft>
                <a:spcPts val="1409"/>
              </a:spcAft>
              <a:buClr>
                <a:srgbClr val="ffffff"/>
              </a:buClr>
              <a:buSzPct val="45000"/>
              <a:buFont typeface="Wingdings" charset="2"/>
              <a:buChar char=""/>
            </a:pPr>
            <a:r>
              <a:rPr b="0" lang="en-US" sz="3200" spc="-1" strike="noStrike">
                <a:solidFill>
                  <a:srgbClr val="ffffff"/>
                </a:solidFill>
                <a:latin typeface="Arial"/>
                <a:ea typeface="DejaVu Sans"/>
              </a:rPr>
              <a:t>Jenis ini membantu </a:t>
            </a:r>
            <a:r>
              <a:rPr b="1" lang="en-US" sz="3200" spc="-1" strike="noStrike">
                <a:solidFill>
                  <a:srgbClr val="ffff00"/>
                </a:solidFill>
                <a:latin typeface="Arial"/>
                <a:ea typeface="DejaVu Sans"/>
              </a:rPr>
              <a:t>menyiapkan teori</a:t>
            </a:r>
            <a:r>
              <a:rPr b="0" lang="en-US" sz="3200" spc="-1" strike="noStrike">
                <a:solidFill>
                  <a:srgbClr val="ffff00"/>
                </a:solidFill>
                <a:latin typeface="Arial"/>
                <a:ea typeface="DejaVu Sans"/>
              </a:rPr>
              <a:t> yang sudah ada, </a:t>
            </a:r>
            <a:r>
              <a:rPr b="1" lang="en-US" sz="3200" spc="-1" strike="noStrike">
                <a:solidFill>
                  <a:srgbClr val="ffff00"/>
                </a:solidFill>
                <a:latin typeface="Arial"/>
                <a:ea typeface="DejaVu Sans"/>
              </a:rPr>
              <a:t>hubungan diantaranya</a:t>
            </a:r>
            <a:r>
              <a:rPr b="0" lang="en-US" sz="3200" spc="-1" strike="noStrike">
                <a:solidFill>
                  <a:srgbClr val="ffff00"/>
                </a:solidFill>
                <a:latin typeface="Arial"/>
                <a:ea typeface="DejaVu Sans"/>
              </a:rPr>
              <a:t>, </a:t>
            </a:r>
            <a:r>
              <a:rPr b="1" lang="en-US" sz="3200" spc="-1" strike="noStrike">
                <a:solidFill>
                  <a:srgbClr val="ffff00"/>
                </a:solidFill>
                <a:latin typeface="Arial"/>
                <a:ea typeface="DejaVu Sans"/>
              </a:rPr>
              <a:t>sejauh mana teori telah diinvestigasi</a:t>
            </a:r>
            <a:r>
              <a:rPr b="0" lang="en-US" sz="3200" spc="-1" strike="noStrike">
                <a:solidFill>
                  <a:srgbClr val="ffffff"/>
                </a:solidFill>
                <a:latin typeface="Arial"/>
                <a:ea typeface="DejaVu Sans"/>
              </a:rPr>
              <a:t> dan </a:t>
            </a:r>
            <a:r>
              <a:rPr b="1" lang="en-US" sz="3200" spc="-1" strike="noStrike">
                <a:solidFill>
                  <a:srgbClr val="ffff00"/>
                </a:solidFill>
                <a:latin typeface="Arial"/>
                <a:ea typeface="DejaVu Sans"/>
              </a:rPr>
              <a:t>menemukan hipotesis baru</a:t>
            </a:r>
            <a:r>
              <a:rPr b="0" lang="en-US" sz="3200" spc="-1" strike="noStrike">
                <a:solidFill>
                  <a:srgbClr val="ffffff"/>
                </a:solidFill>
                <a:latin typeface="Arial"/>
                <a:ea typeface="DejaVu Sans"/>
              </a:rPr>
              <a:t> untuk diujikan</a:t>
            </a:r>
            <a:endParaRPr b="0" lang="en-US" sz="3200" spc="-1" strike="noStrike">
              <a:latin typeface="Arial"/>
            </a:endParaRPr>
          </a:p>
          <a:p>
            <a:pPr marL="432000" indent="-322920" algn="just">
              <a:lnSpc>
                <a:spcPct val="100000"/>
              </a:lnSpc>
              <a:spcAft>
                <a:spcPts val="1409"/>
              </a:spcAft>
              <a:buClr>
                <a:srgbClr val="ffffff"/>
              </a:buClr>
              <a:buSzPct val="45000"/>
              <a:buFont typeface="Wingdings" charset="2"/>
              <a:buChar char=""/>
            </a:pPr>
            <a:r>
              <a:rPr b="0" lang="en-US" sz="3200" spc="-1" strike="noStrike">
                <a:solidFill>
                  <a:srgbClr val="ffffff"/>
                </a:solidFill>
                <a:latin typeface="Arial"/>
                <a:ea typeface="DejaVu Sans"/>
              </a:rPr>
              <a:t>Jenis ini sering digunakan untuk memyiapkan teori-teori yang kekurangan atau untuk memunculkan bahwa teori yang kurang untuk masalah penelitian yang baru/lama.</a:t>
            </a:r>
            <a:endParaRPr b="0" lang="en-US" sz="3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4400" spc="-1" strike="noStrike">
                <a:solidFill>
                  <a:srgbClr val="ffffff"/>
                </a:solidFill>
                <a:latin typeface="Arial"/>
                <a:ea typeface="DejaVu Sans"/>
              </a:rPr>
              <a:t>Apa Saja?</a:t>
            </a:r>
            <a:endParaRPr b="0" lang="en-US" sz="4400" spc="-1" strike="noStrike">
              <a:latin typeface="Arial"/>
            </a:endParaRPr>
          </a:p>
        </p:txBody>
      </p:sp>
      <p:sp>
        <p:nvSpPr>
          <p:cNvPr id="382" name="CustomShape 2"/>
          <p:cNvSpPr/>
          <p:nvPr/>
        </p:nvSpPr>
        <p:spPr>
          <a:xfrm>
            <a:off x="504000" y="1823400"/>
            <a:ext cx="9070920" cy="5061960"/>
          </a:xfrm>
          <a:prstGeom prst="rect">
            <a:avLst/>
          </a:prstGeom>
          <a:noFill/>
          <a:ln>
            <a:noFill/>
          </a:ln>
        </p:spPr>
        <p:style>
          <a:lnRef idx="0"/>
          <a:fillRef idx="0"/>
          <a:effectRef idx="0"/>
          <a:fontRef idx="minor"/>
        </p:style>
        <p:txBody>
          <a:bodyPr lIns="0" rIns="0" tIns="0" bIns="0">
            <a:normAutofit/>
          </a:bodyPr>
          <a:p>
            <a:pPr marL="432000" indent="-322920">
              <a:lnSpc>
                <a:spcPct val="90000"/>
              </a:lnSpc>
              <a:spcBef>
                <a:spcPts val="1001"/>
              </a:spcBef>
              <a:buClr>
                <a:srgbClr val="ffffff"/>
              </a:buClr>
              <a:buSzPct val="45000"/>
              <a:buFont typeface="Wingdings" charset="2"/>
              <a:buChar char=""/>
            </a:pPr>
            <a:r>
              <a:rPr b="1" lang="en-US" sz="3600" spc="-1" strike="noStrike">
                <a:solidFill>
                  <a:srgbClr val="fff200"/>
                </a:solidFill>
                <a:latin typeface="Calibri"/>
                <a:ea typeface="DejaVu Sans"/>
              </a:rPr>
              <a:t>Paper dari Journal</a:t>
            </a:r>
            <a:endParaRPr b="0" lang="en-US" sz="3600" spc="-1" strike="noStrike">
              <a:latin typeface="Arial"/>
            </a:endParaRPr>
          </a:p>
          <a:p>
            <a:pPr marL="432000" indent="-322920">
              <a:lnSpc>
                <a:spcPct val="90000"/>
              </a:lnSpc>
              <a:spcBef>
                <a:spcPts val="1001"/>
              </a:spcBef>
              <a:buClr>
                <a:srgbClr val="ffffff"/>
              </a:buClr>
              <a:buSzPct val="45000"/>
              <a:buFont typeface="Wingdings" charset="2"/>
              <a:buChar char=""/>
            </a:pPr>
            <a:r>
              <a:rPr b="0" lang="en-US" sz="3600" spc="-1" strike="noStrike">
                <a:solidFill>
                  <a:srgbClr val="ffffff"/>
                </a:solidFill>
                <a:latin typeface="Calibri"/>
                <a:ea typeface="DejaVu Sans"/>
              </a:rPr>
              <a:t>Paper dari Book Chapter</a:t>
            </a:r>
            <a:endParaRPr b="0" lang="en-US" sz="3600" spc="-1" strike="noStrike">
              <a:latin typeface="Arial"/>
            </a:endParaRPr>
          </a:p>
          <a:p>
            <a:pPr marL="432000" indent="-322920">
              <a:lnSpc>
                <a:spcPct val="90000"/>
              </a:lnSpc>
              <a:spcBef>
                <a:spcPts val="1001"/>
              </a:spcBef>
              <a:buClr>
                <a:srgbClr val="ffffff"/>
              </a:buClr>
              <a:buSzPct val="45000"/>
              <a:buFont typeface="Wingdings" charset="2"/>
              <a:buChar char=""/>
            </a:pPr>
            <a:r>
              <a:rPr b="0" lang="en-US" sz="3600" spc="-1" strike="noStrike">
                <a:solidFill>
                  <a:srgbClr val="ffffff"/>
                </a:solidFill>
                <a:latin typeface="Calibri"/>
                <a:ea typeface="DejaVu Sans"/>
              </a:rPr>
              <a:t>Paper dari Conference (Proceedings)</a:t>
            </a:r>
            <a:endParaRPr b="0" lang="en-US" sz="3600" spc="-1" strike="noStrike">
              <a:latin typeface="Arial"/>
            </a:endParaRPr>
          </a:p>
          <a:p>
            <a:pPr marL="432000" indent="-322920">
              <a:lnSpc>
                <a:spcPct val="90000"/>
              </a:lnSpc>
              <a:spcBef>
                <a:spcPts val="1001"/>
              </a:spcBef>
              <a:buClr>
                <a:srgbClr val="ffffff"/>
              </a:buClr>
              <a:buSzPct val="45000"/>
              <a:buFont typeface="Wingdings" charset="2"/>
              <a:buChar char=""/>
            </a:pPr>
            <a:r>
              <a:rPr b="0" lang="en-US" sz="3600" spc="-1" strike="noStrike">
                <a:solidFill>
                  <a:srgbClr val="ffffff"/>
                </a:solidFill>
                <a:latin typeface="Calibri"/>
                <a:ea typeface="DejaVu Sans"/>
              </a:rPr>
              <a:t>Thesis dan Disertasi</a:t>
            </a:r>
            <a:endParaRPr b="0" lang="en-US" sz="3600" spc="-1" strike="noStrike">
              <a:latin typeface="Arial"/>
            </a:endParaRPr>
          </a:p>
          <a:p>
            <a:pPr marL="432000" indent="-322920">
              <a:lnSpc>
                <a:spcPct val="90000"/>
              </a:lnSpc>
              <a:spcBef>
                <a:spcPts val="1001"/>
              </a:spcBef>
              <a:buClr>
                <a:srgbClr val="ffffff"/>
              </a:buClr>
              <a:buSzPct val="45000"/>
              <a:buFont typeface="Wingdings" charset="2"/>
              <a:buChar char=""/>
            </a:pPr>
            <a:r>
              <a:rPr b="0" lang="en-US" sz="3600" spc="-1" strike="noStrike">
                <a:solidFill>
                  <a:srgbClr val="ffffff"/>
                </a:solidFill>
                <a:latin typeface="Calibri"/>
                <a:ea typeface="DejaVu Sans"/>
              </a:rPr>
              <a:t>Report (Laporan) dari Organisasi yang Terpercaya</a:t>
            </a:r>
            <a:endParaRPr b="0" lang="en-US" sz="3600" spc="-1" strike="noStrike">
              <a:latin typeface="Arial"/>
            </a:endParaRPr>
          </a:p>
          <a:p>
            <a:pPr marL="432000" indent="-322920">
              <a:lnSpc>
                <a:spcPct val="90000"/>
              </a:lnSpc>
              <a:spcBef>
                <a:spcPts val="1001"/>
              </a:spcBef>
              <a:buClr>
                <a:srgbClr val="ffffff"/>
              </a:buClr>
              <a:buSzPct val="45000"/>
              <a:buFont typeface="Wingdings" charset="2"/>
              <a:buChar char=""/>
            </a:pPr>
            <a:r>
              <a:rPr b="0" lang="en-US" sz="3600" spc="-1" strike="noStrike">
                <a:solidFill>
                  <a:srgbClr val="ffffff"/>
                </a:solidFill>
                <a:latin typeface="Calibri"/>
                <a:ea typeface="DejaVu Sans"/>
              </a:rPr>
              <a:t>Buku Textbook</a:t>
            </a:r>
            <a:endParaRPr b="0" lang="en-US" sz="3600" spc="-1" strike="noStrike">
              <a:latin typeface="Arial"/>
            </a:endParaRPr>
          </a:p>
          <a:p>
            <a:pPr>
              <a:lnSpc>
                <a:spcPct val="90000"/>
              </a:lnSpc>
              <a:spcBef>
                <a:spcPts val="1001"/>
              </a:spcBef>
            </a:pPr>
            <a:endParaRPr b="0" lang="en-US" sz="3600" spc="-1" strike="noStrike">
              <a:latin typeface="Arial"/>
            </a:endParaRPr>
          </a:p>
          <a:p>
            <a:pPr marL="432000" indent="-322920">
              <a:lnSpc>
                <a:spcPct val="90000"/>
              </a:lnSpc>
              <a:spcBef>
                <a:spcPts val="1001"/>
              </a:spcBef>
              <a:buClr>
                <a:srgbClr val="ffffff"/>
              </a:buClr>
              <a:buSzPct val="45000"/>
              <a:buFont typeface="Wingdings" charset="2"/>
              <a:buChar char=""/>
            </a:pPr>
            <a:r>
              <a:rPr b="0" i="1" lang="en-US" sz="2200" spc="-1" strike="noStrike">
                <a:solidFill>
                  <a:srgbClr val="ffffff"/>
                </a:solidFill>
                <a:latin typeface="Calibri"/>
                <a:ea typeface="DejaVu Sans"/>
              </a:rPr>
              <a:t>* Prioritaskan mengambil paper journal yang terindeks oleh ISI dan SCOPUS, cek dengan http://scimagojr.com</a:t>
            </a:r>
            <a:endParaRPr b="0" lang="en-US" sz="2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4400" spc="-1" strike="noStrike">
                <a:solidFill>
                  <a:srgbClr val="ffffff"/>
                </a:solidFill>
                <a:latin typeface="Arial"/>
                <a:ea typeface="DejaVu Sans"/>
              </a:rPr>
              <a:t>Di mana?</a:t>
            </a:r>
            <a:endParaRPr b="0" lang="en-US" sz="4400" spc="-1" strike="noStrike">
              <a:latin typeface="Arial"/>
            </a:endParaRPr>
          </a:p>
        </p:txBody>
      </p:sp>
      <p:sp>
        <p:nvSpPr>
          <p:cNvPr id="384" name="CustomShape 2"/>
          <p:cNvSpPr/>
          <p:nvPr/>
        </p:nvSpPr>
        <p:spPr>
          <a:xfrm>
            <a:off x="640440" y="1843560"/>
            <a:ext cx="4189680" cy="4725720"/>
          </a:xfrm>
          <a:prstGeom prst="rect">
            <a:avLst/>
          </a:prstGeom>
          <a:solidFill>
            <a:srgbClr val="00a65d"/>
          </a:solidFill>
          <a:ln>
            <a:noFill/>
          </a:ln>
        </p:spPr>
        <p:style>
          <a:lnRef idx="0"/>
          <a:fillRef idx="0"/>
          <a:effectRef idx="0"/>
          <a:fontRef idx="minor"/>
        </p:style>
        <p:txBody>
          <a:bodyPr lIns="90000" rIns="90000" tIns="45000" bIns="45000">
            <a:normAutofit/>
          </a:bodyPr>
          <a:p>
            <a:pPr>
              <a:lnSpc>
                <a:spcPct val="90000"/>
              </a:lnSpc>
              <a:spcBef>
                <a:spcPts val="1295"/>
              </a:spcBef>
            </a:pPr>
            <a:r>
              <a:rPr b="0" lang="en-US" sz="4000" spc="-1" strike="noStrike">
                <a:solidFill>
                  <a:srgbClr val="ffffff"/>
                </a:solidFill>
                <a:latin typeface="Calibri"/>
                <a:ea typeface="DejaVu Sans"/>
              </a:rPr>
              <a:t>GRATIS</a:t>
            </a:r>
            <a:endParaRPr b="0" lang="en-US" sz="4000" spc="-1" strike="noStrike">
              <a:latin typeface="Arial"/>
            </a:endParaRPr>
          </a:p>
          <a:p>
            <a:pPr>
              <a:lnSpc>
                <a:spcPct val="90000"/>
              </a:lnSpc>
              <a:spcBef>
                <a:spcPts val="1295"/>
              </a:spcBef>
            </a:pPr>
            <a:r>
              <a:rPr b="1" lang="en-US" sz="3200" spc="-1" strike="noStrike">
                <a:solidFill>
                  <a:srgbClr val="ffffff"/>
                </a:solidFill>
                <a:latin typeface="Calibri"/>
                <a:ea typeface="DejaVu Sans"/>
              </a:rPr>
              <a:t>Journal</a:t>
            </a:r>
            <a:endParaRPr b="0" lang="en-US" sz="3200" spc="-1" strike="noStrike">
              <a:latin typeface="Arial"/>
            </a:endParaRPr>
          </a:p>
          <a:p>
            <a:pPr marL="228600" indent="-227160">
              <a:lnSpc>
                <a:spcPct val="90000"/>
              </a:lnSpc>
              <a:spcBef>
                <a:spcPts val="1295"/>
              </a:spcBef>
              <a:buClr>
                <a:srgbClr val="0070c0"/>
              </a:buClr>
              <a:buFont typeface="Arial"/>
              <a:buChar char="•"/>
            </a:pPr>
            <a:r>
              <a:rPr b="0" lang="en-US" sz="3200" spc="-1" strike="noStrike">
                <a:solidFill>
                  <a:srgbClr val="ffffff"/>
                </a:solidFill>
                <a:latin typeface="Calibri"/>
                <a:ea typeface="DejaVu Sans"/>
              </a:rPr>
              <a:t>http://sci-hub.io</a:t>
            </a:r>
            <a:endParaRPr b="0" lang="en-US" sz="3200" spc="-1" strike="noStrike">
              <a:latin typeface="Arial"/>
            </a:endParaRPr>
          </a:p>
          <a:p>
            <a:pPr marL="228600" indent="-227160">
              <a:lnSpc>
                <a:spcPct val="90000"/>
              </a:lnSpc>
              <a:spcBef>
                <a:spcPts val="1295"/>
              </a:spcBef>
              <a:buClr>
                <a:srgbClr val="000000"/>
              </a:buClr>
              <a:buFont typeface="Arial"/>
              <a:buChar char="•"/>
            </a:pPr>
            <a:r>
              <a:rPr b="0" lang="en-US" sz="3200" spc="-1" strike="noStrike">
                <a:solidFill>
                  <a:srgbClr val="ffffff"/>
                </a:solidFill>
                <a:latin typeface="Calibri"/>
                <a:ea typeface="DejaVu Sans"/>
              </a:rPr>
              <a:t>http://libgen.org</a:t>
            </a:r>
            <a:endParaRPr b="0" lang="en-US" sz="3200" spc="-1" strike="noStrike">
              <a:latin typeface="Arial"/>
            </a:endParaRPr>
          </a:p>
          <a:p>
            <a:pPr marL="228600" indent="-227160">
              <a:lnSpc>
                <a:spcPct val="90000"/>
              </a:lnSpc>
              <a:spcBef>
                <a:spcPts val="1295"/>
              </a:spcBef>
              <a:buClr>
                <a:srgbClr val="000000"/>
              </a:buClr>
              <a:buFont typeface="Arial"/>
              <a:buChar char="•"/>
            </a:pPr>
            <a:r>
              <a:rPr b="0" lang="en-US" sz="3200" spc="-1" strike="noStrike">
                <a:solidFill>
                  <a:srgbClr val="ffffff"/>
                </a:solidFill>
                <a:latin typeface="Calibri"/>
                <a:ea typeface="DejaVu Sans"/>
              </a:rPr>
              <a:t>http://scholar.google.com</a:t>
            </a:r>
            <a:endParaRPr b="0" lang="en-US" sz="3200" spc="-1" strike="noStrike">
              <a:latin typeface="Arial"/>
            </a:endParaRPr>
          </a:p>
          <a:p>
            <a:pPr marL="228600" indent="-227160">
              <a:lnSpc>
                <a:spcPct val="90000"/>
              </a:lnSpc>
              <a:spcBef>
                <a:spcPts val="1295"/>
              </a:spcBef>
              <a:buClr>
                <a:srgbClr val="000000"/>
              </a:buClr>
              <a:buFont typeface="Arial"/>
              <a:buChar char="•"/>
            </a:pPr>
            <a:r>
              <a:rPr b="0" lang="en-US" sz="3200" spc="-1" strike="noStrike">
                <a:solidFill>
                  <a:srgbClr val="ffffff"/>
                </a:solidFill>
                <a:latin typeface="Calibri"/>
                <a:ea typeface="DejaVu Sans"/>
              </a:rPr>
              <a:t>http://citeseer.ist.psu.edu</a:t>
            </a:r>
            <a:endParaRPr b="0" lang="en-US" sz="3200" spc="-1" strike="noStrike">
              <a:latin typeface="Arial"/>
            </a:endParaRPr>
          </a:p>
          <a:p>
            <a:pPr>
              <a:lnSpc>
                <a:spcPct val="90000"/>
              </a:lnSpc>
              <a:spcBef>
                <a:spcPts val="1295"/>
              </a:spcBef>
            </a:pPr>
            <a:endParaRPr b="0" lang="en-US" sz="3200" spc="-1" strike="noStrike">
              <a:latin typeface="Arial"/>
            </a:endParaRPr>
          </a:p>
          <a:p>
            <a:pPr>
              <a:lnSpc>
                <a:spcPct val="90000"/>
              </a:lnSpc>
              <a:spcBef>
                <a:spcPts val="1295"/>
              </a:spcBef>
            </a:pPr>
            <a:r>
              <a:rPr b="1" lang="en-US" sz="3200" spc="-1" strike="noStrike">
                <a:solidFill>
                  <a:srgbClr val="ffffff"/>
                </a:solidFill>
                <a:latin typeface="Calibri"/>
                <a:ea typeface="DejaVu Sans"/>
              </a:rPr>
              <a:t>Buku</a:t>
            </a:r>
            <a:endParaRPr b="0" lang="en-US" sz="3200" spc="-1" strike="noStrike">
              <a:latin typeface="Arial"/>
            </a:endParaRPr>
          </a:p>
          <a:p>
            <a:pPr marL="228600" indent="-227160">
              <a:lnSpc>
                <a:spcPct val="90000"/>
              </a:lnSpc>
              <a:spcBef>
                <a:spcPts val="1295"/>
              </a:spcBef>
              <a:buClr>
                <a:srgbClr val="000000"/>
              </a:buClr>
              <a:buFont typeface="Arial"/>
              <a:buChar char="•"/>
            </a:pPr>
            <a:r>
              <a:rPr b="0" lang="en-US" sz="3200" spc="-1" strike="noStrike">
                <a:solidFill>
                  <a:srgbClr val="ffffff"/>
                </a:solidFill>
                <a:latin typeface="Calibri"/>
                <a:ea typeface="DejaVu Sans"/>
              </a:rPr>
              <a:t>http://bookzz.org</a:t>
            </a:r>
            <a:endParaRPr b="0" lang="en-US" sz="3200" spc="-1" strike="noStrike">
              <a:latin typeface="Arial"/>
            </a:endParaRPr>
          </a:p>
          <a:p>
            <a:pPr marL="228600" indent="-227160">
              <a:lnSpc>
                <a:spcPct val="90000"/>
              </a:lnSpc>
              <a:spcBef>
                <a:spcPts val="1295"/>
              </a:spcBef>
              <a:buClr>
                <a:srgbClr val="000000"/>
              </a:buClr>
              <a:buFont typeface="Arial"/>
              <a:buChar char="•"/>
            </a:pPr>
            <a:r>
              <a:rPr b="0" lang="en-US" sz="3200" spc="-1" strike="noStrike">
                <a:solidFill>
                  <a:srgbClr val="ffffff"/>
                </a:solidFill>
                <a:latin typeface="Calibri"/>
                <a:ea typeface="DejaVu Sans"/>
              </a:rPr>
              <a:t>http://learnr.pro</a:t>
            </a:r>
            <a:endParaRPr b="0" lang="en-US" sz="3200" spc="-1" strike="noStrike">
              <a:latin typeface="Arial"/>
            </a:endParaRPr>
          </a:p>
        </p:txBody>
      </p:sp>
      <p:sp>
        <p:nvSpPr>
          <p:cNvPr id="385" name="CustomShape 3"/>
          <p:cNvSpPr/>
          <p:nvPr/>
        </p:nvSpPr>
        <p:spPr>
          <a:xfrm>
            <a:off x="5060160" y="1828800"/>
            <a:ext cx="4449600" cy="4740840"/>
          </a:xfrm>
          <a:prstGeom prst="rect">
            <a:avLst/>
          </a:prstGeom>
          <a:solidFill>
            <a:srgbClr val="f04e4d"/>
          </a:solidFill>
          <a:ln>
            <a:noFill/>
          </a:ln>
        </p:spPr>
        <p:style>
          <a:lnRef idx="0"/>
          <a:fillRef idx="0"/>
          <a:effectRef idx="0"/>
          <a:fontRef idx="minor"/>
        </p:style>
        <p:txBody>
          <a:bodyPr lIns="90000" rIns="90000" tIns="45000" bIns="45000">
            <a:normAutofit/>
          </a:bodyPr>
          <a:p>
            <a:pPr>
              <a:lnSpc>
                <a:spcPct val="90000"/>
              </a:lnSpc>
              <a:spcBef>
                <a:spcPts val="1001"/>
              </a:spcBef>
            </a:pPr>
            <a:r>
              <a:rPr b="0" lang="en-US" sz="3600" spc="-1" strike="noStrike">
                <a:solidFill>
                  <a:srgbClr val="ffffff"/>
                </a:solidFill>
                <a:latin typeface="Calibri"/>
                <a:ea typeface="DejaVu Sans"/>
              </a:rPr>
              <a:t>BERBAYAR</a:t>
            </a:r>
            <a:endParaRPr b="0" lang="en-US" sz="3600" spc="-1" strike="noStrike">
              <a:latin typeface="Arial"/>
            </a:endParaRPr>
          </a:p>
          <a:p>
            <a:pPr>
              <a:lnSpc>
                <a:spcPct val="90000"/>
              </a:lnSpc>
              <a:spcBef>
                <a:spcPts val="1001"/>
              </a:spcBef>
            </a:pPr>
            <a:r>
              <a:rPr b="1" lang="en-US" sz="2600" spc="-1" strike="noStrike">
                <a:solidFill>
                  <a:srgbClr val="ffffff"/>
                </a:solidFill>
                <a:latin typeface="Calibri"/>
                <a:ea typeface="DejaVu Sans"/>
              </a:rPr>
              <a:t>Journal</a:t>
            </a:r>
            <a:endParaRPr b="0" lang="en-US" sz="2600" spc="-1" strike="noStrike">
              <a:latin typeface="Arial"/>
            </a:endParaRPr>
          </a:p>
          <a:p>
            <a:pPr marL="228600" indent="-227160">
              <a:lnSpc>
                <a:spcPct val="90000"/>
              </a:lnSpc>
              <a:spcBef>
                <a:spcPts val="1001"/>
              </a:spcBef>
              <a:buClr>
                <a:srgbClr val="0070c0"/>
              </a:buClr>
              <a:buFont typeface="Arial"/>
              <a:buChar char="•"/>
            </a:pPr>
            <a:r>
              <a:rPr b="0" lang="en-US" sz="2800" spc="-1" strike="noStrike">
                <a:solidFill>
                  <a:srgbClr val="ffffff"/>
                </a:solidFill>
                <a:latin typeface="Calibri"/>
                <a:ea typeface="DejaVu Sans"/>
              </a:rPr>
              <a:t>http://sciencedirect.com</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ffffff"/>
                </a:solidFill>
                <a:latin typeface="Calibri"/>
                <a:ea typeface="DejaVu Sans"/>
              </a:rPr>
              <a:t>http://www.ebscohost.com</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ffffff"/>
                </a:solidFill>
                <a:latin typeface="Calibri"/>
                <a:ea typeface="DejaVu Sans"/>
              </a:rPr>
              <a:t>http://link.springer.com</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ffffff"/>
                </a:solidFill>
                <a:latin typeface="Calibri"/>
                <a:ea typeface="DejaVu Sans"/>
              </a:rPr>
              <a:t>http://ieeexplore.ieee.org</a:t>
            </a:r>
            <a:endParaRPr b="0" lang="en-US" sz="2800" spc="-1" strike="noStrike">
              <a:latin typeface="Arial"/>
            </a:endParaRPr>
          </a:p>
          <a:p>
            <a:pPr marL="228600" indent="-227160">
              <a:lnSpc>
                <a:spcPct val="90000"/>
              </a:lnSpc>
              <a:spcBef>
                <a:spcPts val="1001"/>
              </a:spcBef>
              <a:buClr>
                <a:srgbClr val="000000"/>
              </a:buClr>
              <a:buFont typeface="Arial"/>
              <a:buChar char="•"/>
            </a:pPr>
            <a:r>
              <a:rPr b="0" lang="en-US" sz="2800" spc="-1" strike="noStrike">
                <a:solidFill>
                  <a:srgbClr val="ffffff"/>
                </a:solidFill>
                <a:latin typeface="Calibri"/>
                <a:ea typeface="DejaVu Sans"/>
              </a:rPr>
              <a:t>http://dl.acm.org</a:t>
            </a:r>
            <a:endParaRPr b="0" lang="en-US" sz="2800" spc="-1" strike="noStrike">
              <a:latin typeface="Arial"/>
            </a:endParaRPr>
          </a:p>
        </p:txBody>
      </p:sp>
      <p:sp>
        <p:nvSpPr>
          <p:cNvPr id="386" name="CustomShape 4"/>
          <p:cNvSpPr/>
          <p:nvPr/>
        </p:nvSpPr>
        <p:spPr>
          <a:xfrm>
            <a:off x="365760" y="6858000"/>
            <a:ext cx="9417240" cy="88200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ffffff"/>
                </a:solidFill>
                <a:latin typeface="Arial"/>
                <a:ea typeface="DejaVu Sans"/>
              </a:rPr>
              <a:t>Jikalau Kampus Ada Akses, Yang Bayar Bisa Gratis</a:t>
            </a:r>
            <a:endParaRPr b="0" lang="en-US" sz="2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4400" spc="-1" strike="noStrike">
                <a:solidFill>
                  <a:srgbClr val="ffffff"/>
                </a:solidFill>
                <a:latin typeface="Arial"/>
                <a:ea typeface="DejaVu Sans"/>
              </a:rPr>
              <a:t>Google Scholar</a:t>
            </a:r>
            <a:endParaRPr b="0" lang="en-US" sz="4400" spc="-1" strike="noStrike">
              <a:latin typeface="Arial"/>
            </a:endParaRPr>
          </a:p>
        </p:txBody>
      </p:sp>
      <p:pic>
        <p:nvPicPr>
          <p:cNvPr id="388" name="" descr=""/>
          <p:cNvPicPr/>
          <p:nvPr/>
        </p:nvPicPr>
        <p:blipFill>
          <a:blip r:embed="rId1"/>
          <a:stretch/>
        </p:blipFill>
        <p:spPr>
          <a:xfrm>
            <a:off x="60480" y="1580760"/>
            <a:ext cx="10018440" cy="597816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TextShape 1"/>
          <p:cNvSpPr txBox="1"/>
          <p:nvPr/>
        </p:nvSpPr>
        <p:spPr>
          <a:xfrm>
            <a:off x="529200" y="182880"/>
            <a:ext cx="9072000" cy="1261800"/>
          </a:xfrm>
          <a:prstGeom prst="rect">
            <a:avLst/>
          </a:prstGeom>
          <a:noFill/>
          <a:ln>
            <a:noFill/>
          </a:ln>
        </p:spPr>
        <p:txBody>
          <a:bodyPr lIns="0" rIns="0" tIns="0" bIns="0" anchor="ctr"/>
          <a:p>
            <a:pPr algn="ctr"/>
            <a:r>
              <a:rPr b="0" lang="en-US" sz="4400" spc="-1" strike="noStrike">
                <a:solidFill>
                  <a:srgbClr val="ffffff"/>
                </a:solidFill>
                <a:latin typeface="Arial"/>
              </a:rPr>
              <a:t>ACM Library</a:t>
            </a:r>
            <a:endParaRPr b="0" lang="en-US" sz="4400" spc="-1" strike="noStrike">
              <a:solidFill>
                <a:srgbClr val="ffffff"/>
              </a:solidFill>
              <a:latin typeface="Arial"/>
            </a:endParaRPr>
          </a:p>
        </p:txBody>
      </p:sp>
      <p:sp>
        <p:nvSpPr>
          <p:cNvPr id="390" name="TextShape 2"/>
          <p:cNvSpPr txBox="1"/>
          <p:nvPr/>
        </p:nvSpPr>
        <p:spPr>
          <a:xfrm>
            <a:off x="504000" y="1768680"/>
            <a:ext cx="9072000" cy="4384080"/>
          </a:xfrm>
          <a:prstGeom prst="rect">
            <a:avLst/>
          </a:prstGeom>
          <a:noFill/>
          <a:ln>
            <a:noFill/>
          </a:ln>
        </p:spPr>
        <p:txBody>
          <a:bodyPr lIns="0" rIns="0" tIns="0" bIns="0" anchor="ctr"/>
          <a:p>
            <a:pPr algn="ctr"/>
            <a:endParaRPr b="0" lang="en-US" sz="3200" spc="-1" strike="noStrike">
              <a:latin typeface="Arial"/>
            </a:endParaRPr>
          </a:p>
        </p:txBody>
      </p:sp>
      <p:pic>
        <p:nvPicPr>
          <p:cNvPr id="391" name="" descr=""/>
          <p:cNvPicPr/>
          <p:nvPr/>
        </p:nvPicPr>
        <p:blipFill>
          <a:blip r:embed="rId1"/>
          <a:stretch/>
        </p:blipFill>
        <p:spPr>
          <a:xfrm>
            <a:off x="-1440" y="1752480"/>
            <a:ext cx="10080360" cy="510552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TextShape 1"/>
          <p:cNvSpPr txBox="1"/>
          <p:nvPr/>
        </p:nvSpPr>
        <p:spPr>
          <a:xfrm>
            <a:off x="457200" y="182880"/>
            <a:ext cx="9072000" cy="1261800"/>
          </a:xfrm>
          <a:prstGeom prst="rect">
            <a:avLst/>
          </a:prstGeom>
          <a:noFill/>
          <a:ln>
            <a:noFill/>
          </a:ln>
        </p:spPr>
        <p:txBody>
          <a:bodyPr lIns="0" rIns="0" tIns="0" bIns="0" anchor="ctr"/>
          <a:p>
            <a:pPr algn="ctr"/>
            <a:r>
              <a:rPr b="0" lang="en-US" sz="4400" spc="-1" strike="noStrike">
                <a:solidFill>
                  <a:srgbClr val="ffffff"/>
                </a:solidFill>
                <a:latin typeface="Arial"/>
              </a:rPr>
              <a:t>ProQuest</a:t>
            </a:r>
            <a:endParaRPr b="0" lang="en-US" sz="4400" spc="-1" strike="noStrike">
              <a:solidFill>
                <a:srgbClr val="ffffff"/>
              </a:solidFill>
              <a:latin typeface="Arial"/>
            </a:endParaRPr>
          </a:p>
        </p:txBody>
      </p:sp>
      <p:sp>
        <p:nvSpPr>
          <p:cNvPr id="393" name="TextShape 2"/>
          <p:cNvSpPr txBox="1"/>
          <p:nvPr/>
        </p:nvSpPr>
        <p:spPr>
          <a:xfrm>
            <a:off x="504000" y="1768680"/>
            <a:ext cx="9072000" cy="4384080"/>
          </a:xfrm>
          <a:prstGeom prst="rect">
            <a:avLst/>
          </a:prstGeom>
          <a:noFill/>
          <a:ln>
            <a:noFill/>
          </a:ln>
        </p:spPr>
        <p:txBody>
          <a:bodyPr lIns="0" rIns="0" tIns="0" bIns="0">
            <a:normAutofit/>
          </a:bodyPr>
          <a:p>
            <a:endParaRPr b="0" lang="en-US" sz="3200" spc="-1" strike="noStrike">
              <a:latin typeface="Arial"/>
            </a:endParaRPr>
          </a:p>
        </p:txBody>
      </p:sp>
      <p:pic>
        <p:nvPicPr>
          <p:cNvPr id="394" name="" descr=""/>
          <p:cNvPicPr/>
          <p:nvPr/>
        </p:nvPicPr>
        <p:blipFill>
          <a:blip r:embed="rId1"/>
          <a:stretch/>
        </p:blipFill>
        <p:spPr>
          <a:xfrm>
            <a:off x="-1440" y="1554480"/>
            <a:ext cx="10080360" cy="598572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4400" spc="-1" strike="noStrike">
                <a:solidFill>
                  <a:srgbClr val="ffffff"/>
                </a:solidFill>
                <a:latin typeface="Arial"/>
                <a:ea typeface="DejaVu Sans"/>
              </a:rPr>
              <a:t>ESBCO - EBook</a:t>
            </a:r>
            <a:endParaRPr b="0" lang="en-US" sz="4400" spc="-1" strike="noStrike">
              <a:latin typeface="Arial"/>
            </a:endParaRPr>
          </a:p>
        </p:txBody>
      </p:sp>
      <p:sp>
        <p:nvSpPr>
          <p:cNvPr id="396" name="CustomShape 2"/>
          <p:cNvSpPr/>
          <p:nvPr/>
        </p:nvSpPr>
        <p:spPr>
          <a:xfrm>
            <a:off x="504000" y="1823400"/>
            <a:ext cx="9070920" cy="5061960"/>
          </a:xfrm>
          <a:prstGeom prst="rect">
            <a:avLst/>
          </a:prstGeom>
          <a:noFill/>
          <a:ln>
            <a:noFill/>
          </a:ln>
        </p:spPr>
        <p:style>
          <a:lnRef idx="0"/>
          <a:fillRef idx="0"/>
          <a:effectRef idx="0"/>
          <a:fontRef idx="minor"/>
        </p:style>
      </p:sp>
      <p:pic>
        <p:nvPicPr>
          <p:cNvPr id="397" name="" descr=""/>
          <p:cNvPicPr/>
          <p:nvPr/>
        </p:nvPicPr>
        <p:blipFill>
          <a:blip r:embed="rId1"/>
          <a:stretch/>
        </p:blipFill>
        <p:spPr>
          <a:xfrm>
            <a:off x="60480" y="1920240"/>
            <a:ext cx="10078560" cy="563940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91440" y="1491840"/>
            <a:ext cx="9783360" cy="4450680"/>
          </a:xfrm>
          <a:prstGeom prst="rect">
            <a:avLst/>
          </a:prstGeom>
          <a:noFill/>
          <a:ln>
            <a:noFill/>
          </a:ln>
        </p:spPr>
        <p:style>
          <a:lnRef idx="0"/>
          <a:fillRef idx="0"/>
          <a:effectRef idx="0"/>
          <a:fontRef idx="minor"/>
        </p:style>
        <p:txBody>
          <a:bodyPr lIns="0" rIns="0" tIns="0" bIns="0" anchor="ctr"/>
          <a:p>
            <a:pPr algn="ctr">
              <a:lnSpc>
                <a:spcPct val="100000"/>
              </a:lnSpc>
            </a:pPr>
            <a:r>
              <a:rPr b="0" lang="en-US" sz="5400" spc="-1" strike="noStrike">
                <a:solidFill>
                  <a:srgbClr val="ffffff"/>
                </a:solidFill>
                <a:latin typeface="Arial"/>
                <a:ea typeface="DejaVu Sans"/>
              </a:rPr>
              <a:t>2. Teknik Mengelola Paper</a:t>
            </a:r>
            <a:endParaRPr b="0" lang="en-US" sz="54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4400" spc="-1" strike="noStrike">
                <a:solidFill>
                  <a:srgbClr val="ffffff"/>
                </a:solidFill>
                <a:latin typeface="Arial"/>
                <a:ea typeface="DejaVu Sans"/>
              </a:rPr>
              <a:t>Menu Hari Ini</a:t>
            </a:r>
            <a:endParaRPr b="0" lang="en-US" sz="4400" spc="-1" strike="noStrike">
              <a:latin typeface="Arial"/>
            </a:endParaRPr>
          </a:p>
        </p:txBody>
      </p:sp>
      <p:sp>
        <p:nvSpPr>
          <p:cNvPr id="358" name="CustomShape 2"/>
          <p:cNvSpPr/>
          <p:nvPr/>
        </p:nvSpPr>
        <p:spPr>
          <a:xfrm>
            <a:off x="504000" y="1823400"/>
            <a:ext cx="9070920" cy="5061960"/>
          </a:xfrm>
          <a:prstGeom prst="rect">
            <a:avLst/>
          </a:prstGeom>
          <a:noFill/>
          <a:ln>
            <a:noFill/>
          </a:ln>
        </p:spPr>
        <p:style>
          <a:lnRef idx="0"/>
          <a:fillRef idx="0"/>
          <a:effectRef idx="0"/>
          <a:fontRef idx="minor"/>
        </p:style>
        <p:txBody>
          <a:bodyPr lIns="0" rIns="0" tIns="0" bIns="0" anchor="ctr"/>
          <a:p>
            <a:pPr algn="just">
              <a:lnSpc>
                <a:spcPct val="100000"/>
              </a:lnSpc>
            </a:pPr>
            <a:r>
              <a:rPr b="0" lang="en-US" sz="5400" spc="-1" strike="noStrike">
                <a:solidFill>
                  <a:srgbClr val="ffffff"/>
                </a:solidFill>
                <a:latin typeface="Arial"/>
                <a:ea typeface="DejaVu Sans"/>
              </a:rPr>
              <a:t>1. Literatur Ilmiah</a:t>
            </a:r>
            <a:endParaRPr b="0" lang="en-US" sz="5400" spc="-1" strike="noStrike">
              <a:latin typeface="Arial"/>
            </a:endParaRPr>
          </a:p>
          <a:p>
            <a:pPr algn="just">
              <a:lnSpc>
                <a:spcPct val="100000"/>
              </a:lnSpc>
            </a:pPr>
            <a:r>
              <a:rPr b="0" lang="en-US" sz="5400" spc="-1" strike="noStrike">
                <a:solidFill>
                  <a:srgbClr val="ffffff"/>
                </a:solidFill>
                <a:latin typeface="Arial"/>
                <a:ea typeface="DejaVu Sans"/>
              </a:rPr>
              <a:t>2. Teknik Mengelola Paper</a:t>
            </a:r>
            <a:endParaRPr b="0" lang="en-US" sz="5400" spc="-1" strike="noStrike">
              <a:latin typeface="Arial"/>
            </a:endParaRPr>
          </a:p>
          <a:p>
            <a:pPr algn="just">
              <a:lnSpc>
                <a:spcPct val="100000"/>
              </a:lnSpc>
            </a:pPr>
            <a:r>
              <a:rPr b="0" lang="en-US" sz="5400" spc="-1" strike="noStrike">
                <a:solidFill>
                  <a:srgbClr val="ffffff"/>
                </a:solidFill>
                <a:latin typeface="Arial"/>
                <a:ea typeface="DejaVu Sans"/>
              </a:rPr>
              <a:t>3. Teknik mereview Paper</a:t>
            </a:r>
            <a:endParaRPr b="0" lang="en-US" sz="5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4400" spc="-1" strike="noStrike">
                <a:solidFill>
                  <a:srgbClr val="ffffff"/>
                </a:solidFill>
                <a:latin typeface="Arial"/>
                <a:ea typeface="DejaVu Sans"/>
              </a:rPr>
              <a:t>Pengelolaan</a:t>
            </a:r>
            <a:endParaRPr b="0" lang="en-US" sz="4400" spc="-1" strike="noStrike">
              <a:latin typeface="Arial"/>
            </a:endParaRPr>
          </a:p>
        </p:txBody>
      </p:sp>
      <p:sp>
        <p:nvSpPr>
          <p:cNvPr id="400" name="CustomShape 2"/>
          <p:cNvSpPr/>
          <p:nvPr/>
        </p:nvSpPr>
        <p:spPr>
          <a:xfrm>
            <a:off x="274320" y="1823400"/>
            <a:ext cx="9600120" cy="5061960"/>
          </a:xfrm>
          <a:prstGeom prst="rect">
            <a:avLst/>
          </a:prstGeom>
          <a:noFill/>
          <a:ln>
            <a:noFill/>
          </a:ln>
        </p:spPr>
        <p:style>
          <a:lnRef idx="0"/>
          <a:fillRef idx="0"/>
          <a:effectRef idx="0"/>
          <a:fontRef idx="minor"/>
        </p:style>
        <p:txBody>
          <a:bodyPr lIns="0" rIns="0" tIns="0" bIns="0" anchor="ctr"/>
          <a:p>
            <a:pPr marL="216000" indent="-214920" algn="just">
              <a:lnSpc>
                <a:spcPct val="100000"/>
              </a:lnSpc>
              <a:buClr>
                <a:srgbClr val="000000"/>
              </a:buClr>
              <a:buSzPct val="45000"/>
              <a:buFont typeface="Wingdings" charset="2"/>
              <a:buChar char=""/>
            </a:pPr>
            <a:r>
              <a:rPr b="0" lang="en-US" sz="3200" spc="-1" strike="noStrike">
                <a:solidFill>
                  <a:srgbClr val="ffffff"/>
                </a:solidFill>
                <a:latin typeface="Arial"/>
                <a:ea typeface="DejaVu Sans"/>
              </a:rPr>
              <a:t>Software “Mendeley” untuk </a:t>
            </a:r>
            <a:r>
              <a:rPr b="1" lang="en-US" sz="3200" spc="-1" strike="noStrike">
                <a:solidFill>
                  <a:srgbClr val="7ffe00"/>
                </a:solidFill>
                <a:latin typeface="Arial"/>
                <a:ea typeface="DejaVu Sans"/>
              </a:rPr>
              <a:t>mengelola paper</a:t>
            </a:r>
            <a:r>
              <a:rPr b="0" lang="en-US" sz="3200" spc="-1" strike="noStrike">
                <a:solidFill>
                  <a:srgbClr val="ffffff"/>
                </a:solidFill>
                <a:latin typeface="Arial"/>
                <a:ea typeface="DejaVu Sans"/>
              </a:rPr>
              <a:t> (men-citasi, menyimpan secara online). </a:t>
            </a:r>
            <a:r>
              <a:rPr b="1" lang="en-US" sz="3200" spc="-1" strike="noStrike">
                <a:solidFill>
                  <a:srgbClr val="7ffe00"/>
                </a:solidFill>
                <a:latin typeface="Arial"/>
                <a:ea typeface="DejaVu Sans"/>
              </a:rPr>
              <a:t>GRATIS</a:t>
            </a:r>
            <a:r>
              <a:rPr b="0" lang="en-US" sz="3200" spc="-1" strike="noStrike">
                <a:solidFill>
                  <a:srgbClr val="ffffff"/>
                </a:solidFill>
                <a:latin typeface="Arial"/>
                <a:ea typeface="DejaVu Sans"/>
              </a:rPr>
              <a:t> dengan registrasi akun. </a:t>
            </a:r>
            <a:r>
              <a:rPr b="0" lang="en-US" sz="3200" spc="-1" strike="noStrike" u="sng">
                <a:solidFill>
                  <a:srgbClr val="0000ff"/>
                </a:solidFill>
                <a:uFillTx/>
                <a:latin typeface="Arial"/>
                <a:ea typeface="DejaVu Sans"/>
                <a:hlinkClick r:id="rId1"/>
              </a:rPr>
              <a:t>https://www.mendeley.com</a:t>
            </a:r>
            <a:endParaRPr b="0" lang="en-US" sz="3200" spc="-1" strike="noStrike">
              <a:latin typeface="Arial"/>
            </a:endParaRPr>
          </a:p>
          <a:p>
            <a:pPr marL="216000" indent="-214920" algn="just">
              <a:lnSpc>
                <a:spcPct val="100000"/>
              </a:lnSpc>
              <a:buClr>
                <a:srgbClr val="000000"/>
              </a:buClr>
              <a:buSzPct val="45000"/>
              <a:buFont typeface="Wingdings" charset="2"/>
              <a:buChar char=""/>
            </a:pPr>
            <a:r>
              <a:rPr b="1" lang="en-US" sz="3200" spc="-1" strike="noStrike">
                <a:solidFill>
                  <a:srgbClr val="7ffe00"/>
                </a:solidFill>
                <a:latin typeface="Arial"/>
                <a:ea typeface="DejaVu Sans"/>
              </a:rPr>
              <a:t>Plugin Ms Word/Libre Office</a:t>
            </a:r>
            <a:r>
              <a:rPr b="0" lang="en-US" sz="3200" spc="-1" strike="noStrike">
                <a:solidFill>
                  <a:srgbClr val="ffffff"/>
                </a:solidFill>
                <a:latin typeface="Arial"/>
                <a:ea typeface="DejaVu Sans"/>
              </a:rPr>
              <a:t> untuk memudahkan melakukan citasi sebuah paper termasuk daftar pustaka. </a:t>
            </a:r>
            <a:endParaRPr b="0" lang="en-US" sz="3200" spc="-1" strike="noStrike">
              <a:latin typeface="Arial"/>
            </a:endParaRPr>
          </a:p>
          <a:p>
            <a:pPr marL="216000" indent="-214920" algn="just">
              <a:lnSpc>
                <a:spcPct val="100000"/>
              </a:lnSpc>
              <a:buClr>
                <a:srgbClr val="000000"/>
              </a:buClr>
              <a:buSzPct val="45000"/>
              <a:buFont typeface="Wingdings" charset="2"/>
              <a:buChar char=""/>
            </a:pPr>
            <a:r>
              <a:rPr b="0" lang="en-US" sz="3200" spc="-1" strike="noStrike">
                <a:solidFill>
                  <a:srgbClr val="ffffff"/>
                </a:solidFill>
                <a:latin typeface="Arial"/>
                <a:ea typeface="DejaVu Sans"/>
              </a:rPr>
              <a:t>Buat sebuah folder untuk memudahkan penyimpanan Paper.</a:t>
            </a:r>
            <a:endParaRPr b="0" lang="en-US" sz="3200" spc="-1" strike="noStrike">
              <a:latin typeface="Arial"/>
            </a:endParaRPr>
          </a:p>
          <a:p>
            <a:pPr marL="216000" indent="-214920" algn="just">
              <a:lnSpc>
                <a:spcPct val="100000"/>
              </a:lnSpc>
              <a:buClr>
                <a:srgbClr val="000000"/>
              </a:buClr>
              <a:buSzPct val="45000"/>
              <a:buFont typeface="Wingdings" charset="2"/>
              <a:buChar char=""/>
            </a:pPr>
            <a:r>
              <a:rPr b="0" lang="en-US" sz="3200" spc="-1" strike="noStrike">
                <a:solidFill>
                  <a:srgbClr val="ffffff"/>
                </a:solidFill>
                <a:latin typeface="Arial"/>
                <a:ea typeface="DejaVu Sans"/>
              </a:rPr>
              <a:t>Untuk menambah Paper bisa </a:t>
            </a:r>
            <a:r>
              <a:rPr b="1" lang="en-US" sz="3200" spc="-1" strike="noStrike">
                <a:solidFill>
                  <a:srgbClr val="7ffe00"/>
                </a:solidFill>
                <a:latin typeface="Arial"/>
                <a:ea typeface="DejaVu Sans"/>
              </a:rPr>
              <a:t>klik-dan-drag file pdf,</a:t>
            </a:r>
            <a:r>
              <a:rPr b="0" lang="en-US" sz="3200" spc="-1" strike="noStrike">
                <a:solidFill>
                  <a:srgbClr val="ffffff"/>
                </a:solidFill>
                <a:latin typeface="Arial"/>
                <a:ea typeface="DejaVu Sans"/>
              </a:rPr>
              <a:t> atau pencarian melalui </a:t>
            </a:r>
            <a:r>
              <a:rPr b="1" lang="en-US" sz="3200" spc="-1" strike="noStrike">
                <a:solidFill>
                  <a:srgbClr val="7ffe00"/>
                </a:solidFill>
                <a:latin typeface="Arial"/>
                <a:ea typeface="DejaVu Sans"/>
              </a:rPr>
              <a:t>Literature Seach Mendeley.</a:t>
            </a:r>
            <a:endParaRPr b="0" lang="en-US" sz="3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4400" spc="-1" strike="noStrike">
                <a:solidFill>
                  <a:srgbClr val="ffffff"/>
                </a:solidFill>
                <a:latin typeface="Arial"/>
                <a:ea typeface="DejaVu Sans"/>
              </a:rPr>
              <a:t>Mendeley</a:t>
            </a:r>
            <a:endParaRPr b="0" lang="en-US" sz="4400" spc="-1" strike="noStrike">
              <a:latin typeface="Arial"/>
            </a:endParaRPr>
          </a:p>
        </p:txBody>
      </p:sp>
      <p:sp>
        <p:nvSpPr>
          <p:cNvPr id="402" name="CustomShape 2"/>
          <p:cNvSpPr/>
          <p:nvPr/>
        </p:nvSpPr>
        <p:spPr>
          <a:xfrm>
            <a:off x="504000" y="1823400"/>
            <a:ext cx="9070920" cy="5061960"/>
          </a:xfrm>
          <a:prstGeom prst="rect">
            <a:avLst/>
          </a:prstGeom>
          <a:noFill/>
          <a:ln>
            <a:noFill/>
          </a:ln>
        </p:spPr>
        <p:style>
          <a:lnRef idx="0"/>
          <a:fillRef idx="0"/>
          <a:effectRef idx="0"/>
          <a:fontRef idx="minor"/>
        </p:style>
      </p:sp>
      <p:pic>
        <p:nvPicPr>
          <p:cNvPr id="403" name="" descr=""/>
          <p:cNvPicPr/>
          <p:nvPr/>
        </p:nvPicPr>
        <p:blipFill>
          <a:blip r:embed="rId1"/>
          <a:stretch/>
        </p:blipFill>
        <p:spPr>
          <a:xfrm>
            <a:off x="360" y="1770480"/>
            <a:ext cx="10078560" cy="563508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4400" spc="-1" strike="noStrike">
                <a:solidFill>
                  <a:srgbClr val="ffffff"/>
                </a:solidFill>
                <a:latin typeface="Arial"/>
                <a:ea typeface="DejaVu Sans"/>
              </a:rPr>
              <a:t>Mendeley</a:t>
            </a:r>
            <a:endParaRPr b="0" lang="en-US" sz="4400" spc="-1" strike="noStrike">
              <a:latin typeface="Arial"/>
            </a:endParaRPr>
          </a:p>
        </p:txBody>
      </p:sp>
      <p:sp>
        <p:nvSpPr>
          <p:cNvPr id="405" name="CustomShape 2"/>
          <p:cNvSpPr/>
          <p:nvPr/>
        </p:nvSpPr>
        <p:spPr>
          <a:xfrm>
            <a:off x="504000" y="1823400"/>
            <a:ext cx="9070920" cy="5061960"/>
          </a:xfrm>
          <a:prstGeom prst="rect">
            <a:avLst/>
          </a:prstGeom>
          <a:noFill/>
          <a:ln>
            <a:noFill/>
          </a:ln>
        </p:spPr>
        <p:style>
          <a:lnRef idx="0"/>
          <a:fillRef idx="0"/>
          <a:effectRef idx="0"/>
          <a:fontRef idx="minor"/>
        </p:style>
      </p:sp>
      <p:pic>
        <p:nvPicPr>
          <p:cNvPr id="406" name="" descr=""/>
          <p:cNvPicPr/>
          <p:nvPr/>
        </p:nvPicPr>
        <p:blipFill>
          <a:blip r:embed="rId1"/>
          <a:stretch/>
        </p:blipFill>
        <p:spPr>
          <a:xfrm>
            <a:off x="-1080" y="1645920"/>
            <a:ext cx="10078560" cy="563508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4400" spc="-1" strike="noStrike">
                <a:solidFill>
                  <a:srgbClr val="ffffff"/>
                </a:solidFill>
                <a:latin typeface="Arial"/>
                <a:ea typeface="DejaVu Sans"/>
              </a:rPr>
              <a:t>Mendeley</a:t>
            </a:r>
            <a:endParaRPr b="0" lang="en-US" sz="4400" spc="-1" strike="noStrike">
              <a:latin typeface="Arial"/>
            </a:endParaRPr>
          </a:p>
        </p:txBody>
      </p:sp>
      <p:sp>
        <p:nvSpPr>
          <p:cNvPr id="408" name="CustomShape 2"/>
          <p:cNvSpPr/>
          <p:nvPr/>
        </p:nvSpPr>
        <p:spPr>
          <a:xfrm>
            <a:off x="504000" y="1823400"/>
            <a:ext cx="9070920" cy="5061960"/>
          </a:xfrm>
          <a:prstGeom prst="rect">
            <a:avLst/>
          </a:prstGeom>
          <a:noFill/>
          <a:ln>
            <a:noFill/>
          </a:ln>
        </p:spPr>
        <p:style>
          <a:lnRef idx="0"/>
          <a:fillRef idx="0"/>
          <a:effectRef idx="0"/>
          <a:fontRef idx="minor"/>
        </p:style>
      </p:sp>
      <p:pic>
        <p:nvPicPr>
          <p:cNvPr id="409" name="Picture 3" descr=""/>
          <p:cNvPicPr/>
          <p:nvPr/>
        </p:nvPicPr>
        <p:blipFill>
          <a:blip r:embed="rId1"/>
          <a:srcRect l="31496" t="1999" r="17466" b="31054"/>
          <a:stretch/>
        </p:blipFill>
        <p:spPr>
          <a:xfrm>
            <a:off x="57960" y="1395360"/>
            <a:ext cx="10022760" cy="616428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1645920" y="142920"/>
            <a:ext cx="6674040" cy="124920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4400" spc="-1" strike="noStrike">
                <a:solidFill>
                  <a:srgbClr val="ffffff"/>
                </a:solidFill>
                <a:latin typeface="Arial"/>
                <a:ea typeface="DejaVu Sans"/>
              </a:rPr>
              <a:t>Daftar Pustaka Otomatis</a:t>
            </a:r>
            <a:endParaRPr b="0" lang="en-US" sz="4400" spc="-1" strike="noStrike">
              <a:latin typeface="Arial"/>
            </a:endParaRPr>
          </a:p>
        </p:txBody>
      </p:sp>
      <p:sp>
        <p:nvSpPr>
          <p:cNvPr id="411" name="CustomShape 2"/>
          <p:cNvSpPr/>
          <p:nvPr/>
        </p:nvSpPr>
        <p:spPr>
          <a:xfrm>
            <a:off x="504000" y="1823400"/>
            <a:ext cx="9070920" cy="5061960"/>
          </a:xfrm>
          <a:prstGeom prst="rect">
            <a:avLst/>
          </a:prstGeom>
          <a:noFill/>
          <a:ln>
            <a:noFill/>
          </a:ln>
        </p:spPr>
        <p:style>
          <a:lnRef idx="0"/>
          <a:fillRef idx="0"/>
          <a:effectRef idx="0"/>
          <a:fontRef idx="minor"/>
        </p:style>
      </p:sp>
      <p:pic>
        <p:nvPicPr>
          <p:cNvPr id="412" name="Picture 3" descr=""/>
          <p:cNvPicPr/>
          <p:nvPr/>
        </p:nvPicPr>
        <p:blipFill>
          <a:blip r:embed="rId1"/>
          <a:srcRect l="30992" t="1999" r="20995" b="33990"/>
          <a:stretch/>
        </p:blipFill>
        <p:spPr>
          <a:xfrm>
            <a:off x="92520" y="1463040"/>
            <a:ext cx="9988200" cy="596556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1"/>
          <p:cNvSpPr/>
          <p:nvPr/>
        </p:nvSpPr>
        <p:spPr>
          <a:xfrm>
            <a:off x="2376000" y="288000"/>
            <a:ext cx="5326920" cy="959040"/>
          </a:xfrm>
          <a:prstGeom prst="rect">
            <a:avLst/>
          </a:prstGeom>
          <a:noFill/>
          <a:ln>
            <a:noFill/>
          </a:ln>
        </p:spPr>
        <p:style>
          <a:lnRef idx="0"/>
          <a:fillRef idx="0"/>
          <a:effectRef idx="0"/>
          <a:fontRef idx="minor"/>
        </p:style>
      </p:sp>
      <p:sp>
        <p:nvSpPr>
          <p:cNvPr id="414" name="CustomShape 2"/>
          <p:cNvSpPr/>
          <p:nvPr/>
        </p:nvSpPr>
        <p:spPr>
          <a:xfrm>
            <a:off x="504000" y="1823400"/>
            <a:ext cx="9070920" cy="5061960"/>
          </a:xfrm>
          <a:prstGeom prst="rect">
            <a:avLst/>
          </a:prstGeom>
          <a:noFill/>
          <a:ln>
            <a:noFill/>
          </a:ln>
        </p:spPr>
        <p:style>
          <a:lnRef idx="0"/>
          <a:fillRef idx="0"/>
          <a:effectRef idx="0"/>
          <a:fontRef idx="minor"/>
        </p:style>
      </p:sp>
      <p:sp>
        <p:nvSpPr>
          <p:cNvPr id="415" name="CustomShape 3"/>
          <p:cNvSpPr/>
          <p:nvPr/>
        </p:nvSpPr>
        <p:spPr>
          <a:xfrm>
            <a:off x="0" y="1401840"/>
            <a:ext cx="9966240" cy="4449600"/>
          </a:xfrm>
          <a:prstGeom prst="rect">
            <a:avLst/>
          </a:prstGeom>
          <a:noFill/>
          <a:ln>
            <a:noFill/>
          </a:ln>
        </p:spPr>
        <p:style>
          <a:lnRef idx="0"/>
          <a:fillRef idx="0"/>
          <a:effectRef idx="0"/>
          <a:fontRef idx="minor"/>
        </p:style>
        <p:txBody>
          <a:bodyPr lIns="0" rIns="0" tIns="0" bIns="0" anchor="ctr"/>
          <a:p>
            <a:pPr algn="ctr">
              <a:lnSpc>
                <a:spcPct val="100000"/>
              </a:lnSpc>
            </a:pPr>
            <a:r>
              <a:rPr b="0" lang="en-US" sz="5400" spc="-1" strike="noStrike">
                <a:solidFill>
                  <a:srgbClr val="ffffff"/>
                </a:solidFill>
                <a:latin typeface="Arial"/>
                <a:ea typeface="DejaVu Sans"/>
              </a:rPr>
              <a:t>3. Teknik Mereview Paper</a:t>
            </a:r>
            <a:endParaRPr b="0" lang="en-US" sz="54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ea typeface="DejaVu Sans"/>
              </a:rPr>
              <a:t>Jenis-Jenis Paper</a:t>
            </a:r>
            <a:endParaRPr b="0" lang="en-US" sz="4400" spc="-1" strike="noStrike">
              <a:latin typeface="Arial"/>
            </a:endParaRPr>
          </a:p>
        </p:txBody>
      </p:sp>
      <p:sp>
        <p:nvSpPr>
          <p:cNvPr id="417" name="CustomShape 2"/>
          <p:cNvSpPr/>
          <p:nvPr/>
        </p:nvSpPr>
        <p:spPr>
          <a:xfrm>
            <a:off x="274320" y="1392120"/>
            <a:ext cx="9509040" cy="5924520"/>
          </a:xfrm>
          <a:prstGeom prst="rect">
            <a:avLst/>
          </a:prstGeom>
          <a:noFill/>
          <a:ln>
            <a:noFill/>
          </a:ln>
        </p:spPr>
        <p:style>
          <a:lnRef idx="0"/>
          <a:fillRef idx="0"/>
          <a:effectRef idx="0"/>
          <a:fontRef idx="minor"/>
        </p:style>
        <p:txBody>
          <a:bodyPr lIns="0" rIns="0" tIns="0" bIns="0" anchor="ctr"/>
          <a:p>
            <a:pPr marL="216000" indent="-215280" algn="just">
              <a:lnSpc>
                <a:spcPct val="100000"/>
              </a:lnSpc>
              <a:buClr>
                <a:srgbClr val="000000"/>
              </a:buClr>
              <a:buFont typeface="StarSymbol"/>
              <a:buAutoNum type="arabicPeriod"/>
            </a:pPr>
            <a:r>
              <a:rPr b="0" lang="en-US" sz="2800" spc="-1" strike="noStrike">
                <a:solidFill>
                  <a:srgbClr val="ffffff"/>
                </a:solidFill>
                <a:latin typeface="Arial"/>
                <a:ea typeface="DejaVu Sans"/>
              </a:rPr>
              <a:t> </a:t>
            </a:r>
            <a:r>
              <a:rPr b="0" lang="en-US" sz="2800" spc="-1" strike="noStrike">
                <a:solidFill>
                  <a:srgbClr val="ffffff"/>
                </a:solidFill>
                <a:latin typeface="Arial"/>
                <a:ea typeface="DejaVu Sans"/>
              </a:rPr>
              <a:t>Paper Teknikal (Technical Paper)</a:t>
            </a:r>
            <a:endParaRPr b="0" lang="en-US" sz="2800" spc="-1" strike="noStrike">
              <a:latin typeface="Arial"/>
            </a:endParaRPr>
          </a:p>
          <a:p>
            <a:pPr lvl="2" marL="648000" indent="-215280" algn="just">
              <a:lnSpc>
                <a:spcPct val="100000"/>
              </a:lnSpc>
              <a:buClr>
                <a:srgbClr val="000000"/>
              </a:buClr>
              <a:buFont typeface="StarSymbol"/>
              <a:buAutoNum type="arabicPeriod"/>
            </a:pPr>
            <a:r>
              <a:rPr b="0" lang="en-US" sz="2800" spc="-1" strike="noStrike">
                <a:solidFill>
                  <a:srgbClr val="ffffff"/>
                </a:solidFill>
                <a:latin typeface="Arial"/>
                <a:ea typeface="DejaVu Sans"/>
              </a:rPr>
              <a:t>-&gt; Paper yang isinya berasal dari </a:t>
            </a:r>
            <a:r>
              <a:rPr b="1" lang="en-US" sz="2800" spc="-1" strike="noStrike">
                <a:solidFill>
                  <a:srgbClr val="00ff00"/>
                </a:solidFill>
                <a:latin typeface="Arial"/>
                <a:ea typeface="DejaVu Sans"/>
              </a:rPr>
              <a:t>hasil penelitian dan eksperimen</a:t>
            </a:r>
            <a:r>
              <a:rPr b="0" lang="en-US" sz="2800" spc="-1" strike="noStrike">
                <a:solidFill>
                  <a:srgbClr val="ffffff"/>
                </a:solidFill>
                <a:latin typeface="Arial"/>
                <a:ea typeface="DejaVu Sans"/>
              </a:rPr>
              <a:t> yang dilakukan peneliti.</a:t>
            </a:r>
            <a:endParaRPr b="0" lang="en-US" sz="2800" spc="-1" strike="noStrike">
              <a:latin typeface="Arial"/>
            </a:endParaRPr>
          </a:p>
          <a:p>
            <a:pPr lvl="2" marL="648000" indent="-215280" algn="just">
              <a:lnSpc>
                <a:spcPct val="100000"/>
              </a:lnSpc>
              <a:buClr>
                <a:srgbClr val="000000"/>
              </a:buClr>
              <a:buFont typeface="StarSymbol"/>
              <a:buAutoNum type="arabicPeriod"/>
            </a:pPr>
            <a:r>
              <a:rPr b="0" lang="en-US" sz="2800" spc="-1" strike="noStrike">
                <a:solidFill>
                  <a:srgbClr val="ffffff"/>
                </a:solidFill>
                <a:latin typeface="Arial"/>
                <a:ea typeface="DejaVu Sans"/>
              </a:rPr>
              <a:t>-&gt;</a:t>
            </a:r>
            <a:r>
              <a:rPr b="0" lang="en-US" sz="2800" spc="-1" strike="noStrike">
                <a:solidFill>
                  <a:srgbClr val="ffffff"/>
                </a:solidFill>
                <a:latin typeface="Arial"/>
                <a:ea typeface="DejaVu Sans"/>
              </a:rPr>
              <a:t>	</a:t>
            </a:r>
            <a:r>
              <a:rPr b="0" lang="en-US" sz="2800" spc="-1" strike="noStrike">
                <a:solidFill>
                  <a:srgbClr val="ffffff"/>
                </a:solidFill>
                <a:latin typeface="Arial"/>
                <a:ea typeface="DejaVu Sans"/>
              </a:rPr>
              <a:t>Kualitasnya dilihat dari kontribusi ke pengetahuan</a:t>
            </a:r>
            <a:endParaRPr b="0" lang="en-US" sz="2800" spc="-1" strike="noStrike">
              <a:latin typeface="Arial"/>
            </a:endParaRPr>
          </a:p>
          <a:p>
            <a:pPr algn="just">
              <a:lnSpc>
                <a:spcPct val="100000"/>
              </a:lnSpc>
            </a:pPr>
            <a:endParaRPr b="0" lang="en-US" sz="2800" spc="-1" strike="noStrike">
              <a:latin typeface="Arial"/>
            </a:endParaRPr>
          </a:p>
          <a:p>
            <a:pPr marL="216000" indent="-215280" algn="just">
              <a:lnSpc>
                <a:spcPct val="100000"/>
              </a:lnSpc>
              <a:buClr>
                <a:srgbClr val="000000"/>
              </a:buClr>
              <a:buFont typeface="StarSymbol"/>
              <a:buAutoNum type="arabicPeriod"/>
            </a:pPr>
            <a:r>
              <a:rPr b="0" lang="en-US" sz="2800" spc="-1" strike="noStrike">
                <a:solidFill>
                  <a:srgbClr val="ffffff"/>
                </a:solidFill>
                <a:latin typeface="Arial"/>
                <a:ea typeface="DejaVu Sans"/>
              </a:rPr>
              <a:t> </a:t>
            </a:r>
            <a:r>
              <a:rPr b="0" lang="en-US" sz="2800" spc="-1" strike="noStrike">
                <a:solidFill>
                  <a:srgbClr val="ffffff"/>
                </a:solidFill>
                <a:latin typeface="Arial"/>
                <a:ea typeface="DejaVu Sans"/>
              </a:rPr>
              <a:t>Paper Survey (Survey Paper)</a:t>
            </a:r>
            <a:endParaRPr b="0" lang="en-US" sz="2800" spc="-1" strike="noStrike">
              <a:latin typeface="Arial"/>
            </a:endParaRPr>
          </a:p>
          <a:p>
            <a:pPr lvl="2" marL="648000" indent="-215280" algn="just">
              <a:lnSpc>
                <a:spcPct val="100000"/>
              </a:lnSpc>
              <a:buClr>
                <a:srgbClr val="000000"/>
              </a:buClr>
              <a:buFont typeface="StarSymbol"/>
              <a:buAutoNum type="arabicPeriod"/>
            </a:pPr>
            <a:r>
              <a:rPr b="0" lang="en-US" sz="2800" spc="-1" strike="noStrike">
                <a:solidFill>
                  <a:srgbClr val="ffffff"/>
                </a:solidFill>
                <a:latin typeface="Arial"/>
                <a:ea typeface="DejaVu Sans"/>
              </a:rPr>
              <a:t>-&gt;</a:t>
            </a:r>
            <a:r>
              <a:rPr b="0" lang="en-US" sz="2800" spc="-1" strike="noStrike">
                <a:solidFill>
                  <a:srgbClr val="ffffff"/>
                </a:solidFill>
                <a:latin typeface="Arial"/>
                <a:ea typeface="DejaVu Sans"/>
              </a:rPr>
              <a:t>	</a:t>
            </a:r>
            <a:r>
              <a:rPr b="0" lang="en-US" sz="2800" spc="-1" strike="noStrike">
                <a:solidFill>
                  <a:srgbClr val="ffffff"/>
                </a:solidFill>
                <a:latin typeface="Arial"/>
                <a:ea typeface="DejaVu Sans"/>
              </a:rPr>
              <a:t>Paper yang isinya berasal dari </a:t>
            </a:r>
            <a:r>
              <a:rPr b="1" lang="en-US" sz="2800" spc="-1" strike="noStrike">
                <a:solidFill>
                  <a:srgbClr val="00ff00"/>
                </a:solidFill>
                <a:latin typeface="Arial"/>
                <a:ea typeface="DejaVu Sans"/>
              </a:rPr>
              <a:t>review dan survey tentang sebuah topik/tema</a:t>
            </a:r>
            <a:r>
              <a:rPr b="0" lang="en-US" sz="2800" spc="-1" strike="noStrike">
                <a:solidFill>
                  <a:srgbClr val="ffffff"/>
                </a:solidFill>
                <a:latin typeface="Arial"/>
                <a:ea typeface="DejaVu Sans"/>
              </a:rPr>
              <a:t> dalam penelitian.</a:t>
            </a:r>
            <a:endParaRPr b="0" lang="en-US" sz="2800" spc="-1" strike="noStrike">
              <a:latin typeface="Arial"/>
            </a:endParaRPr>
          </a:p>
          <a:p>
            <a:pPr lvl="2" marL="648000" indent="-215280" algn="just">
              <a:lnSpc>
                <a:spcPct val="100000"/>
              </a:lnSpc>
              <a:buClr>
                <a:srgbClr val="000000"/>
              </a:buClr>
              <a:buFont typeface="StarSymbol"/>
              <a:buAutoNum type="arabicPeriod"/>
            </a:pPr>
            <a:r>
              <a:rPr b="0" lang="en-US" sz="2800" spc="-1" strike="noStrike">
                <a:solidFill>
                  <a:srgbClr val="ffffff"/>
                </a:solidFill>
                <a:latin typeface="Arial"/>
                <a:ea typeface="DejaVu Sans"/>
              </a:rPr>
              <a:t>-&gt;</a:t>
            </a:r>
            <a:r>
              <a:rPr b="0" lang="en-US" sz="2800" spc="-1" strike="noStrike">
                <a:solidFill>
                  <a:srgbClr val="ffffff"/>
                </a:solidFill>
                <a:latin typeface="Arial"/>
                <a:ea typeface="DejaVu Sans"/>
              </a:rPr>
              <a:t>	</a:t>
            </a:r>
            <a:r>
              <a:rPr b="0" lang="en-US" sz="2800" spc="-1" strike="noStrike">
                <a:solidFill>
                  <a:srgbClr val="ffffff"/>
                </a:solidFill>
                <a:latin typeface="Arial"/>
                <a:ea typeface="DejaVu Sans"/>
              </a:rPr>
              <a:t>Mereview bisa lebih dari seratus atau seribu lebih penelitian</a:t>
            </a:r>
            <a:endParaRPr b="0" lang="en-US" sz="2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CustomShape 1"/>
          <p:cNvSpPr/>
          <p:nvPr/>
        </p:nvSpPr>
        <p:spPr>
          <a:xfrm>
            <a:off x="2353320" y="3383280"/>
            <a:ext cx="5326920" cy="9590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ea typeface="DejaVu Sans"/>
              </a:rPr>
              <a:t>Paper Teknikal</a:t>
            </a:r>
            <a:endParaRPr b="0" lang="en-US" sz="4400" spc="-1" strike="noStrike">
              <a:latin typeface="Arial"/>
            </a:endParaRPr>
          </a:p>
        </p:txBody>
      </p:sp>
      <p:sp>
        <p:nvSpPr>
          <p:cNvPr id="419" name="CustomShape 2"/>
          <p:cNvSpPr/>
          <p:nvPr/>
        </p:nvSpPr>
        <p:spPr>
          <a:xfrm>
            <a:off x="4023360" y="4663440"/>
            <a:ext cx="1005120" cy="1553760"/>
          </a:xfrm>
          <a:custGeom>
            <a:avLst/>
            <a:gdLst/>
            <a:ahLst/>
            <a:rect l="l" t="t" r="r" b="b"/>
            <a:pathLst>
              <a:path w="2796" h="4320">
                <a:moveTo>
                  <a:pt x="698" y="4319"/>
                </a:moveTo>
                <a:lnTo>
                  <a:pt x="698" y="1079"/>
                </a:lnTo>
                <a:lnTo>
                  <a:pt x="0" y="1079"/>
                </a:lnTo>
                <a:lnTo>
                  <a:pt x="1397" y="0"/>
                </a:lnTo>
                <a:lnTo>
                  <a:pt x="2795" y="1079"/>
                </a:lnTo>
                <a:lnTo>
                  <a:pt x="2096" y="1079"/>
                </a:lnTo>
                <a:lnTo>
                  <a:pt x="2096" y="4319"/>
                </a:lnTo>
                <a:lnTo>
                  <a:pt x="698" y="4319"/>
                </a:lnTo>
              </a:path>
            </a:pathLst>
          </a:custGeom>
          <a:solidFill>
            <a:srgbClr val="729fcf"/>
          </a:solidFill>
          <a:ln>
            <a:solidFill>
              <a:srgbClr val="3465a4"/>
            </a:solidFill>
          </a:ln>
        </p:spPr>
        <p:style>
          <a:lnRef idx="0"/>
          <a:fillRef idx="0"/>
          <a:effectRef idx="0"/>
          <a:fontRef idx="minor"/>
        </p:style>
      </p:sp>
      <p:sp>
        <p:nvSpPr>
          <p:cNvPr id="420" name="CustomShape 3"/>
          <p:cNvSpPr/>
          <p:nvPr/>
        </p:nvSpPr>
        <p:spPr>
          <a:xfrm>
            <a:off x="5394960" y="2103120"/>
            <a:ext cx="1005120" cy="1370880"/>
          </a:xfrm>
          <a:custGeom>
            <a:avLst/>
            <a:gdLst/>
            <a:ahLst/>
            <a:rect l="l" t="t" r="r" b="b"/>
            <a:pathLst>
              <a:path w="2796" h="3812">
                <a:moveTo>
                  <a:pt x="698" y="0"/>
                </a:moveTo>
                <a:lnTo>
                  <a:pt x="698" y="2858"/>
                </a:lnTo>
                <a:lnTo>
                  <a:pt x="0" y="2858"/>
                </a:lnTo>
                <a:lnTo>
                  <a:pt x="1397" y="3811"/>
                </a:lnTo>
                <a:lnTo>
                  <a:pt x="2795" y="2858"/>
                </a:lnTo>
                <a:lnTo>
                  <a:pt x="2096" y="2858"/>
                </a:lnTo>
                <a:lnTo>
                  <a:pt x="2096" y="0"/>
                </a:lnTo>
                <a:lnTo>
                  <a:pt x="698" y="0"/>
                </a:lnTo>
              </a:path>
            </a:pathLst>
          </a:custGeom>
          <a:solidFill>
            <a:srgbClr val="729fcf"/>
          </a:solidFill>
          <a:ln>
            <a:solidFill>
              <a:srgbClr val="3465a4"/>
            </a:solidFill>
          </a:ln>
        </p:spPr>
        <p:style>
          <a:lnRef idx="0"/>
          <a:fillRef idx="0"/>
          <a:effectRef idx="0"/>
          <a:fontRef idx="minor"/>
        </p:style>
      </p:sp>
      <p:sp>
        <p:nvSpPr>
          <p:cNvPr id="421" name="CustomShape 4"/>
          <p:cNvSpPr/>
          <p:nvPr/>
        </p:nvSpPr>
        <p:spPr>
          <a:xfrm>
            <a:off x="1371600" y="2560320"/>
            <a:ext cx="1462320" cy="1919520"/>
          </a:xfrm>
          <a:custGeom>
            <a:avLst/>
            <a:gdLst/>
            <a:ahLst/>
            <a:rect l="l" t="t" r="r" b="b"/>
            <a:pathLst>
              <a:path w="841" h="854">
                <a:moveTo>
                  <a:pt x="517" y="247"/>
                </a:moveTo>
                <a:lnTo>
                  <a:pt x="517" y="415"/>
                </a:lnTo>
                <a:lnTo>
                  <a:pt x="264" y="415"/>
                </a:lnTo>
                <a:lnTo>
                  <a:pt x="264" y="0"/>
                </a:lnTo>
                <a:lnTo>
                  <a:pt x="0" y="0"/>
                </a:lnTo>
                <a:lnTo>
                  <a:pt x="0" y="680"/>
                </a:lnTo>
                <a:lnTo>
                  <a:pt x="517" y="680"/>
                </a:lnTo>
                <a:lnTo>
                  <a:pt x="517" y="854"/>
                </a:lnTo>
                <a:lnTo>
                  <a:pt x="841" y="547"/>
                </a:lnTo>
                <a:lnTo>
                  <a:pt x="517" y="247"/>
                </a:lnTo>
                <a:close/>
              </a:path>
            </a:pathLst>
          </a:custGeom>
          <a:solidFill>
            <a:srgbClr val="729fcf"/>
          </a:solidFill>
          <a:ln>
            <a:solidFill>
              <a:srgbClr val="3465a4"/>
            </a:solidFill>
          </a:ln>
        </p:spPr>
        <p:style>
          <a:lnRef idx="0"/>
          <a:fillRef idx="0"/>
          <a:effectRef idx="0"/>
          <a:fontRef idx="minor"/>
        </p:style>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ea typeface="DejaVu Sans"/>
              </a:rPr>
              <a:t>Kiat Mereview Paper</a:t>
            </a:r>
            <a:endParaRPr b="0" lang="en-US" sz="4400" spc="-1" strike="noStrike">
              <a:latin typeface="Arial"/>
            </a:endParaRPr>
          </a:p>
        </p:txBody>
      </p:sp>
      <p:sp>
        <p:nvSpPr>
          <p:cNvPr id="423" name="CustomShape 2"/>
          <p:cNvSpPr/>
          <p:nvPr/>
        </p:nvSpPr>
        <p:spPr>
          <a:xfrm>
            <a:off x="504000" y="1504080"/>
            <a:ext cx="9070920" cy="5695920"/>
          </a:xfrm>
          <a:prstGeom prst="rect">
            <a:avLst/>
          </a:prstGeom>
          <a:noFill/>
          <a:ln>
            <a:noFill/>
          </a:ln>
        </p:spPr>
        <p:style>
          <a:lnRef idx="0"/>
          <a:fillRef idx="0"/>
          <a:effectRef idx="0"/>
          <a:fontRef idx="minor"/>
        </p:style>
        <p:txBody>
          <a:bodyPr lIns="0" rIns="0" tIns="0" bIns="0" anchor="ctr"/>
          <a:p>
            <a:pPr marL="216000" indent="-215280">
              <a:lnSpc>
                <a:spcPct val="90000"/>
              </a:lnSpc>
              <a:spcBef>
                <a:spcPts val="499"/>
              </a:spcBef>
              <a:buClr>
                <a:srgbClr val="000000"/>
              </a:buClr>
              <a:buSzPct val="45000"/>
              <a:buFont typeface="Wingdings" charset="2"/>
              <a:buChar char=""/>
            </a:pPr>
            <a:r>
              <a:rPr b="0" lang="en-US" sz="5400" spc="-1" strike="noStrike">
                <a:solidFill>
                  <a:srgbClr val="ffffff"/>
                </a:solidFill>
                <a:latin typeface="Calibri"/>
                <a:ea typeface="DejaVu Sans"/>
              </a:rPr>
              <a:t>Pahami </a:t>
            </a:r>
            <a:r>
              <a:rPr b="1" lang="en-US" sz="5400" spc="-1" strike="noStrike">
                <a:solidFill>
                  <a:srgbClr val="ffff00"/>
                </a:solidFill>
                <a:latin typeface="Calibri"/>
                <a:ea typeface="DejaVu Sans"/>
              </a:rPr>
              <a:t>Masalah Penelitian</a:t>
            </a:r>
            <a:endParaRPr b="0" lang="en-US" sz="5400" spc="-1" strike="noStrike">
              <a:latin typeface="Arial"/>
            </a:endParaRPr>
          </a:p>
          <a:p>
            <a:pPr lvl="1" marL="432000" indent="-215280">
              <a:lnSpc>
                <a:spcPct val="90000"/>
              </a:lnSpc>
              <a:spcBef>
                <a:spcPts val="499"/>
              </a:spcBef>
              <a:buClr>
                <a:srgbClr val="000000"/>
              </a:buClr>
              <a:buSzPct val="45000"/>
              <a:buFont typeface="Wingdings" charset="2"/>
              <a:buChar char=""/>
            </a:pPr>
            <a:r>
              <a:rPr b="0" lang="en-US" sz="3200" spc="-1" strike="noStrike">
                <a:solidFill>
                  <a:srgbClr val="ffffff"/>
                </a:solidFill>
                <a:latin typeface="Calibri"/>
                <a:ea typeface="DejaVu Sans"/>
              </a:rPr>
              <a:t>Apakah Masalah Penelitian Memiliki </a:t>
            </a:r>
            <a:r>
              <a:rPr b="1" lang="en-US" sz="3200" spc="-1" strike="noStrike">
                <a:solidFill>
                  <a:srgbClr val="ffff00"/>
                </a:solidFill>
                <a:latin typeface="Calibri"/>
                <a:ea typeface="DejaVu Sans"/>
              </a:rPr>
              <a:t>Landasan</a:t>
            </a:r>
            <a:r>
              <a:rPr b="0" lang="en-US" sz="3200" spc="-1" strike="noStrike">
                <a:solidFill>
                  <a:srgbClr val="ffffff"/>
                </a:solidFill>
                <a:latin typeface="Calibri"/>
                <a:ea typeface="DejaVu Sans"/>
              </a:rPr>
              <a:t> dan </a:t>
            </a:r>
            <a:r>
              <a:rPr b="1" lang="en-US" sz="3200" spc="-1" strike="noStrike">
                <a:solidFill>
                  <a:srgbClr val="ffff00"/>
                </a:solidFill>
                <a:latin typeface="Calibri"/>
                <a:ea typeface="DejaVu Sans"/>
              </a:rPr>
              <a:t>validasi</a:t>
            </a:r>
            <a:r>
              <a:rPr b="0" lang="en-US" sz="3200" spc="-1" strike="noStrike">
                <a:solidFill>
                  <a:srgbClr val="ffffff"/>
                </a:solidFill>
                <a:latin typeface="Calibri"/>
                <a:ea typeface="DejaVu Sans"/>
              </a:rPr>
              <a:t>?</a:t>
            </a:r>
            <a:endParaRPr b="0" lang="en-US" sz="3200" spc="-1" strike="noStrike">
              <a:latin typeface="Arial"/>
            </a:endParaRPr>
          </a:p>
          <a:p>
            <a:pPr marL="216000" indent="-215280">
              <a:lnSpc>
                <a:spcPct val="90000"/>
              </a:lnSpc>
              <a:spcBef>
                <a:spcPts val="499"/>
              </a:spcBef>
              <a:buClr>
                <a:srgbClr val="000000"/>
              </a:buClr>
              <a:buSzPct val="45000"/>
              <a:buFont typeface="Wingdings" charset="2"/>
              <a:buChar char=""/>
            </a:pPr>
            <a:r>
              <a:rPr b="0" lang="en-US" sz="5400" spc="-1" strike="noStrike">
                <a:solidFill>
                  <a:srgbClr val="ffffff"/>
                </a:solidFill>
                <a:latin typeface="Calibri"/>
                <a:ea typeface="DejaVu Sans"/>
              </a:rPr>
              <a:t>Pahami </a:t>
            </a:r>
            <a:r>
              <a:rPr b="1" lang="en-US" sz="5400" spc="-1" strike="noStrike">
                <a:solidFill>
                  <a:srgbClr val="ffff00"/>
                </a:solidFill>
                <a:latin typeface="Calibri"/>
                <a:ea typeface="DejaVu Sans"/>
              </a:rPr>
              <a:t>Kontribusi</a:t>
            </a:r>
            <a:endParaRPr b="0" lang="en-US" sz="5400" spc="-1" strike="noStrike">
              <a:latin typeface="Arial"/>
            </a:endParaRPr>
          </a:p>
          <a:p>
            <a:pPr lvl="1" marL="432000" indent="-215280">
              <a:lnSpc>
                <a:spcPct val="90000"/>
              </a:lnSpc>
              <a:spcBef>
                <a:spcPts val="499"/>
              </a:spcBef>
              <a:buClr>
                <a:srgbClr val="000000"/>
              </a:buClr>
              <a:buSzPct val="45000"/>
              <a:buFont typeface="Wingdings" charset="2"/>
              <a:buChar char=""/>
            </a:pPr>
            <a:r>
              <a:rPr b="0" lang="en-US" sz="3200" spc="-1" strike="noStrike">
                <a:solidFill>
                  <a:srgbClr val="ffffff"/>
                </a:solidFill>
                <a:latin typeface="Calibri"/>
                <a:ea typeface="DejaVu Sans"/>
              </a:rPr>
              <a:t>Apakah Kontribusinya Memiliki </a:t>
            </a:r>
            <a:r>
              <a:rPr b="1" lang="en-US" sz="3200" spc="-1" strike="noStrike">
                <a:solidFill>
                  <a:srgbClr val="ffff00"/>
                </a:solidFill>
                <a:latin typeface="Calibri"/>
                <a:ea typeface="DejaVu Sans"/>
              </a:rPr>
              <a:t>Kebaruan</a:t>
            </a:r>
            <a:r>
              <a:rPr b="0" lang="en-US" sz="3200" spc="-1" strike="noStrike">
                <a:solidFill>
                  <a:srgbClr val="ffffff"/>
                </a:solidFill>
                <a:latin typeface="Calibri"/>
                <a:ea typeface="DejaVu Sans"/>
              </a:rPr>
              <a:t> dan </a:t>
            </a:r>
            <a:r>
              <a:rPr b="1" lang="en-US" sz="3200" spc="-1" strike="noStrike">
                <a:solidFill>
                  <a:srgbClr val="ffff00"/>
                </a:solidFill>
                <a:latin typeface="Calibri"/>
                <a:ea typeface="DejaVu Sans"/>
              </a:rPr>
              <a:t>Orisinalitas</a:t>
            </a:r>
            <a:r>
              <a:rPr b="0" lang="en-US" sz="3200" spc="-1" strike="noStrike">
                <a:solidFill>
                  <a:srgbClr val="ffffff"/>
                </a:solidFill>
                <a:latin typeface="Calibri"/>
                <a:ea typeface="DejaVu Sans"/>
              </a:rPr>
              <a:t>?</a:t>
            </a:r>
            <a:endParaRPr b="0" lang="en-US" sz="3200" spc="-1" strike="noStrike">
              <a:latin typeface="Arial"/>
            </a:endParaRPr>
          </a:p>
          <a:p>
            <a:pPr marL="216000" indent="-215280">
              <a:lnSpc>
                <a:spcPct val="90000"/>
              </a:lnSpc>
              <a:spcBef>
                <a:spcPts val="1001"/>
              </a:spcBef>
              <a:buClr>
                <a:srgbClr val="000000"/>
              </a:buClr>
              <a:buSzPct val="45000"/>
              <a:buFont typeface="Wingdings" charset="2"/>
              <a:buChar char=""/>
            </a:pPr>
            <a:r>
              <a:rPr b="0" lang="en-US" sz="5400" spc="-1" strike="noStrike">
                <a:solidFill>
                  <a:srgbClr val="ffffff"/>
                </a:solidFill>
                <a:latin typeface="Calibri"/>
                <a:ea typeface="DejaVu Sans"/>
              </a:rPr>
              <a:t>Pahami </a:t>
            </a:r>
            <a:r>
              <a:rPr b="1" lang="en-US" sz="5400" spc="-1" strike="noStrike">
                <a:solidFill>
                  <a:srgbClr val="ffff00"/>
                </a:solidFill>
                <a:latin typeface="Calibri"/>
                <a:ea typeface="DejaVu Sans"/>
              </a:rPr>
              <a:t>Validitas Kontribusi</a:t>
            </a:r>
            <a:endParaRPr b="0" lang="en-US" sz="5400" spc="-1" strike="noStrike">
              <a:latin typeface="Arial"/>
            </a:endParaRPr>
          </a:p>
          <a:p>
            <a:pPr lvl="1" marL="432000" indent="-215280">
              <a:lnSpc>
                <a:spcPct val="90000"/>
              </a:lnSpc>
              <a:spcBef>
                <a:spcPts val="1001"/>
              </a:spcBef>
              <a:buClr>
                <a:srgbClr val="000000"/>
              </a:buClr>
              <a:buSzPct val="45000"/>
              <a:buFont typeface="Wingdings" charset="2"/>
              <a:buChar char=""/>
            </a:pPr>
            <a:r>
              <a:rPr b="0" lang="en-US" sz="3200" spc="-1" strike="noStrike">
                <a:solidFill>
                  <a:srgbClr val="ffffff"/>
                </a:solidFill>
                <a:latin typeface="Calibri"/>
                <a:ea typeface="DejaVu Sans"/>
              </a:rPr>
              <a:t>Apakah Teori/Model Yang Diusulkan Sudah Terbukti Benar? Adakah Kesalahan Ketika Pembuktian?</a:t>
            </a:r>
            <a:endParaRPr b="0" lang="en-US" sz="3200" spc="-1" strike="noStrike">
              <a:latin typeface="Arial"/>
            </a:endParaRPr>
          </a:p>
          <a:p>
            <a:pPr marL="216000" indent="-215280">
              <a:lnSpc>
                <a:spcPct val="90000"/>
              </a:lnSpc>
              <a:spcBef>
                <a:spcPts val="499"/>
              </a:spcBef>
              <a:buClr>
                <a:srgbClr val="000000"/>
              </a:buClr>
              <a:buSzPct val="45000"/>
              <a:buFont typeface="Wingdings" charset="2"/>
              <a:buChar char=""/>
            </a:pPr>
            <a:r>
              <a:rPr b="0" lang="en-US" sz="2000" spc="-1" strike="noStrike">
                <a:solidFill>
                  <a:srgbClr val="ffffff"/>
                </a:solidFill>
                <a:latin typeface="Calibri"/>
                <a:ea typeface="DejaVu Sans"/>
              </a:rPr>
              <a:t> </a:t>
            </a:r>
            <a:endParaRPr b="0" lang="en-US" sz="20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ea typeface="DejaVu Sans"/>
              </a:rPr>
              <a:t>Masalah Penelitian</a:t>
            </a:r>
            <a:endParaRPr b="0" lang="en-US" sz="4400" spc="-1" strike="noStrike">
              <a:latin typeface="Arial"/>
            </a:endParaRPr>
          </a:p>
        </p:txBody>
      </p:sp>
      <p:sp>
        <p:nvSpPr>
          <p:cNvPr id="425" name="CustomShape 2"/>
          <p:cNvSpPr/>
          <p:nvPr/>
        </p:nvSpPr>
        <p:spPr>
          <a:xfrm>
            <a:off x="504000" y="1823400"/>
            <a:ext cx="9070920" cy="5061960"/>
          </a:xfrm>
          <a:prstGeom prst="rect">
            <a:avLst/>
          </a:prstGeom>
          <a:noFill/>
          <a:ln>
            <a:noFill/>
          </a:ln>
        </p:spPr>
        <p:style>
          <a:lnRef idx="0"/>
          <a:fillRef idx="0"/>
          <a:effectRef idx="0"/>
          <a:fontRef idx="minor"/>
        </p:style>
        <p:txBody>
          <a:bodyPr lIns="0" rIns="0" tIns="0" bIns="0">
            <a:normAutofit/>
          </a:bodyPr>
          <a:p>
            <a:pPr marL="432000" indent="-323280" algn="just">
              <a:lnSpc>
                <a:spcPct val="100000"/>
              </a:lnSpc>
              <a:spcBef>
                <a:spcPts val="1417"/>
              </a:spcBef>
              <a:buClr>
                <a:srgbClr val="000000"/>
              </a:buClr>
              <a:buSzPct val="45000"/>
              <a:buFont typeface="Wingdings" charset="2"/>
              <a:buChar char=""/>
            </a:pPr>
            <a:r>
              <a:rPr b="0" lang="en-US" sz="3600" spc="-1" strike="noStrike">
                <a:solidFill>
                  <a:srgbClr val="ffffff"/>
                </a:solidFill>
                <a:latin typeface="Arial"/>
                <a:ea typeface="DejaVu Sans"/>
              </a:rPr>
              <a:t>Masalah Penelitian adalah </a:t>
            </a:r>
            <a:r>
              <a:rPr b="1" lang="en-US" sz="3600" spc="-1" strike="noStrike">
                <a:solidFill>
                  <a:srgbClr val="ffff00"/>
                </a:solidFill>
                <a:latin typeface="Arial"/>
                <a:ea typeface="DejaVu Sans"/>
              </a:rPr>
              <a:t>alasan utama</a:t>
            </a:r>
            <a:r>
              <a:rPr b="0" lang="en-US" sz="3600" spc="-1" strike="noStrike">
                <a:solidFill>
                  <a:srgbClr val="ffffff"/>
                </a:solidFill>
                <a:latin typeface="Arial"/>
                <a:ea typeface="DejaVu Sans"/>
              </a:rPr>
              <a:t> untuk melakukan sebuah penelitian</a:t>
            </a:r>
            <a:endParaRPr b="0" lang="en-US" sz="3600" spc="-1" strike="noStrike">
              <a:latin typeface="Arial"/>
            </a:endParaRPr>
          </a:p>
          <a:p>
            <a:pPr marL="432000" indent="-323280" algn="just">
              <a:lnSpc>
                <a:spcPct val="100000"/>
              </a:lnSpc>
              <a:spcBef>
                <a:spcPts val="1417"/>
              </a:spcBef>
              <a:buClr>
                <a:srgbClr val="000000"/>
              </a:buClr>
              <a:buSzPct val="45000"/>
              <a:buFont typeface="Wingdings" charset="2"/>
              <a:buChar char=""/>
            </a:pPr>
            <a:r>
              <a:rPr b="1" lang="en-US" sz="3600" spc="-1" strike="noStrike">
                <a:solidFill>
                  <a:srgbClr val="ffff00"/>
                </a:solidFill>
                <a:latin typeface="Arial"/>
                <a:ea typeface="DejaVu Sans"/>
              </a:rPr>
              <a:t>Faktor pertimbangan</a:t>
            </a:r>
            <a:r>
              <a:rPr b="0" lang="en-US" sz="3600" spc="-1" strike="noStrike">
                <a:solidFill>
                  <a:srgbClr val="ffffff"/>
                </a:solidFill>
                <a:latin typeface="Arial"/>
                <a:ea typeface="DejaVu Sans"/>
              </a:rPr>
              <a:t> reviewer tingkat internasional sebagai </a:t>
            </a:r>
            <a:r>
              <a:rPr b="1" lang="en-US" sz="3600" spc="-1" strike="noStrike">
                <a:solidFill>
                  <a:srgbClr val="ffff00"/>
                </a:solidFill>
                <a:latin typeface="Arial"/>
                <a:ea typeface="DejaVu Sans"/>
              </a:rPr>
              <a:t>parameter utama</a:t>
            </a:r>
            <a:endParaRPr b="0" lang="en-US" sz="36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en-US" sz="3600" spc="-1" strike="noStrike">
                <a:solidFill>
                  <a:srgbClr val="ffffff"/>
                </a:solidFill>
                <a:latin typeface="Arial"/>
                <a:ea typeface="DejaVu Sans"/>
              </a:rPr>
              <a:t>Masalah harus </a:t>
            </a:r>
            <a:r>
              <a:rPr b="1" lang="en-US" sz="3600" spc="-1" strike="noStrike">
                <a:solidFill>
                  <a:srgbClr val="ffff00"/>
                </a:solidFill>
                <a:latin typeface="Arial"/>
                <a:ea typeface="DejaVu Sans"/>
              </a:rPr>
              <a:t>objektif (tidak subjektif), logis, dan valid</a:t>
            </a:r>
            <a:r>
              <a:rPr b="0" lang="en-US" sz="3600" spc="-1" strike="noStrike">
                <a:solidFill>
                  <a:srgbClr val="ffffff"/>
                </a:solidFill>
                <a:latin typeface="Arial"/>
                <a:ea typeface="DejaVu Sans"/>
              </a:rPr>
              <a:t>.</a:t>
            </a:r>
            <a:endParaRPr b="0" lang="en-US" sz="3600" spc="-1" strike="noStrike">
              <a:latin typeface="Arial"/>
            </a:endParaRPr>
          </a:p>
          <a:p>
            <a:pPr marL="432000" indent="-323280" algn="just">
              <a:lnSpc>
                <a:spcPct val="100000"/>
              </a:lnSpc>
              <a:spcBef>
                <a:spcPts val="1417"/>
              </a:spcBef>
              <a:buClr>
                <a:srgbClr val="000000"/>
              </a:buClr>
              <a:buSzPct val="45000"/>
              <a:buFont typeface="Wingdings" charset="2"/>
              <a:buChar char=""/>
            </a:pPr>
            <a:r>
              <a:rPr b="0" lang="en-US" sz="3600" spc="-1" strike="noStrike">
                <a:solidFill>
                  <a:srgbClr val="ffffff"/>
                </a:solidFill>
                <a:latin typeface="Arial"/>
                <a:ea typeface="DejaVu Sans"/>
              </a:rPr>
              <a:t>Agar masalah valid perlu dilakukannya objetifikasi masalah dengan cara </a:t>
            </a:r>
            <a:r>
              <a:rPr b="1" lang="en-US" sz="3600" spc="-1" strike="noStrike">
                <a:solidFill>
                  <a:srgbClr val="ffff00"/>
                </a:solidFill>
                <a:latin typeface="Arial"/>
                <a:ea typeface="DejaVu Sans"/>
              </a:rPr>
              <a:t>melandasinya dengan literatur terbaru</a:t>
            </a:r>
            <a:r>
              <a:rPr b="0" lang="en-US" sz="3600" spc="-1" strike="noStrike">
                <a:solidFill>
                  <a:srgbClr val="ffffff"/>
                </a:solidFill>
                <a:latin typeface="Arial"/>
                <a:ea typeface="DejaVu Sans"/>
              </a:rPr>
              <a:t>.</a:t>
            </a:r>
            <a:endParaRPr b="0" lang="en-US" sz="36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2261520" y="1400400"/>
            <a:ext cx="5326920" cy="4450680"/>
          </a:xfrm>
          <a:prstGeom prst="rect">
            <a:avLst/>
          </a:prstGeom>
          <a:noFill/>
          <a:ln>
            <a:noFill/>
          </a:ln>
        </p:spPr>
        <p:style>
          <a:lnRef idx="0"/>
          <a:fillRef idx="0"/>
          <a:effectRef idx="0"/>
          <a:fontRef idx="minor"/>
        </p:style>
        <p:txBody>
          <a:bodyPr lIns="0" rIns="0" tIns="0" bIns="0" anchor="ctr"/>
          <a:p>
            <a:pPr algn="ctr">
              <a:lnSpc>
                <a:spcPct val="100000"/>
              </a:lnSpc>
            </a:pPr>
            <a:r>
              <a:rPr b="0" lang="en-US" sz="5400" spc="-1" strike="noStrike">
                <a:solidFill>
                  <a:srgbClr val="ffffff"/>
                </a:solidFill>
                <a:latin typeface="Arial"/>
                <a:ea typeface="DejaVu Sans"/>
              </a:rPr>
              <a:t>1. Literatur Ilmiah</a:t>
            </a:r>
            <a:endParaRPr b="0" lang="en-US" sz="5400" spc="-1" strike="noStrike">
              <a:latin typeface="Arial"/>
            </a:endParaRPr>
          </a:p>
        </p:txBody>
      </p:sp>
      <p:sp>
        <p:nvSpPr>
          <p:cNvPr id="360" name="CustomShape 2"/>
          <p:cNvSpPr/>
          <p:nvPr/>
        </p:nvSpPr>
        <p:spPr>
          <a:xfrm>
            <a:off x="1828800" y="3017520"/>
            <a:ext cx="640080" cy="1280160"/>
          </a:xfrm>
          <a:custGeom>
            <a:avLst/>
            <a:gdLst/>
            <a:ahLst/>
            <a:rect l="0" t="0" r="r" b="b"/>
            <a:pathLst>
              <a:path w="1780" h="3558">
                <a:moveTo>
                  <a:pt x="1779" y="0"/>
                </a:moveTo>
                <a:cubicBezTo>
                  <a:pt x="889" y="0"/>
                  <a:pt x="0" y="148"/>
                  <a:pt x="0" y="296"/>
                </a:cubicBezTo>
                <a:lnTo>
                  <a:pt x="0" y="3260"/>
                </a:lnTo>
                <a:cubicBezTo>
                  <a:pt x="0" y="3408"/>
                  <a:pt x="889" y="3557"/>
                  <a:pt x="1779" y="3557"/>
                </a:cubicBezTo>
              </a:path>
            </a:pathLst>
          </a:custGeom>
          <a:noFill/>
          <a:ln>
            <a:solidFill>
              <a:srgbClr val="ffffff"/>
            </a:solidFill>
          </a:ln>
        </p:spPr>
        <p:style>
          <a:lnRef idx="0"/>
          <a:fillRef idx="0"/>
          <a:effectRef idx="0"/>
          <a:fontRef idx="minor"/>
        </p:style>
      </p:sp>
      <p:sp>
        <p:nvSpPr>
          <p:cNvPr id="361" name="CustomShape 3"/>
          <p:cNvSpPr/>
          <p:nvPr/>
        </p:nvSpPr>
        <p:spPr>
          <a:xfrm>
            <a:off x="7315200" y="3108960"/>
            <a:ext cx="640080" cy="1188720"/>
          </a:xfrm>
          <a:custGeom>
            <a:avLst/>
            <a:gdLst/>
            <a:ahLst/>
            <a:rect l="0" t="0" r="r" b="b"/>
            <a:pathLst>
              <a:path w="1780" h="3304">
                <a:moveTo>
                  <a:pt x="0" y="0"/>
                </a:moveTo>
                <a:cubicBezTo>
                  <a:pt x="889" y="0"/>
                  <a:pt x="1779" y="137"/>
                  <a:pt x="1779" y="275"/>
                </a:cubicBezTo>
                <a:lnTo>
                  <a:pt x="1779" y="3027"/>
                </a:lnTo>
                <a:cubicBezTo>
                  <a:pt x="1779" y="3165"/>
                  <a:pt x="889" y="3303"/>
                  <a:pt x="0" y="3303"/>
                </a:cubicBezTo>
              </a:path>
            </a:pathLst>
          </a:custGeom>
          <a:noFill/>
          <a:ln>
            <a:solidFill>
              <a:srgbClr val="ffffff"/>
            </a:solidFill>
          </a:ln>
        </p:spPr>
        <p:style>
          <a:lnRef idx="0"/>
          <a:fillRef idx="0"/>
          <a:effectRef idx="0"/>
          <a:fontRef idx="minor"/>
        </p:style>
      </p:sp>
      <p:sp>
        <p:nvSpPr>
          <p:cNvPr id="362" name="CustomShape 4"/>
          <p:cNvSpPr/>
          <p:nvPr/>
        </p:nvSpPr>
        <p:spPr>
          <a:xfrm>
            <a:off x="3017520" y="4206240"/>
            <a:ext cx="3931920" cy="914400"/>
          </a:xfrm>
          <a:custGeom>
            <a:avLst/>
            <a:gdLst/>
            <a:ahLst/>
            <a:rect l="0" t="0" r="r" b="b"/>
            <a:pathLst>
              <a:path w="10924" h="2565">
                <a:moveTo>
                  <a:pt x="6675" y="0"/>
                </a:moveTo>
                <a:lnTo>
                  <a:pt x="10923" y="1270"/>
                </a:lnTo>
                <a:lnTo>
                  <a:pt x="6675" y="2564"/>
                </a:lnTo>
                <a:lnTo>
                  <a:pt x="6675" y="1788"/>
                </a:lnTo>
                <a:lnTo>
                  <a:pt x="2022" y="1788"/>
                </a:lnTo>
                <a:lnTo>
                  <a:pt x="2022" y="752"/>
                </a:lnTo>
                <a:lnTo>
                  <a:pt x="6675" y="752"/>
                </a:lnTo>
                <a:lnTo>
                  <a:pt x="6675" y="0"/>
                </a:lnTo>
                <a:moveTo>
                  <a:pt x="0" y="752"/>
                </a:moveTo>
                <a:lnTo>
                  <a:pt x="0" y="1788"/>
                </a:lnTo>
                <a:lnTo>
                  <a:pt x="505" y="1788"/>
                </a:lnTo>
                <a:lnTo>
                  <a:pt x="505" y="752"/>
                </a:lnTo>
                <a:lnTo>
                  <a:pt x="0" y="752"/>
                </a:lnTo>
                <a:moveTo>
                  <a:pt x="1011" y="752"/>
                </a:moveTo>
                <a:lnTo>
                  <a:pt x="1011" y="1788"/>
                </a:lnTo>
                <a:lnTo>
                  <a:pt x="1517" y="1788"/>
                </a:lnTo>
                <a:lnTo>
                  <a:pt x="1517" y="752"/>
                </a:lnTo>
                <a:lnTo>
                  <a:pt x="1011" y="752"/>
                </a:lnTo>
              </a:path>
            </a:pathLst>
          </a:custGeom>
          <a:solidFill>
            <a:srgbClr val="ffffff"/>
          </a:solidFill>
          <a:ln>
            <a:solidFill>
              <a:srgbClr val="ffffff"/>
            </a:solidFill>
          </a:ln>
        </p:spPr>
        <p:style>
          <a:lnRef idx="0"/>
          <a:fillRef idx="0"/>
          <a:effectRef idx="0"/>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CustomShape 1"/>
          <p:cNvSpPr/>
          <p:nvPr/>
        </p:nvSpPr>
        <p:spPr>
          <a:xfrm>
            <a:off x="2376000" y="288000"/>
            <a:ext cx="5326920" cy="959040"/>
          </a:xfrm>
          <a:prstGeom prst="rect">
            <a:avLst/>
          </a:prstGeom>
          <a:noFill/>
          <a:ln>
            <a:noFill/>
          </a:ln>
        </p:spPr>
        <p:style>
          <a:lnRef idx="0"/>
          <a:fillRef idx="0"/>
          <a:effectRef idx="0"/>
          <a:fontRef idx="minor"/>
        </p:style>
      </p:sp>
      <p:sp>
        <p:nvSpPr>
          <p:cNvPr id="427" name="CustomShape 2"/>
          <p:cNvSpPr/>
          <p:nvPr/>
        </p:nvSpPr>
        <p:spPr>
          <a:xfrm>
            <a:off x="504000" y="1823400"/>
            <a:ext cx="9070920" cy="5061960"/>
          </a:xfrm>
          <a:prstGeom prst="rect">
            <a:avLst/>
          </a:prstGeom>
          <a:noFill/>
          <a:ln>
            <a:noFill/>
          </a:ln>
        </p:spPr>
        <p:style>
          <a:lnRef idx="0"/>
          <a:fillRef idx="0"/>
          <a:effectRef idx="0"/>
          <a:fontRef idx="minor"/>
        </p:style>
      </p:sp>
      <p:sp>
        <p:nvSpPr>
          <p:cNvPr id="428" name="CustomShape 3"/>
          <p:cNvSpPr/>
          <p:nvPr/>
        </p:nvSpPr>
        <p:spPr>
          <a:xfrm>
            <a:off x="1188720" y="142560"/>
            <a:ext cx="8046360" cy="12499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rPr>
              <a:t>Contoh Masalah Penelitian</a:t>
            </a:r>
            <a:endParaRPr b="0" lang="en-US" sz="4400" spc="-1" strike="noStrike">
              <a:latin typeface="Arial"/>
            </a:endParaRPr>
          </a:p>
        </p:txBody>
      </p:sp>
      <p:sp>
        <p:nvSpPr>
          <p:cNvPr id="429" name="CustomShape 4"/>
          <p:cNvSpPr/>
          <p:nvPr/>
        </p:nvSpPr>
        <p:spPr>
          <a:xfrm>
            <a:off x="504000" y="1823400"/>
            <a:ext cx="9070920" cy="5061960"/>
          </a:xfrm>
          <a:prstGeom prst="rect">
            <a:avLst/>
          </a:prstGeom>
          <a:noFill/>
          <a:ln>
            <a:noFill/>
          </a:ln>
        </p:spPr>
        <p:style>
          <a:lnRef idx="0"/>
          <a:fillRef idx="0"/>
          <a:effectRef idx="0"/>
          <a:fontRef idx="minor"/>
        </p:style>
        <p:txBody>
          <a:bodyPr lIns="0" rIns="0" tIns="0" bIns="0"/>
          <a:p>
            <a:pPr marL="216000" indent="-215640" algn="just">
              <a:lnSpc>
                <a:spcPct val="100000"/>
              </a:lnSpc>
              <a:buClr>
                <a:srgbClr val="000000"/>
              </a:buClr>
              <a:buSzPct val="45000"/>
              <a:buFont typeface="Wingdings" charset="2"/>
              <a:buChar char=""/>
            </a:pPr>
            <a:r>
              <a:rPr b="0" lang="en-US" sz="3600" spc="-1" strike="noStrike">
                <a:solidFill>
                  <a:srgbClr val="ffffff"/>
                </a:solidFill>
                <a:latin typeface="Arial"/>
              </a:rPr>
              <a:t>Masalah Penelitian (Research Problem)</a:t>
            </a:r>
            <a:endParaRPr b="0" lang="en-US" sz="3600" spc="-1" strike="noStrike">
              <a:latin typeface="Arial"/>
            </a:endParaRPr>
          </a:p>
          <a:p>
            <a:pPr lvl="1" marL="432000" indent="-215640" algn="just">
              <a:lnSpc>
                <a:spcPct val="100000"/>
              </a:lnSpc>
              <a:buClr>
                <a:srgbClr val="000000"/>
              </a:buClr>
              <a:buSzPct val="45000"/>
              <a:buFont typeface="Wingdings" charset="2"/>
              <a:buChar char=""/>
            </a:pPr>
            <a:r>
              <a:rPr b="0" lang="en-US" sz="3200" spc="-1" strike="noStrike">
                <a:solidFill>
                  <a:srgbClr val="ffffff"/>
                </a:solidFill>
                <a:latin typeface="Arial"/>
              </a:rPr>
              <a:t>Algoritma A memiliki performa yang bagus ketika memproses data </a:t>
            </a:r>
            <a:r>
              <a:rPr b="1" lang="en-US" sz="3200" spc="-1" strike="noStrike">
                <a:solidFill>
                  <a:srgbClr val="ffff00"/>
                </a:solidFill>
                <a:latin typeface="Arial"/>
              </a:rPr>
              <a:t>namun memiliki kelemahan ketika memilih arsitekur sehingga akurasinya menurun</a:t>
            </a:r>
            <a:r>
              <a:rPr b="1" lang="en-US" sz="3200" spc="-1" strike="noStrike">
                <a:solidFill>
                  <a:srgbClr val="ffffff"/>
                </a:solidFill>
                <a:latin typeface="Arial"/>
              </a:rPr>
              <a:t>.</a:t>
            </a:r>
            <a:endParaRPr b="0" lang="en-US" sz="3200" spc="-1" strike="noStrike">
              <a:latin typeface="Arial"/>
            </a:endParaRPr>
          </a:p>
          <a:p>
            <a:pPr algn="just">
              <a:lnSpc>
                <a:spcPct val="100000"/>
              </a:lnSpc>
            </a:pPr>
            <a:endParaRPr b="0" lang="en-US" sz="3200" spc="-1" strike="noStrike">
              <a:latin typeface="Arial"/>
            </a:endParaRPr>
          </a:p>
          <a:p>
            <a:pPr marL="216000" indent="-215640" algn="just">
              <a:lnSpc>
                <a:spcPct val="100000"/>
              </a:lnSpc>
              <a:buClr>
                <a:srgbClr val="000000"/>
              </a:buClr>
              <a:buSzPct val="45000"/>
              <a:buFont typeface="Wingdings" charset="2"/>
              <a:buChar char=""/>
            </a:pPr>
            <a:r>
              <a:rPr b="0" lang="en-US" sz="3600" spc="-1" strike="noStrike">
                <a:solidFill>
                  <a:srgbClr val="ffffff"/>
                </a:solidFill>
                <a:latin typeface="Arial"/>
              </a:rPr>
              <a:t>Rumusan Masalah (Research Questions)</a:t>
            </a:r>
            <a:endParaRPr b="0" lang="en-US" sz="3600" spc="-1" strike="noStrike">
              <a:latin typeface="Arial"/>
            </a:endParaRPr>
          </a:p>
          <a:p>
            <a:pPr lvl="1" marL="432000" indent="-215640" algn="just">
              <a:lnSpc>
                <a:spcPct val="100000"/>
              </a:lnSpc>
              <a:buClr>
                <a:srgbClr val="000000"/>
              </a:buClr>
              <a:buSzPct val="45000"/>
              <a:buFont typeface="Wingdings" charset="2"/>
              <a:buChar char=""/>
            </a:pPr>
            <a:r>
              <a:rPr b="0" lang="en-US" sz="3200" spc="-1" strike="noStrike">
                <a:solidFill>
                  <a:srgbClr val="ffffff"/>
                </a:solidFill>
                <a:latin typeface="Arial"/>
              </a:rPr>
              <a:t>Bagaimana peningkatan akurasi dan efisiensi Algoritma A apabila pemilihan arsitektur diotomatisasi dengan Algoritma Genetika?</a:t>
            </a:r>
            <a:endParaRPr b="0" lang="en-US" sz="32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CustomShape 1"/>
          <p:cNvSpPr/>
          <p:nvPr/>
        </p:nvSpPr>
        <p:spPr>
          <a:xfrm>
            <a:off x="2376000" y="288000"/>
            <a:ext cx="5326920" cy="959040"/>
          </a:xfrm>
          <a:prstGeom prst="rect">
            <a:avLst/>
          </a:prstGeom>
          <a:noFill/>
          <a:ln>
            <a:noFill/>
          </a:ln>
        </p:spPr>
        <p:style>
          <a:lnRef idx="0"/>
          <a:fillRef idx="0"/>
          <a:effectRef idx="0"/>
          <a:fontRef idx="minor"/>
        </p:style>
      </p:sp>
      <p:sp>
        <p:nvSpPr>
          <p:cNvPr id="431" name="CustomShape 2"/>
          <p:cNvSpPr/>
          <p:nvPr/>
        </p:nvSpPr>
        <p:spPr>
          <a:xfrm>
            <a:off x="504000" y="1823400"/>
            <a:ext cx="9070920" cy="5061960"/>
          </a:xfrm>
          <a:prstGeom prst="rect">
            <a:avLst/>
          </a:prstGeom>
          <a:noFill/>
          <a:ln>
            <a:noFill/>
          </a:ln>
        </p:spPr>
        <p:style>
          <a:lnRef idx="0"/>
          <a:fillRef idx="0"/>
          <a:effectRef idx="0"/>
          <a:fontRef idx="minor"/>
        </p:style>
      </p:sp>
      <p:sp>
        <p:nvSpPr>
          <p:cNvPr id="432" name="CustomShape 3"/>
          <p:cNvSpPr/>
          <p:nvPr/>
        </p:nvSpPr>
        <p:spPr>
          <a:xfrm>
            <a:off x="1188720" y="142560"/>
            <a:ext cx="8046360" cy="12499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rPr>
              <a:t>Contoh Masalah Penelitian</a:t>
            </a:r>
            <a:endParaRPr b="0" lang="en-US" sz="4400" spc="-1" strike="noStrike">
              <a:latin typeface="Arial"/>
            </a:endParaRPr>
          </a:p>
        </p:txBody>
      </p:sp>
      <p:sp>
        <p:nvSpPr>
          <p:cNvPr id="433" name="CustomShape 4"/>
          <p:cNvSpPr/>
          <p:nvPr/>
        </p:nvSpPr>
        <p:spPr>
          <a:xfrm>
            <a:off x="504000" y="1823400"/>
            <a:ext cx="9070920" cy="5061960"/>
          </a:xfrm>
          <a:prstGeom prst="rect">
            <a:avLst/>
          </a:prstGeom>
          <a:noFill/>
          <a:ln>
            <a:noFill/>
          </a:ln>
        </p:spPr>
        <p:style>
          <a:lnRef idx="0"/>
          <a:fillRef idx="0"/>
          <a:effectRef idx="0"/>
          <a:fontRef idx="minor"/>
        </p:style>
        <p:txBody>
          <a:bodyPr lIns="0" rIns="0" tIns="0" bIns="0"/>
          <a:p>
            <a:pPr marL="216000" indent="-215640" algn="just">
              <a:lnSpc>
                <a:spcPct val="100000"/>
              </a:lnSpc>
              <a:buClr>
                <a:srgbClr val="000000"/>
              </a:buClr>
              <a:buSzPct val="45000"/>
              <a:buFont typeface="Wingdings" charset="2"/>
              <a:buChar char=""/>
            </a:pPr>
            <a:r>
              <a:rPr b="0" lang="en-US" sz="3600" spc="-1" strike="noStrike">
                <a:solidFill>
                  <a:srgbClr val="ffffff"/>
                </a:solidFill>
                <a:latin typeface="Arial"/>
              </a:rPr>
              <a:t> </a:t>
            </a:r>
            <a:r>
              <a:rPr b="0" lang="en-US" sz="3600" spc="-1" strike="noStrike">
                <a:solidFill>
                  <a:srgbClr val="ffffff"/>
                </a:solidFill>
                <a:latin typeface="Arial"/>
              </a:rPr>
              <a:t>Tujuan Masalah (Research Objective)</a:t>
            </a:r>
            <a:endParaRPr b="0" lang="en-US" sz="3600" spc="-1" strike="noStrike">
              <a:latin typeface="Arial"/>
            </a:endParaRPr>
          </a:p>
          <a:p>
            <a:pPr lvl="1" marL="432000" indent="-215640" algn="just">
              <a:lnSpc>
                <a:spcPct val="100000"/>
              </a:lnSpc>
              <a:buClr>
                <a:srgbClr val="000000"/>
              </a:buClr>
              <a:buSzPct val="45000"/>
              <a:buFont typeface="Wingdings" charset="2"/>
              <a:buChar char=""/>
            </a:pPr>
            <a:r>
              <a:rPr b="0" lang="en-US" sz="3200" spc="-1" strike="noStrike">
                <a:solidFill>
                  <a:srgbClr val="ffffff"/>
                </a:solidFill>
                <a:latin typeface="Arial"/>
              </a:rPr>
              <a:t>Menerapkan Algoritma Genetika untuk otomatisasi pemilihan arsitektur pada Algoritma A sehingga </a:t>
            </a:r>
            <a:r>
              <a:rPr b="1" lang="en-US" sz="3200" spc="-1" strike="noStrike">
                <a:solidFill>
                  <a:srgbClr val="ffff00"/>
                </a:solidFill>
                <a:latin typeface="Arial"/>
              </a:rPr>
              <a:t>meningkatkan akurasi dan efisiensi</a:t>
            </a:r>
            <a:endParaRPr b="0" lang="en-US" sz="32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CustomShape 1"/>
          <p:cNvSpPr/>
          <p:nvPr/>
        </p:nvSpPr>
        <p:spPr>
          <a:xfrm>
            <a:off x="2376000" y="288000"/>
            <a:ext cx="5326920" cy="959040"/>
          </a:xfrm>
          <a:prstGeom prst="rect">
            <a:avLst/>
          </a:prstGeom>
          <a:noFill/>
          <a:ln>
            <a:noFill/>
          </a:ln>
        </p:spPr>
        <p:style>
          <a:lnRef idx="0"/>
          <a:fillRef idx="0"/>
          <a:effectRef idx="0"/>
          <a:fontRef idx="minor"/>
        </p:style>
      </p:sp>
      <p:sp>
        <p:nvSpPr>
          <p:cNvPr id="435" name="CustomShape 2"/>
          <p:cNvSpPr/>
          <p:nvPr/>
        </p:nvSpPr>
        <p:spPr>
          <a:xfrm>
            <a:off x="504000" y="1823400"/>
            <a:ext cx="9070920" cy="5061960"/>
          </a:xfrm>
          <a:prstGeom prst="rect">
            <a:avLst/>
          </a:prstGeom>
          <a:noFill/>
          <a:ln>
            <a:noFill/>
          </a:ln>
        </p:spPr>
        <p:style>
          <a:lnRef idx="0"/>
          <a:fillRef idx="0"/>
          <a:effectRef idx="0"/>
          <a:fontRef idx="minor"/>
        </p:style>
      </p:sp>
      <p:sp>
        <p:nvSpPr>
          <p:cNvPr id="436" name="CustomShape 3"/>
          <p:cNvSpPr/>
          <p:nvPr/>
        </p:nvSpPr>
        <p:spPr>
          <a:xfrm>
            <a:off x="1188720" y="142560"/>
            <a:ext cx="8046360" cy="12499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rPr>
              <a:t>Contoh Masalah Penelitian</a:t>
            </a:r>
            <a:endParaRPr b="0" lang="en-US" sz="4400" spc="-1" strike="noStrike">
              <a:latin typeface="Arial"/>
            </a:endParaRPr>
          </a:p>
        </p:txBody>
      </p:sp>
      <p:sp>
        <p:nvSpPr>
          <p:cNvPr id="437" name="CustomShape 4"/>
          <p:cNvSpPr/>
          <p:nvPr/>
        </p:nvSpPr>
        <p:spPr>
          <a:xfrm>
            <a:off x="504000" y="1823400"/>
            <a:ext cx="9070920" cy="5061960"/>
          </a:xfrm>
          <a:prstGeom prst="rect">
            <a:avLst/>
          </a:prstGeom>
          <a:noFill/>
          <a:ln>
            <a:noFill/>
          </a:ln>
        </p:spPr>
        <p:style>
          <a:lnRef idx="0"/>
          <a:fillRef idx="0"/>
          <a:effectRef idx="0"/>
          <a:fontRef idx="minor"/>
        </p:style>
        <p:txBody>
          <a:bodyPr lIns="0" rIns="0" tIns="0" bIns="0"/>
          <a:p>
            <a:pPr marL="216000" indent="-215640" algn="just">
              <a:lnSpc>
                <a:spcPct val="100000"/>
              </a:lnSpc>
              <a:buClr>
                <a:srgbClr val="000000"/>
              </a:buClr>
              <a:buSzPct val="45000"/>
              <a:buFont typeface="Wingdings" charset="2"/>
              <a:buChar char=""/>
            </a:pPr>
            <a:r>
              <a:rPr b="0" lang="en-US" sz="3600" spc="-1" strike="noStrike">
                <a:solidFill>
                  <a:srgbClr val="ffffff"/>
                </a:solidFill>
                <a:latin typeface="Arial"/>
              </a:rPr>
              <a:t>Masalah Penelitian (Research Problem)</a:t>
            </a:r>
            <a:endParaRPr b="0" lang="en-US" sz="3600" spc="-1" strike="noStrike">
              <a:latin typeface="Arial"/>
            </a:endParaRPr>
          </a:p>
          <a:p>
            <a:pPr lvl="1" marL="432000" indent="-215640" algn="just">
              <a:lnSpc>
                <a:spcPct val="100000"/>
              </a:lnSpc>
              <a:buClr>
                <a:srgbClr val="000000"/>
              </a:buClr>
              <a:buSzPct val="45000"/>
              <a:buFont typeface="Wingdings" charset="2"/>
              <a:buChar char=""/>
            </a:pPr>
            <a:r>
              <a:rPr b="0" lang="en-US" sz="3200" spc="-1" strike="noStrike">
                <a:solidFill>
                  <a:srgbClr val="ffffff"/>
                </a:solidFill>
                <a:latin typeface="Arial"/>
              </a:rPr>
              <a:t>Software manajemen keuangan jGnash sangat ringan dan mudah digunakan, </a:t>
            </a:r>
            <a:r>
              <a:rPr b="1" lang="en-US" sz="3200" spc="-1" strike="noStrike">
                <a:solidFill>
                  <a:srgbClr val="ffff00"/>
                </a:solidFill>
                <a:latin typeface="Arial"/>
              </a:rPr>
              <a:t>namun memiliki keamanan yang rendah ketika menyimpan filenya.</a:t>
            </a:r>
            <a:endParaRPr b="0" lang="en-US" sz="3200" spc="-1" strike="noStrike">
              <a:latin typeface="Arial"/>
            </a:endParaRPr>
          </a:p>
          <a:p>
            <a:pPr algn="just">
              <a:lnSpc>
                <a:spcPct val="100000"/>
              </a:lnSpc>
            </a:pPr>
            <a:endParaRPr b="0" lang="en-US" sz="3200" spc="-1" strike="noStrike">
              <a:latin typeface="Arial"/>
            </a:endParaRPr>
          </a:p>
          <a:p>
            <a:pPr marL="216000" indent="-215640" algn="just">
              <a:lnSpc>
                <a:spcPct val="100000"/>
              </a:lnSpc>
              <a:buClr>
                <a:srgbClr val="000000"/>
              </a:buClr>
              <a:buSzPct val="45000"/>
              <a:buFont typeface="Wingdings" charset="2"/>
              <a:buChar char=""/>
            </a:pPr>
            <a:r>
              <a:rPr b="0" lang="en-US" sz="3600" spc="-1" strike="noStrike">
                <a:solidFill>
                  <a:srgbClr val="ffffff"/>
                </a:solidFill>
                <a:latin typeface="Arial"/>
              </a:rPr>
              <a:t>Rumusan Masalah (Research Questions)</a:t>
            </a:r>
            <a:endParaRPr b="0" lang="en-US" sz="3600" spc="-1" strike="noStrike">
              <a:latin typeface="Arial"/>
            </a:endParaRPr>
          </a:p>
          <a:p>
            <a:pPr lvl="1" marL="432000" indent="-215640" algn="just">
              <a:lnSpc>
                <a:spcPct val="100000"/>
              </a:lnSpc>
              <a:buClr>
                <a:srgbClr val="000000"/>
              </a:buClr>
              <a:buSzPct val="45000"/>
              <a:buFont typeface="Wingdings" charset="2"/>
              <a:buChar char=""/>
            </a:pPr>
            <a:r>
              <a:rPr b="0" lang="en-US" sz="3200" spc="-1" strike="noStrike">
                <a:solidFill>
                  <a:srgbClr val="ffffff"/>
                </a:solidFill>
                <a:latin typeface="Arial"/>
              </a:rPr>
              <a:t>Bagaimana peningkatan keamanan file database bisa diraih dengan enkripsi menggunakan Advanced Encryption Standard?</a:t>
            </a:r>
            <a:endParaRPr b="0" lang="en-US" sz="32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CustomShape 1"/>
          <p:cNvSpPr/>
          <p:nvPr/>
        </p:nvSpPr>
        <p:spPr>
          <a:xfrm>
            <a:off x="2376000" y="288000"/>
            <a:ext cx="5326920" cy="959040"/>
          </a:xfrm>
          <a:prstGeom prst="rect">
            <a:avLst/>
          </a:prstGeom>
          <a:noFill/>
          <a:ln>
            <a:noFill/>
          </a:ln>
        </p:spPr>
        <p:style>
          <a:lnRef idx="0"/>
          <a:fillRef idx="0"/>
          <a:effectRef idx="0"/>
          <a:fontRef idx="minor"/>
        </p:style>
      </p:sp>
      <p:sp>
        <p:nvSpPr>
          <p:cNvPr id="439" name="CustomShape 2"/>
          <p:cNvSpPr/>
          <p:nvPr/>
        </p:nvSpPr>
        <p:spPr>
          <a:xfrm>
            <a:off x="504000" y="1823400"/>
            <a:ext cx="9070920" cy="5061960"/>
          </a:xfrm>
          <a:prstGeom prst="rect">
            <a:avLst/>
          </a:prstGeom>
          <a:noFill/>
          <a:ln>
            <a:noFill/>
          </a:ln>
        </p:spPr>
        <p:style>
          <a:lnRef idx="0"/>
          <a:fillRef idx="0"/>
          <a:effectRef idx="0"/>
          <a:fontRef idx="minor"/>
        </p:style>
      </p:sp>
      <p:sp>
        <p:nvSpPr>
          <p:cNvPr id="440" name="CustomShape 3"/>
          <p:cNvSpPr/>
          <p:nvPr/>
        </p:nvSpPr>
        <p:spPr>
          <a:xfrm>
            <a:off x="1188720" y="142560"/>
            <a:ext cx="8046360" cy="12499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rPr>
              <a:t>Contoh Masalah Penelitian</a:t>
            </a:r>
            <a:endParaRPr b="0" lang="en-US" sz="4400" spc="-1" strike="noStrike">
              <a:latin typeface="Arial"/>
            </a:endParaRPr>
          </a:p>
        </p:txBody>
      </p:sp>
      <p:sp>
        <p:nvSpPr>
          <p:cNvPr id="441" name="CustomShape 4"/>
          <p:cNvSpPr/>
          <p:nvPr/>
        </p:nvSpPr>
        <p:spPr>
          <a:xfrm>
            <a:off x="504000" y="1823400"/>
            <a:ext cx="9070920" cy="5061960"/>
          </a:xfrm>
          <a:prstGeom prst="rect">
            <a:avLst/>
          </a:prstGeom>
          <a:noFill/>
          <a:ln>
            <a:noFill/>
          </a:ln>
        </p:spPr>
        <p:style>
          <a:lnRef idx="0"/>
          <a:fillRef idx="0"/>
          <a:effectRef idx="0"/>
          <a:fontRef idx="minor"/>
        </p:style>
        <p:txBody>
          <a:bodyPr lIns="0" rIns="0" tIns="0" bIns="0"/>
          <a:p>
            <a:pPr marL="216000" indent="-215640" algn="just">
              <a:lnSpc>
                <a:spcPct val="100000"/>
              </a:lnSpc>
              <a:buClr>
                <a:srgbClr val="000000"/>
              </a:buClr>
              <a:buSzPct val="45000"/>
              <a:buFont typeface="Wingdings" charset="2"/>
              <a:buChar char=""/>
            </a:pPr>
            <a:r>
              <a:rPr b="0" lang="en-US" sz="3600" spc="-1" strike="noStrike">
                <a:solidFill>
                  <a:srgbClr val="ffffff"/>
                </a:solidFill>
                <a:latin typeface="Arial"/>
              </a:rPr>
              <a:t> </a:t>
            </a:r>
            <a:r>
              <a:rPr b="0" lang="en-US" sz="3600" spc="-1" strike="noStrike">
                <a:solidFill>
                  <a:srgbClr val="ffffff"/>
                </a:solidFill>
                <a:latin typeface="Arial"/>
              </a:rPr>
              <a:t>Tujuan Masalah (Research Objective)</a:t>
            </a:r>
            <a:endParaRPr b="0" lang="en-US" sz="3600" spc="-1" strike="noStrike">
              <a:latin typeface="Arial"/>
            </a:endParaRPr>
          </a:p>
          <a:p>
            <a:pPr lvl="1" marL="432000" indent="-215640" algn="just">
              <a:lnSpc>
                <a:spcPct val="100000"/>
              </a:lnSpc>
              <a:buClr>
                <a:srgbClr val="000000"/>
              </a:buClr>
              <a:buSzPct val="45000"/>
              <a:buFont typeface="Wingdings" charset="2"/>
              <a:buChar char=""/>
            </a:pPr>
            <a:r>
              <a:rPr b="0" lang="en-US" sz="3200" spc="-1" strike="noStrike">
                <a:solidFill>
                  <a:srgbClr val="ffffff"/>
                </a:solidFill>
                <a:latin typeface="Arial"/>
              </a:rPr>
              <a:t>Menerapkan algoritma AES untuk </a:t>
            </a:r>
            <a:r>
              <a:rPr b="1" lang="en-US" sz="3200" spc="-1" strike="noStrike">
                <a:solidFill>
                  <a:srgbClr val="ffff00"/>
                </a:solidFill>
                <a:latin typeface="Arial"/>
              </a:rPr>
              <a:t>meningkatkan keamanan</a:t>
            </a:r>
            <a:r>
              <a:rPr b="0" lang="en-US" sz="3200" spc="-1" strike="noStrike">
                <a:solidFill>
                  <a:srgbClr val="ffffff"/>
                </a:solidFill>
                <a:latin typeface="Arial"/>
              </a:rPr>
              <a:t> file database yang disimpan oleh software manajemen keuangan </a:t>
            </a:r>
            <a:endParaRPr b="0" lang="en-US" sz="32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a:off x="1920240" y="142560"/>
            <a:ext cx="6126120" cy="12499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rPr>
              <a:t>Masalah dan Landasan</a:t>
            </a:r>
            <a:endParaRPr b="0" lang="en-US" sz="4400" spc="-1" strike="noStrike">
              <a:latin typeface="Arial"/>
            </a:endParaRPr>
          </a:p>
        </p:txBody>
      </p:sp>
      <p:graphicFrame>
        <p:nvGraphicFramePr>
          <p:cNvPr id="443" name="Table 2"/>
          <p:cNvGraphicFramePr/>
          <p:nvPr/>
        </p:nvGraphicFramePr>
        <p:xfrm>
          <a:off x="182880" y="1645920"/>
          <a:ext cx="9842400" cy="5815080"/>
        </p:xfrm>
        <a:graphic>
          <a:graphicData uri="http://schemas.openxmlformats.org/drawingml/2006/table">
            <a:tbl>
              <a:tblPr/>
              <a:tblGrid>
                <a:gridCol w="2652480"/>
                <a:gridCol w="7190280"/>
              </a:tblGrid>
              <a:tr h="587160">
                <a:tc>
                  <a:txBody>
                    <a:bodyPr lIns="65160" rIns="65160"/>
                    <a:p>
                      <a:pPr algn="just">
                        <a:lnSpc>
                          <a:spcPct val="100000"/>
                        </a:lnSpc>
                        <a:spcAft>
                          <a:spcPts val="1100"/>
                        </a:spcAft>
                      </a:pPr>
                      <a:r>
                        <a:rPr b="1" lang="en-US" sz="2000" spc="-1" strike="noStrike">
                          <a:solidFill>
                            <a:srgbClr val="ffffff"/>
                          </a:solidFill>
                          <a:latin typeface="Calibri"/>
                        </a:rPr>
                        <a:t>Masalah Penelitian</a:t>
                      </a:r>
                      <a:endParaRPr b="0" lang="en-US" sz="2000" spc="-1" strike="noStrike">
                        <a:latin typeface="Arial"/>
                      </a:endParaRPr>
                    </a:p>
                  </a:txBody>
                  <a:tcPr marL="65160" marR="65160">
                    <a:noFill/>
                  </a:tcPr>
                </a:tc>
                <a:tc>
                  <a:txBody>
                    <a:bodyPr lIns="65160" rIns="65160"/>
                    <a:p>
                      <a:pPr algn="just">
                        <a:lnSpc>
                          <a:spcPct val="100000"/>
                        </a:lnSpc>
                        <a:spcAft>
                          <a:spcPts val="1100"/>
                        </a:spcAft>
                      </a:pPr>
                      <a:r>
                        <a:rPr b="1" lang="en-US" sz="2000" spc="-1" strike="noStrike">
                          <a:solidFill>
                            <a:srgbClr val="ffffff"/>
                          </a:solidFill>
                          <a:latin typeface="Calibri"/>
                        </a:rPr>
                        <a:t>Landasan Literatur</a:t>
                      </a:r>
                      <a:endParaRPr b="0" lang="en-US" sz="2000" spc="-1" strike="noStrike">
                        <a:latin typeface="Arial"/>
                      </a:endParaRPr>
                    </a:p>
                  </a:txBody>
                  <a:tcPr marL="65160" marR="65160">
                    <a:noFill/>
                  </a:tcPr>
                </a:tc>
              </a:tr>
              <a:tr h="922680">
                <a:tc rowSpan="6">
                  <a:txBody>
                    <a:bodyPr lIns="65160" rIns="65160"/>
                    <a:p>
                      <a:pPr>
                        <a:lnSpc>
                          <a:spcPct val="100000"/>
                        </a:lnSpc>
                        <a:spcAft>
                          <a:spcPts val="1100"/>
                        </a:spcAft>
                      </a:pPr>
                      <a:r>
                        <a:rPr b="0" lang="en-US" sz="1800" spc="-1" strike="noStrike">
                          <a:solidFill>
                            <a:srgbClr val="ffffff"/>
                          </a:solidFill>
                          <a:latin typeface="Calibri"/>
                        </a:rPr>
                        <a:t>Data set pada prediksi cacat software berdimensi tinggi, memiliki atribut yang bersifat noisy, dan classnya bersifat tidak seimbang, menyebabkan penurunan akurasi pada prediksi cacat software</a:t>
                      </a:r>
                      <a:endParaRPr b="0" lang="en-US" sz="1800" spc="-1" strike="noStrike">
                        <a:latin typeface="Arial"/>
                      </a:endParaRPr>
                    </a:p>
                  </a:txBody>
                  <a:tcPr marL="65160" marR="65160">
                    <a:noFill/>
                  </a:tcPr>
                </a:tc>
                <a:tc>
                  <a:txBody>
                    <a:bodyPr lIns="65160" rIns="65160"/>
                    <a:p>
                      <a:pPr algn="just">
                        <a:lnSpc>
                          <a:spcPct val="100000"/>
                        </a:lnSpc>
                        <a:spcAft>
                          <a:spcPts val="1100"/>
                        </a:spcAft>
                      </a:pPr>
                      <a:r>
                        <a:rPr b="0" lang="en-US" sz="1800" spc="-1" strike="noStrike">
                          <a:solidFill>
                            <a:srgbClr val="ffffff"/>
                          </a:solidFill>
                          <a:latin typeface="Calibri"/>
                        </a:rPr>
                        <a:t>There are noisy data points in the software defect data sets that can not be confidently assumed to be erroneous using such simple method </a:t>
                      </a:r>
                      <a:r>
                        <a:rPr b="0" i="1" lang="en-US" sz="1400" spc="-1" strike="noStrike">
                          <a:solidFill>
                            <a:srgbClr val="ffffff"/>
                          </a:solidFill>
                          <a:latin typeface="Calibri"/>
                        </a:rPr>
                        <a:t>(Gray, Bowes, Davey, &amp; Christianson, 2011)</a:t>
                      </a:r>
                      <a:endParaRPr b="0" lang="en-US" sz="1400" spc="-1" strike="noStrike">
                        <a:latin typeface="Arial"/>
                      </a:endParaRPr>
                    </a:p>
                  </a:txBody>
                  <a:tcPr marL="65160" marR="65160">
                    <a:noFill/>
                  </a:tcPr>
                </a:tc>
              </a:tr>
              <a:tr h="922680">
                <a:tc vMerge="1">
                  <a:tcPr>
                    <a:solidFill>
                      <a:srgbClr val="729fcf"/>
                    </a:solidFill>
                  </a:tcPr>
                </a:tc>
                <a:tc>
                  <a:txBody>
                    <a:bodyPr lIns="65160" rIns="65160"/>
                    <a:p>
                      <a:pPr algn="just">
                        <a:lnSpc>
                          <a:spcPct val="100000"/>
                        </a:lnSpc>
                        <a:spcAft>
                          <a:spcPts val="1100"/>
                        </a:spcAft>
                      </a:pPr>
                      <a:r>
                        <a:rPr b="0" lang="en-US" sz="1800" spc="-1" strike="noStrike">
                          <a:solidFill>
                            <a:srgbClr val="ffffff"/>
                          </a:solidFill>
                          <a:latin typeface="Calibri"/>
                        </a:rPr>
                        <a:t>The performances of software defect prediction improved when irrelevant and redundant attributes are removed </a:t>
                      </a:r>
                      <a:r>
                        <a:rPr b="0" i="1" lang="en-US" sz="1400" spc="-1" strike="noStrike">
                          <a:solidFill>
                            <a:srgbClr val="ffffff"/>
                          </a:solidFill>
                          <a:latin typeface="Calibri"/>
                        </a:rPr>
                        <a:t>(Wang, Khoshgoftaar, &amp; Napolitano, 2010)</a:t>
                      </a:r>
                      <a:endParaRPr b="0" lang="en-US" sz="1400" spc="-1" strike="noStrike">
                        <a:latin typeface="Arial"/>
                      </a:endParaRPr>
                    </a:p>
                  </a:txBody>
                  <a:tcPr marL="65160" marR="65160">
                    <a:noFill/>
                  </a:tcPr>
                </a:tc>
              </a:tr>
              <a:tr h="922680">
                <a:tc vMerge="1">
                  <a:tcPr>
                    <a:solidFill>
                      <a:srgbClr val="729fcf"/>
                    </a:solidFill>
                  </a:tcPr>
                </a:tc>
                <a:tc>
                  <a:txBody>
                    <a:bodyPr lIns="65160" rIns="65160"/>
                    <a:p>
                      <a:pPr algn="just">
                        <a:lnSpc>
                          <a:spcPct val="100000"/>
                        </a:lnSpc>
                        <a:spcAft>
                          <a:spcPts val="1100"/>
                        </a:spcAft>
                      </a:pPr>
                      <a:r>
                        <a:rPr b="0" lang="en-US" sz="1800" spc="-1" strike="noStrike">
                          <a:solidFill>
                            <a:srgbClr val="ffffff"/>
                          </a:solidFill>
                          <a:latin typeface="Calibri"/>
                        </a:rPr>
                        <a:t>The software defect prediction performance decreases significantly because the dataset contains noisy attributes </a:t>
                      </a:r>
                      <a:r>
                        <a:rPr b="0" i="1" lang="en-US" sz="1400" spc="-1" strike="noStrike">
                          <a:solidFill>
                            <a:srgbClr val="ffffff"/>
                          </a:solidFill>
                          <a:latin typeface="Calibri"/>
                        </a:rPr>
                        <a:t>(Kim, Zhang, Wu, &amp; Gong, 2011)</a:t>
                      </a:r>
                      <a:endParaRPr b="0" lang="en-US" sz="1400" spc="-1" strike="noStrike">
                        <a:latin typeface="Arial"/>
                      </a:endParaRPr>
                    </a:p>
                  </a:txBody>
                  <a:tcPr marL="65160" marR="65160">
                    <a:noFill/>
                  </a:tcPr>
                </a:tc>
              </a:tr>
              <a:tr h="922680">
                <a:tc vMerge="1">
                  <a:tcPr>
                    <a:solidFill>
                      <a:srgbClr val="729fcf"/>
                    </a:solidFill>
                  </a:tcPr>
                </a:tc>
                <a:tc>
                  <a:txBody>
                    <a:bodyPr lIns="65160" rIns="65160"/>
                    <a:p>
                      <a:pPr algn="just">
                        <a:lnSpc>
                          <a:spcPct val="100000"/>
                        </a:lnSpc>
                        <a:spcAft>
                          <a:spcPts val="1100"/>
                        </a:spcAft>
                      </a:pPr>
                      <a:r>
                        <a:rPr b="0" lang="en-US" sz="1800" spc="-1" strike="noStrike">
                          <a:solidFill>
                            <a:srgbClr val="ffffff"/>
                          </a:solidFill>
                          <a:latin typeface="Calibri"/>
                        </a:rPr>
                        <a:t>Software defect datasets have an imbalanced nature with very few defective modules compared to defect-free ones </a:t>
                      </a:r>
                      <a:r>
                        <a:rPr b="0" i="1" lang="en-US" sz="1400" spc="-1" strike="noStrike">
                          <a:solidFill>
                            <a:srgbClr val="ffffff"/>
                          </a:solidFill>
                          <a:latin typeface="Calibri"/>
                        </a:rPr>
                        <a:t>(Tosun, Bener, Turhan, &amp; Menzies, 2010)</a:t>
                      </a:r>
                      <a:endParaRPr b="0" lang="en-US" sz="1400" spc="-1" strike="noStrike">
                        <a:latin typeface="Arial"/>
                      </a:endParaRPr>
                    </a:p>
                  </a:txBody>
                  <a:tcPr marL="65160" marR="65160">
                    <a:noFill/>
                  </a:tcPr>
                </a:tc>
              </a:tr>
              <a:tr h="922680">
                <a:tc vMerge="1">
                  <a:tcPr>
                    <a:solidFill>
                      <a:srgbClr val="729fcf"/>
                    </a:solidFill>
                  </a:tcPr>
                </a:tc>
                <a:tc>
                  <a:txBody>
                    <a:bodyPr lIns="65160" rIns="65160"/>
                    <a:p>
                      <a:pPr algn="just">
                        <a:lnSpc>
                          <a:spcPct val="100000"/>
                        </a:lnSpc>
                        <a:spcAft>
                          <a:spcPts val="1100"/>
                        </a:spcAft>
                      </a:pPr>
                      <a:r>
                        <a:rPr b="0" lang="en-US" sz="1800" spc="-1" strike="noStrike">
                          <a:solidFill>
                            <a:srgbClr val="ffffff"/>
                          </a:solidFill>
                          <a:latin typeface="Calibri"/>
                        </a:rPr>
                        <a:t>Imbalance can lead to a model that is not practical in software defect prediction, because most instances will be predicted as non-defect prone </a:t>
                      </a:r>
                      <a:r>
                        <a:rPr b="0" i="1" lang="en-US" sz="1400" spc="-1" strike="noStrike">
                          <a:solidFill>
                            <a:srgbClr val="ffffff"/>
                          </a:solidFill>
                          <a:latin typeface="Calibri"/>
                        </a:rPr>
                        <a:t>(Khoshgoftaar, Van Hulse, &amp; Napolitano, 2011)</a:t>
                      </a:r>
                      <a:endParaRPr b="0" lang="en-US" sz="1400" spc="-1" strike="noStrike">
                        <a:latin typeface="Arial"/>
                      </a:endParaRPr>
                    </a:p>
                  </a:txBody>
                  <a:tcPr marL="65160" marR="65160">
                    <a:noFill/>
                  </a:tcPr>
                </a:tc>
              </a:tr>
              <a:tr h="614880">
                <a:tc vMerge="1">
                  <a:tcPr>
                    <a:solidFill>
                      <a:srgbClr val="729fcf"/>
                    </a:solidFill>
                  </a:tcPr>
                </a:tc>
                <a:tc>
                  <a:txBody>
                    <a:bodyPr lIns="65160" rIns="65160"/>
                    <a:p>
                      <a:pPr algn="just">
                        <a:lnSpc>
                          <a:spcPct val="100000"/>
                        </a:lnSpc>
                        <a:spcAft>
                          <a:spcPts val="1100"/>
                        </a:spcAft>
                      </a:pPr>
                      <a:r>
                        <a:rPr b="0" lang="en-US" sz="1800" spc="-1" strike="noStrike">
                          <a:solidFill>
                            <a:srgbClr val="ffffff"/>
                          </a:solidFill>
                          <a:latin typeface="Calibri"/>
                        </a:rPr>
                        <a:t>Software fault prediction data sets are often highly imbalanced </a:t>
                      </a:r>
                      <a:r>
                        <a:rPr b="0" i="1" lang="en-US" sz="1400" spc="-1" strike="noStrike">
                          <a:solidFill>
                            <a:srgbClr val="ffffff"/>
                          </a:solidFill>
                          <a:latin typeface="Calibri"/>
                        </a:rPr>
                        <a:t>(Zhang &amp; Zhang, 2007)</a:t>
                      </a:r>
                      <a:endParaRPr b="0" lang="en-US" sz="1400" spc="-1" strike="noStrike">
                        <a:latin typeface="Arial"/>
                      </a:endParaRPr>
                    </a:p>
                  </a:txBody>
                  <a:tcPr marL="65160" marR="65160">
                    <a:noFill/>
                  </a:tcPr>
                </a:tc>
              </a:tr>
            </a:tbl>
          </a:graphicData>
        </a:graphic>
      </p:graphicFrame>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CustomShape 1"/>
          <p:cNvSpPr/>
          <p:nvPr/>
        </p:nvSpPr>
        <p:spPr>
          <a:xfrm>
            <a:off x="1920240" y="142560"/>
            <a:ext cx="6126120" cy="12499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rPr>
              <a:t>Formulasi RP-RQ-RO</a:t>
            </a:r>
            <a:endParaRPr b="0" lang="en-US" sz="4400" spc="-1" strike="noStrike">
              <a:latin typeface="Arial"/>
            </a:endParaRPr>
          </a:p>
        </p:txBody>
      </p:sp>
      <p:graphicFrame>
        <p:nvGraphicFramePr>
          <p:cNvPr id="445" name="Table 2"/>
          <p:cNvGraphicFramePr/>
          <p:nvPr/>
        </p:nvGraphicFramePr>
        <p:xfrm>
          <a:off x="182880" y="1463040"/>
          <a:ext cx="9729720" cy="6057360"/>
        </p:xfrm>
        <a:graphic>
          <a:graphicData uri="http://schemas.openxmlformats.org/drawingml/2006/table">
            <a:tbl>
              <a:tblPr/>
              <a:tblGrid>
                <a:gridCol w="486360"/>
                <a:gridCol w="1459440"/>
                <a:gridCol w="648360"/>
                <a:gridCol w="3080880"/>
                <a:gridCol w="486360"/>
                <a:gridCol w="3568680"/>
              </a:tblGrid>
              <a:tr h="605520">
                <a:tc gridSpan="2">
                  <a:txBody>
                    <a:bodyPr/>
                    <a:p>
                      <a:pPr>
                        <a:lnSpc>
                          <a:spcPct val="100000"/>
                        </a:lnSpc>
                      </a:pPr>
                      <a:r>
                        <a:rPr b="1" lang="en-US" sz="1600" spc="-1" strike="noStrike">
                          <a:solidFill>
                            <a:srgbClr val="ffffff"/>
                          </a:solidFill>
                          <a:latin typeface="Calibri"/>
                        </a:rPr>
                        <a:t>Research Problems (RP)</a:t>
                      </a:r>
                      <a:endParaRPr b="0" lang="en-US" sz="1600" spc="-1" strike="noStrike">
                        <a:latin typeface="Arial"/>
                      </a:endParaRPr>
                    </a:p>
                  </a:txBody>
                  <a:tcPr marL="91440" marR="91440">
                    <a:noFill/>
                  </a:tcPr>
                </a:tc>
                <a:tc hMerge="1">
                  <a:tcPr>
                    <a:solidFill>
                      <a:srgbClr val="729fcf"/>
                    </a:solidFill>
                  </a:tcPr>
                </a:tc>
                <a:tc gridSpan="2">
                  <a:txBody>
                    <a:bodyPr/>
                    <a:p>
                      <a:pPr>
                        <a:lnSpc>
                          <a:spcPct val="100000"/>
                        </a:lnSpc>
                      </a:pPr>
                      <a:r>
                        <a:rPr b="1" lang="en-US" sz="1600" spc="-1" strike="noStrike">
                          <a:solidFill>
                            <a:srgbClr val="ffffff"/>
                          </a:solidFill>
                          <a:latin typeface="Calibri"/>
                        </a:rPr>
                        <a:t>Research Questions (RQ)</a:t>
                      </a:r>
                      <a:endParaRPr b="0" lang="en-US" sz="1600" spc="-1" strike="noStrike">
                        <a:latin typeface="Arial"/>
                      </a:endParaRPr>
                    </a:p>
                  </a:txBody>
                  <a:tcPr marL="91440" marR="91440">
                    <a:noFill/>
                  </a:tcPr>
                </a:tc>
                <a:tc hMerge="1">
                  <a:tcPr>
                    <a:solidFill>
                      <a:srgbClr val="729fcf"/>
                    </a:solidFill>
                  </a:tcPr>
                </a:tc>
                <a:tc gridSpan="2">
                  <a:txBody>
                    <a:bodyPr/>
                    <a:p>
                      <a:pPr>
                        <a:lnSpc>
                          <a:spcPct val="100000"/>
                        </a:lnSpc>
                      </a:pPr>
                      <a:r>
                        <a:rPr b="1" lang="en-US" sz="1600" spc="-1" strike="noStrike">
                          <a:solidFill>
                            <a:srgbClr val="ffffff"/>
                          </a:solidFill>
                          <a:latin typeface="Calibri"/>
                        </a:rPr>
                        <a:t>Research Objectives (RO)</a:t>
                      </a:r>
                      <a:endParaRPr b="0" lang="en-US" sz="1600" spc="-1" strike="noStrike">
                        <a:latin typeface="Arial"/>
                      </a:endParaRPr>
                    </a:p>
                  </a:txBody>
                  <a:tcPr marL="91440" marR="91440">
                    <a:noFill/>
                  </a:tcPr>
                </a:tc>
                <a:tc hMerge="1">
                  <a:tcPr>
                    <a:solidFill>
                      <a:srgbClr val="729fcf"/>
                    </a:solidFill>
                  </a:tcPr>
                </a:tc>
              </a:tr>
              <a:tr h="1817280">
                <a:tc rowSpan="3">
                  <a:txBody>
                    <a:bodyPr/>
                    <a:p>
                      <a:pPr>
                        <a:lnSpc>
                          <a:spcPct val="100000"/>
                        </a:lnSpc>
                      </a:pPr>
                      <a:r>
                        <a:rPr b="1" lang="en-US" sz="1200" spc="-1" strike="noStrike">
                          <a:solidFill>
                            <a:srgbClr val="ffffff"/>
                          </a:solidFill>
                          <a:latin typeface="Calibri"/>
                        </a:rPr>
                        <a:t>RP</a:t>
                      </a:r>
                      <a:endParaRPr b="0" lang="en-US" sz="1200" spc="-1" strike="noStrike">
                        <a:latin typeface="Arial"/>
                      </a:endParaRPr>
                    </a:p>
                  </a:txBody>
                  <a:tcPr marL="91440" marR="91440">
                    <a:noFill/>
                  </a:tcPr>
                </a:tc>
                <a:tc rowSpan="3">
                  <a:txBody>
                    <a:bodyPr/>
                    <a:p>
                      <a:pPr>
                        <a:lnSpc>
                          <a:spcPct val="100000"/>
                        </a:lnSpc>
                      </a:pPr>
                      <a:r>
                        <a:rPr b="0" lang="en-US" sz="1800" spc="-1" strike="noStrike">
                          <a:solidFill>
                            <a:srgbClr val="ffffff"/>
                          </a:solidFill>
                          <a:latin typeface="Calibri"/>
                        </a:rPr>
                        <a:t>Data set pada prediksi cacat software berdimensi tinggi, dan memiliki atribut yang bersifat noisy, serta classnya bersifat tidak balance</a:t>
                      </a:r>
                      <a:endParaRPr b="0" lang="en-US" sz="1800" spc="-1" strike="noStrike">
                        <a:latin typeface="Arial"/>
                      </a:endParaRPr>
                    </a:p>
                  </a:txBody>
                  <a:tcPr marL="91440" marR="91440">
                    <a:noFill/>
                  </a:tcPr>
                </a:tc>
                <a:tc>
                  <a:txBody>
                    <a:bodyPr/>
                    <a:p>
                      <a:pPr>
                        <a:lnSpc>
                          <a:spcPct val="100000"/>
                        </a:lnSpc>
                      </a:pPr>
                      <a:r>
                        <a:rPr b="1" lang="en-US" sz="1200" spc="-1" strike="noStrike">
                          <a:solidFill>
                            <a:srgbClr val="ffffff"/>
                          </a:solidFill>
                          <a:latin typeface="Calibri"/>
                        </a:rPr>
                        <a:t>RQ1</a:t>
                      </a:r>
                      <a:endParaRPr b="0" lang="en-US" sz="1200" spc="-1" strike="noStrike">
                        <a:latin typeface="Arial"/>
                      </a:endParaRPr>
                    </a:p>
                  </a:txBody>
                  <a:tcPr marL="91440" marR="91440">
                    <a:noFill/>
                  </a:tcPr>
                </a:tc>
                <a:tc>
                  <a:txBody>
                    <a:bodyPr/>
                    <a:p>
                      <a:pPr>
                        <a:lnSpc>
                          <a:spcPct val="100000"/>
                        </a:lnSpc>
                      </a:pPr>
                      <a:r>
                        <a:rPr b="0" lang="en-US" sz="1800" spc="-1" strike="noStrike">
                          <a:solidFill>
                            <a:srgbClr val="ffffff"/>
                          </a:solidFill>
                          <a:latin typeface="Calibri"/>
                        </a:rPr>
                        <a:t>Algoritma pemilihan fitur apa yang performanya terbaik untuk meyelesaikan masalah atribut yang noisy pada prediksi cacat software?</a:t>
                      </a:r>
                      <a:endParaRPr b="0" lang="en-US" sz="1800" spc="-1" strike="noStrike">
                        <a:latin typeface="Arial"/>
                      </a:endParaRPr>
                    </a:p>
                  </a:txBody>
                  <a:tcPr marL="91440" marR="91440">
                    <a:noFill/>
                  </a:tcPr>
                </a:tc>
                <a:tc>
                  <a:txBody>
                    <a:bodyPr/>
                    <a:p>
                      <a:pPr>
                        <a:lnSpc>
                          <a:spcPct val="100000"/>
                        </a:lnSpc>
                      </a:pPr>
                      <a:r>
                        <a:rPr b="1" lang="en-US" sz="1200" spc="-1" strike="noStrike">
                          <a:solidFill>
                            <a:srgbClr val="ffffff"/>
                          </a:solidFill>
                          <a:latin typeface="Calibri"/>
                        </a:rPr>
                        <a:t>RO1</a:t>
                      </a:r>
                      <a:endParaRPr b="0" lang="en-US" sz="1200" spc="-1" strike="noStrike">
                        <a:latin typeface="Arial"/>
                      </a:endParaRPr>
                    </a:p>
                  </a:txBody>
                  <a:tcPr marL="91440" marR="91440">
                    <a:noFill/>
                  </a:tcPr>
                </a:tc>
                <a:tc>
                  <a:txBody>
                    <a:bodyPr/>
                    <a:p>
                      <a:pPr>
                        <a:lnSpc>
                          <a:spcPct val="100000"/>
                        </a:lnSpc>
                      </a:pPr>
                      <a:r>
                        <a:rPr b="0" lang="en-US" sz="1800" spc="-1" strike="noStrike">
                          <a:solidFill>
                            <a:srgbClr val="ffffff"/>
                          </a:solidFill>
                          <a:latin typeface="Calibri"/>
                        </a:rPr>
                        <a:t>Untuk mengidentifikasi algoritma pemilihan fitur apa yang memiliki performa terbaik apabila digunakan untuk menyelesaikan masalah atribut yang noisy pada prediksi cacat software</a:t>
                      </a:r>
                      <a:endParaRPr b="0" lang="en-US" sz="1800" spc="-1" strike="noStrike">
                        <a:latin typeface="Arial"/>
                      </a:endParaRPr>
                    </a:p>
                  </a:txBody>
                  <a:tcPr marL="91440" marR="91440">
                    <a:noFill/>
                  </a:tcPr>
                </a:tc>
              </a:tr>
              <a:tr h="1817280">
                <a:tc vMerge="1">
                  <a:tcPr>
                    <a:solidFill>
                      <a:srgbClr val="729fcf"/>
                    </a:solidFill>
                  </a:tcPr>
                </a:tc>
                <a:tc vMerge="1">
                  <a:tcPr>
                    <a:solidFill>
                      <a:srgbClr val="729fcf"/>
                    </a:solidFill>
                  </a:tcPr>
                </a:tc>
                <a:tc>
                  <a:txBody>
                    <a:bodyPr/>
                    <a:p>
                      <a:pPr>
                        <a:lnSpc>
                          <a:spcPct val="100000"/>
                        </a:lnSpc>
                      </a:pPr>
                      <a:r>
                        <a:rPr b="1" lang="en-US" sz="1200" spc="-1" strike="noStrike">
                          <a:solidFill>
                            <a:srgbClr val="ffffff"/>
                          </a:solidFill>
                          <a:latin typeface="Calibri"/>
                        </a:rPr>
                        <a:t>RQ2</a:t>
                      </a:r>
                      <a:endParaRPr b="0" lang="en-US" sz="1200" spc="-1" strike="noStrike">
                        <a:latin typeface="Arial"/>
                      </a:endParaRPr>
                    </a:p>
                  </a:txBody>
                  <a:tcPr marL="91440" marR="91440">
                    <a:noFill/>
                  </a:tcPr>
                </a:tc>
                <a:tc>
                  <a:txBody>
                    <a:bodyPr/>
                    <a:p>
                      <a:pPr>
                        <a:lnSpc>
                          <a:spcPct val="100000"/>
                        </a:lnSpc>
                      </a:pPr>
                      <a:r>
                        <a:rPr b="0" lang="en-US" sz="1800" spc="-1" strike="noStrike">
                          <a:solidFill>
                            <a:srgbClr val="ffffff"/>
                          </a:solidFill>
                          <a:latin typeface="Calibri"/>
                        </a:rPr>
                        <a:t>Algoritma meta learning apa yang performanya terbaik untuk menyelesaikan masalah class imbalance pada prediksi cacat software?</a:t>
                      </a:r>
                      <a:endParaRPr b="0" lang="en-US" sz="1800" spc="-1" strike="noStrike">
                        <a:latin typeface="Arial"/>
                      </a:endParaRPr>
                    </a:p>
                  </a:txBody>
                  <a:tcPr marL="91440" marR="91440">
                    <a:noFill/>
                  </a:tcPr>
                </a:tc>
                <a:tc>
                  <a:txBody>
                    <a:bodyPr/>
                    <a:p>
                      <a:pPr>
                        <a:lnSpc>
                          <a:spcPct val="100000"/>
                        </a:lnSpc>
                      </a:pPr>
                      <a:r>
                        <a:rPr b="1" lang="en-US" sz="1200" spc="-1" strike="noStrike">
                          <a:solidFill>
                            <a:srgbClr val="ffffff"/>
                          </a:solidFill>
                          <a:latin typeface="Calibri"/>
                        </a:rPr>
                        <a:t>RO2</a:t>
                      </a:r>
                      <a:endParaRPr b="0" lang="en-US" sz="1200" spc="-1" strike="noStrike">
                        <a:latin typeface="Arial"/>
                      </a:endParaRPr>
                    </a:p>
                  </a:txBody>
                  <a:tcPr marL="91440" marR="91440">
                    <a:noFill/>
                  </a:tcPr>
                </a:tc>
                <a:tc>
                  <a:txBody>
                    <a:bodyPr/>
                    <a:p>
                      <a:pPr>
                        <a:lnSpc>
                          <a:spcPct val="100000"/>
                        </a:lnSpc>
                      </a:pPr>
                      <a:r>
                        <a:rPr b="0" lang="en-US" sz="1800" spc="-1" strike="noStrike">
                          <a:solidFill>
                            <a:srgbClr val="ffffff"/>
                          </a:solidFill>
                          <a:latin typeface="Calibri"/>
                        </a:rPr>
                        <a:t>Untuk mengidentifikasi algoritma meta learning apa yang memiliki performa terbaik apabila digunakan untuk menyelesaikan masalah class imbalance pada prediksi cacat software</a:t>
                      </a:r>
                      <a:endParaRPr b="0" lang="en-US" sz="1800" spc="-1" strike="noStrike">
                        <a:latin typeface="Arial"/>
                      </a:endParaRPr>
                    </a:p>
                  </a:txBody>
                  <a:tcPr marL="91440" marR="91440">
                    <a:noFill/>
                  </a:tcPr>
                </a:tc>
              </a:tr>
              <a:tr h="1817640">
                <a:tc vMerge="1">
                  <a:tcPr>
                    <a:solidFill>
                      <a:srgbClr val="729fcf"/>
                    </a:solidFill>
                  </a:tcPr>
                </a:tc>
                <a:tc vMerge="1">
                  <a:tcPr>
                    <a:solidFill>
                      <a:srgbClr val="729fcf"/>
                    </a:solidFill>
                  </a:tcPr>
                </a:tc>
                <a:tc>
                  <a:txBody>
                    <a:bodyPr/>
                    <a:p>
                      <a:pPr>
                        <a:lnSpc>
                          <a:spcPct val="100000"/>
                        </a:lnSpc>
                      </a:pPr>
                      <a:r>
                        <a:rPr b="1" lang="en-US" sz="1200" spc="-1" strike="noStrike">
                          <a:solidFill>
                            <a:srgbClr val="ffffff"/>
                          </a:solidFill>
                          <a:latin typeface="Calibri"/>
                        </a:rPr>
                        <a:t>RQ3</a:t>
                      </a:r>
                      <a:endParaRPr b="0" lang="en-US" sz="1200" spc="-1" strike="noStrike">
                        <a:latin typeface="Arial"/>
                      </a:endParaRPr>
                    </a:p>
                  </a:txBody>
                  <a:tcPr marL="91440" marR="91440">
                    <a:noFill/>
                  </a:tcPr>
                </a:tc>
                <a:tc>
                  <a:txBody>
                    <a:bodyPr/>
                    <a:p>
                      <a:pPr>
                        <a:lnSpc>
                          <a:spcPct val="100000"/>
                        </a:lnSpc>
                      </a:pPr>
                      <a:r>
                        <a:rPr b="0" lang="en-US" sz="1800" spc="-1" strike="noStrike">
                          <a:solidFill>
                            <a:srgbClr val="ffffff"/>
                          </a:solidFill>
                          <a:latin typeface="Calibri"/>
                        </a:rPr>
                        <a:t>Bagaimana pengaruh penggabungan algoritma pemilihan fitur dan metode meta learning apabila digunakan untuk prediksi cacat software?</a:t>
                      </a:r>
                      <a:endParaRPr b="0" lang="en-US" sz="1800" spc="-1" strike="noStrike">
                        <a:latin typeface="Arial"/>
                      </a:endParaRPr>
                    </a:p>
                  </a:txBody>
                  <a:tcPr marL="91440" marR="91440">
                    <a:noFill/>
                  </a:tcPr>
                </a:tc>
                <a:tc>
                  <a:txBody>
                    <a:bodyPr/>
                    <a:p>
                      <a:pPr>
                        <a:lnSpc>
                          <a:spcPct val="100000"/>
                        </a:lnSpc>
                      </a:pPr>
                      <a:r>
                        <a:rPr b="1" lang="en-US" sz="1200" spc="-1" strike="noStrike">
                          <a:solidFill>
                            <a:srgbClr val="ffffff"/>
                          </a:solidFill>
                          <a:latin typeface="Calibri"/>
                        </a:rPr>
                        <a:t>RO3</a:t>
                      </a:r>
                      <a:endParaRPr b="0" lang="en-US" sz="1200" spc="-1" strike="noStrike">
                        <a:latin typeface="Arial"/>
                      </a:endParaRPr>
                    </a:p>
                  </a:txBody>
                  <a:tcPr marL="91440" marR="91440">
                    <a:noFill/>
                  </a:tcPr>
                </a:tc>
                <a:tc>
                  <a:txBody>
                    <a:bodyPr/>
                    <a:p>
                      <a:pPr>
                        <a:lnSpc>
                          <a:spcPct val="100000"/>
                        </a:lnSpc>
                      </a:pPr>
                      <a:r>
                        <a:rPr b="0" lang="en-US" sz="1800" spc="-1" strike="noStrike">
                          <a:solidFill>
                            <a:srgbClr val="ffffff"/>
                          </a:solidFill>
                          <a:latin typeface="Calibri"/>
                        </a:rPr>
                        <a:t>Untuk mengembangkan algoritma baru yang menggabungkan algoritma pemilihan fitur dan meta learning untuk prediksi cacat software</a:t>
                      </a:r>
                      <a:endParaRPr b="0" lang="en-US" sz="1800" spc="-1" strike="noStrike">
                        <a:latin typeface="Arial"/>
                      </a:endParaRPr>
                    </a:p>
                  </a:txBody>
                  <a:tcPr marL="91440" marR="91440">
                    <a:noFill/>
                  </a:tcPr>
                </a:tc>
              </a:tr>
            </a:tbl>
          </a:graphicData>
        </a:graphic>
      </p:graphicFrame>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CustomShape 1"/>
          <p:cNvSpPr/>
          <p:nvPr/>
        </p:nvSpPr>
        <p:spPr>
          <a:xfrm>
            <a:off x="1737360" y="142560"/>
            <a:ext cx="6766200" cy="12499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rPr>
              <a:t>Syarat Masalah Penelitian</a:t>
            </a:r>
            <a:endParaRPr b="0" lang="en-US" sz="4400" spc="-1" strike="noStrike">
              <a:latin typeface="Arial"/>
            </a:endParaRPr>
          </a:p>
        </p:txBody>
      </p:sp>
      <p:sp>
        <p:nvSpPr>
          <p:cNvPr id="447" name="CustomShape 2"/>
          <p:cNvSpPr/>
          <p:nvPr/>
        </p:nvSpPr>
        <p:spPr>
          <a:xfrm>
            <a:off x="504000" y="1823400"/>
            <a:ext cx="9070920" cy="5061960"/>
          </a:xfrm>
          <a:prstGeom prst="rect">
            <a:avLst/>
          </a:prstGeom>
          <a:noFill/>
          <a:ln>
            <a:noFill/>
          </a:ln>
        </p:spPr>
        <p:style>
          <a:lnRef idx="0"/>
          <a:fillRef idx="0"/>
          <a:effectRef idx="0"/>
          <a:fontRef idx="minor"/>
        </p:style>
        <p:txBody>
          <a:bodyPr lIns="0" rIns="0" tIns="0" bIns="0">
            <a:normAutofit/>
          </a:bodyPr>
          <a:p>
            <a:pPr marL="432000" indent="-323640" algn="just">
              <a:lnSpc>
                <a:spcPct val="90000"/>
              </a:lnSpc>
              <a:spcBef>
                <a:spcPts val="1001"/>
              </a:spcBef>
              <a:buClr>
                <a:srgbClr val="000000"/>
              </a:buClr>
              <a:buSzPct val="45000"/>
              <a:buFont typeface="Wingdings" charset="2"/>
              <a:buChar char=""/>
            </a:pPr>
            <a:r>
              <a:rPr b="0" lang="en-US" sz="4000" spc="-1" strike="noStrike">
                <a:solidFill>
                  <a:srgbClr val="ffff00"/>
                </a:solidFill>
                <a:latin typeface="Calibri"/>
              </a:rPr>
              <a:t>Menarik</a:t>
            </a:r>
            <a:r>
              <a:rPr b="0" lang="en-US" sz="4000" spc="-1" strike="noStrike">
                <a:solidFill>
                  <a:srgbClr val="000000"/>
                </a:solidFill>
                <a:latin typeface="Calibri"/>
              </a:rPr>
              <a:t>: </a:t>
            </a:r>
            <a:r>
              <a:rPr b="0" lang="en-US" sz="4000" spc="-1" strike="noStrike">
                <a:solidFill>
                  <a:srgbClr val="ffffff"/>
                </a:solidFill>
                <a:latin typeface="Calibri"/>
              </a:rPr>
              <a:t>Memotivasi kita untuk melakukan penelitian dengan serius</a:t>
            </a:r>
            <a:endParaRPr b="0" lang="en-US" sz="4000" spc="-1" strike="noStrike">
              <a:latin typeface="Arial"/>
            </a:endParaRPr>
          </a:p>
          <a:p>
            <a:pPr marL="432000" indent="-323640" algn="just">
              <a:lnSpc>
                <a:spcPct val="90000"/>
              </a:lnSpc>
              <a:spcBef>
                <a:spcPts val="1001"/>
              </a:spcBef>
              <a:buClr>
                <a:srgbClr val="000000"/>
              </a:buClr>
              <a:buSzPct val="45000"/>
              <a:buFont typeface="Wingdings" charset="2"/>
              <a:buChar char=""/>
            </a:pPr>
            <a:r>
              <a:rPr b="0" lang="en-US" sz="4000" spc="-1" strike="noStrike">
                <a:solidFill>
                  <a:srgbClr val="ffff00"/>
                </a:solidFill>
                <a:latin typeface="Calibri"/>
              </a:rPr>
              <a:t>Bermanfaat</a:t>
            </a:r>
            <a:r>
              <a:rPr b="0" lang="en-US" sz="4000" spc="-1" strike="noStrike">
                <a:solidFill>
                  <a:srgbClr val="000000"/>
                </a:solidFill>
                <a:latin typeface="Calibri"/>
              </a:rPr>
              <a:t>: </a:t>
            </a:r>
            <a:r>
              <a:rPr b="0" lang="en-US" sz="4000" spc="-1" strike="noStrike">
                <a:solidFill>
                  <a:srgbClr val="ffffff"/>
                </a:solidFill>
                <a:latin typeface="Calibri"/>
              </a:rPr>
              <a:t>Manfaat bagi masyarakat dalam skala besar maupun kecil (kampus, sekolah, kelurahan, dsb)</a:t>
            </a:r>
            <a:endParaRPr b="0" lang="en-US" sz="4000" spc="-1" strike="noStrike">
              <a:latin typeface="Arial"/>
            </a:endParaRPr>
          </a:p>
          <a:p>
            <a:pPr marL="432000" indent="-323640" algn="just">
              <a:lnSpc>
                <a:spcPct val="100000"/>
              </a:lnSpc>
              <a:spcBef>
                <a:spcPts val="1417"/>
              </a:spcBef>
              <a:buClr>
                <a:srgbClr val="000000"/>
              </a:buClr>
              <a:buSzPct val="45000"/>
              <a:buFont typeface="Wingdings" charset="2"/>
              <a:buChar char=""/>
            </a:pPr>
            <a:r>
              <a:rPr b="0" lang="en-US" sz="4000" spc="-1" strike="noStrike">
                <a:solidFill>
                  <a:srgbClr val="ffff00"/>
                </a:solidFill>
                <a:latin typeface="Calibri"/>
              </a:rPr>
              <a:t>Hal Yang Baru</a:t>
            </a:r>
            <a:r>
              <a:rPr b="0" lang="en-US" sz="4000" spc="-1" strike="noStrike">
                <a:solidFill>
                  <a:srgbClr val="000000"/>
                </a:solidFill>
                <a:latin typeface="Calibri"/>
              </a:rPr>
              <a:t>: </a:t>
            </a:r>
            <a:r>
              <a:rPr b="0" lang="en-US" sz="4000" spc="-1" strike="noStrike">
                <a:solidFill>
                  <a:srgbClr val="ffffff"/>
                </a:solidFill>
                <a:latin typeface="Calibri"/>
              </a:rPr>
              <a:t>Solusi baru yang lebih efektif, murah, cepat, dsb bila dikomparasi dengan solusi lain. Bisa juga merupakan perbaikan dari sistem dan mekanisme kerja yang sudah ada</a:t>
            </a:r>
            <a:endParaRPr b="0" lang="en-US" sz="40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CustomShape 1"/>
          <p:cNvSpPr/>
          <p:nvPr/>
        </p:nvSpPr>
        <p:spPr>
          <a:xfrm>
            <a:off x="640080" y="142560"/>
            <a:ext cx="8595000" cy="12499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rPr>
              <a:t>Syarat-Syarat Masalah Penelitian</a:t>
            </a:r>
            <a:endParaRPr b="0" lang="en-US" sz="4400" spc="-1" strike="noStrike">
              <a:latin typeface="Arial"/>
            </a:endParaRPr>
          </a:p>
        </p:txBody>
      </p:sp>
      <p:sp>
        <p:nvSpPr>
          <p:cNvPr id="449" name="CustomShape 2"/>
          <p:cNvSpPr/>
          <p:nvPr/>
        </p:nvSpPr>
        <p:spPr>
          <a:xfrm>
            <a:off x="504000" y="1823400"/>
            <a:ext cx="9070920" cy="5061960"/>
          </a:xfrm>
          <a:prstGeom prst="rect">
            <a:avLst/>
          </a:prstGeom>
          <a:noFill/>
          <a:ln>
            <a:noFill/>
          </a:ln>
        </p:spPr>
        <p:style>
          <a:lnRef idx="0"/>
          <a:fillRef idx="0"/>
          <a:effectRef idx="0"/>
          <a:fontRef idx="minor"/>
        </p:style>
        <p:txBody>
          <a:bodyPr lIns="0" rIns="0" tIns="0" bIns="0">
            <a:normAutofit/>
          </a:bodyPr>
          <a:p>
            <a:pPr marL="432000" indent="-323640" algn="just">
              <a:lnSpc>
                <a:spcPct val="90000"/>
              </a:lnSpc>
              <a:spcBef>
                <a:spcPts val="1001"/>
              </a:spcBef>
              <a:buClr>
                <a:srgbClr val="000000"/>
              </a:buClr>
              <a:buSzPct val="45000"/>
              <a:buFont typeface="Wingdings" charset="2"/>
              <a:buChar char=""/>
            </a:pPr>
            <a:r>
              <a:rPr b="0" lang="en-US" sz="3600" spc="-1" strike="noStrike">
                <a:solidFill>
                  <a:srgbClr val="ffff00"/>
                </a:solidFill>
                <a:latin typeface="Calibri"/>
              </a:rPr>
              <a:t>Dapat Diuji (Diukur)</a:t>
            </a:r>
            <a:r>
              <a:rPr b="0" lang="en-US" sz="3600" spc="-1" strike="noStrike">
                <a:solidFill>
                  <a:srgbClr val="ffffff"/>
                </a:solidFill>
                <a:latin typeface="Calibri"/>
              </a:rPr>
              <a:t>: Masalah penelitian beserta variabel-variablenya harus merupakan sesuatu yang bisa diuji dan diukur secara empiris. </a:t>
            </a:r>
            <a:endParaRPr b="0" lang="en-US" sz="3600" spc="-1" strike="noStrike">
              <a:latin typeface="Arial"/>
            </a:endParaRPr>
          </a:p>
          <a:p>
            <a:pPr marL="432000" indent="-323640" algn="just">
              <a:lnSpc>
                <a:spcPct val="100000"/>
              </a:lnSpc>
              <a:spcBef>
                <a:spcPts val="1417"/>
              </a:spcBef>
              <a:buClr>
                <a:srgbClr val="000000"/>
              </a:buClr>
              <a:buSzPct val="45000"/>
              <a:buFont typeface="Wingdings" charset="2"/>
              <a:buChar char=""/>
            </a:pPr>
            <a:r>
              <a:rPr b="0" lang="en-US" sz="3600" spc="-1" strike="noStrike">
                <a:solidFill>
                  <a:srgbClr val="ffff00"/>
                </a:solidFill>
                <a:latin typeface="Calibri"/>
              </a:rPr>
              <a:t>Dapat Dilaksanakan</a:t>
            </a:r>
            <a:r>
              <a:rPr b="0" lang="en-US" sz="3600" spc="-1" strike="noStrike">
                <a:solidFill>
                  <a:srgbClr val="ffffff"/>
                </a:solidFill>
                <a:latin typeface="Calibri"/>
              </a:rPr>
              <a:t>: Khususnya berkaitan erat dengan keahlian, ketersediaan data, kecukupan waktu dan dana. Hindari </a:t>
            </a:r>
            <a:r>
              <a:rPr b="0" lang="en-US" sz="3600" spc="-1" strike="noStrike">
                <a:solidFill>
                  <a:srgbClr val="ffff00"/>
                </a:solidFill>
                <a:latin typeface="Calibri"/>
              </a:rPr>
              <a:t>research impossible</a:t>
            </a:r>
            <a:r>
              <a:rPr b="0" lang="en-US" sz="3600" spc="-1" strike="noStrike">
                <a:solidFill>
                  <a:srgbClr val="ffffff"/>
                </a:solidFill>
                <a:latin typeface="Calibri"/>
              </a:rPr>
              <a:t> !</a:t>
            </a:r>
            <a:endParaRPr b="0" lang="en-US" sz="36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CustomShape 1"/>
          <p:cNvSpPr/>
          <p:nvPr/>
        </p:nvSpPr>
        <p:spPr>
          <a:xfrm>
            <a:off x="640080" y="142560"/>
            <a:ext cx="8595000" cy="12499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rPr>
              <a:t>Syarat-Syarat Masalah Penelitian</a:t>
            </a:r>
            <a:endParaRPr b="0" lang="en-US" sz="4400" spc="-1" strike="noStrike">
              <a:latin typeface="Arial"/>
            </a:endParaRPr>
          </a:p>
        </p:txBody>
      </p:sp>
      <p:sp>
        <p:nvSpPr>
          <p:cNvPr id="451" name="CustomShape 2"/>
          <p:cNvSpPr/>
          <p:nvPr/>
        </p:nvSpPr>
        <p:spPr>
          <a:xfrm>
            <a:off x="504000" y="1823400"/>
            <a:ext cx="9070920" cy="5061960"/>
          </a:xfrm>
          <a:prstGeom prst="rect">
            <a:avLst/>
          </a:prstGeom>
          <a:noFill/>
          <a:ln>
            <a:noFill/>
          </a:ln>
        </p:spPr>
        <p:style>
          <a:lnRef idx="0"/>
          <a:fillRef idx="0"/>
          <a:effectRef idx="0"/>
          <a:fontRef idx="minor"/>
        </p:style>
        <p:txBody>
          <a:bodyPr lIns="0" rIns="0" tIns="0" bIns="0">
            <a:normAutofit/>
          </a:bodyPr>
          <a:p>
            <a:pPr marL="432000" indent="-323640">
              <a:lnSpc>
                <a:spcPct val="90000"/>
              </a:lnSpc>
              <a:spcBef>
                <a:spcPts val="1001"/>
              </a:spcBef>
              <a:buClr>
                <a:srgbClr val="000000"/>
              </a:buClr>
              <a:buSzPct val="45000"/>
              <a:buFont typeface="Wingdings" charset="2"/>
              <a:buChar char=""/>
            </a:pPr>
            <a:r>
              <a:rPr b="0" lang="en-US" sz="3600" spc="-1" strike="noStrike">
                <a:solidFill>
                  <a:srgbClr val="ffff00"/>
                </a:solidFill>
                <a:latin typeface="Calibri"/>
              </a:rPr>
              <a:t>Merupakan Masalah Yang Penting</a:t>
            </a:r>
            <a:r>
              <a:rPr b="0" lang="en-US" sz="3600" spc="-1" strike="noStrike">
                <a:solidFill>
                  <a:srgbClr val="000000"/>
                </a:solidFill>
                <a:latin typeface="Calibri"/>
              </a:rPr>
              <a:t>: </a:t>
            </a:r>
            <a:r>
              <a:rPr b="0" lang="en-US" sz="3600" spc="-1" strike="noStrike">
                <a:solidFill>
                  <a:srgbClr val="ffffff"/>
                </a:solidFill>
                <a:latin typeface="Calibri"/>
              </a:rPr>
              <a:t>Jangan melakukan penelitian terhadap suatu masalah yang tidak penting</a:t>
            </a:r>
            <a:endParaRPr b="0" lang="en-US" sz="3600" spc="-1" strike="noStrike">
              <a:latin typeface="Arial"/>
            </a:endParaRPr>
          </a:p>
          <a:p>
            <a:pPr marL="432000" indent="-323640" algn="just">
              <a:lnSpc>
                <a:spcPct val="90000"/>
              </a:lnSpc>
              <a:spcBef>
                <a:spcPts val="1001"/>
              </a:spcBef>
              <a:buClr>
                <a:srgbClr val="000000"/>
              </a:buClr>
              <a:buSzPct val="45000"/>
              <a:buFont typeface="Wingdings" charset="2"/>
              <a:buChar char=""/>
            </a:pPr>
            <a:r>
              <a:rPr b="0" lang="en-US" sz="3600" spc="-1" strike="noStrike">
                <a:solidFill>
                  <a:srgbClr val="ffff00"/>
                </a:solidFill>
                <a:latin typeface="Calibri"/>
              </a:rPr>
              <a:t>Tidak Melanggar Etika</a:t>
            </a:r>
            <a:r>
              <a:rPr b="0" lang="en-US" sz="3600" spc="-1" strike="noStrike">
                <a:solidFill>
                  <a:srgbClr val="000000"/>
                </a:solidFill>
                <a:latin typeface="Calibri"/>
              </a:rPr>
              <a:t>: </a:t>
            </a:r>
            <a:r>
              <a:rPr b="0" lang="en-US" sz="3600" spc="-1" strike="noStrike">
                <a:solidFill>
                  <a:srgbClr val="ffffff"/>
                </a:solidFill>
                <a:latin typeface="Calibri"/>
              </a:rPr>
              <a:t>Penelitian harus dilakukan dengan kejujuran metodologi, prosedur harus dijelaskan kepada obyek penelitian, tidak melanggar privacy, publikasi harus dengan persetujuan obyek penelitian, tidak boleh melakukan penipuan dalam pengambilan data maupun pengolahan data</a:t>
            </a:r>
            <a:endParaRPr b="0" lang="en-US" sz="36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CustomShape 1"/>
          <p:cNvSpPr/>
          <p:nvPr/>
        </p:nvSpPr>
        <p:spPr>
          <a:xfrm>
            <a:off x="2353320" y="3383280"/>
            <a:ext cx="5326920" cy="9590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ea typeface="DejaVu Sans"/>
              </a:rPr>
              <a:t>Paper Survey</a:t>
            </a:r>
            <a:endParaRPr b="0" lang="en-US" sz="4400" spc="-1" strike="noStrike">
              <a:latin typeface="Arial"/>
            </a:endParaRPr>
          </a:p>
        </p:txBody>
      </p:sp>
      <p:sp>
        <p:nvSpPr>
          <p:cNvPr id="453" name="CustomShape 2"/>
          <p:cNvSpPr/>
          <p:nvPr/>
        </p:nvSpPr>
        <p:spPr>
          <a:xfrm>
            <a:off x="4297680" y="2468880"/>
            <a:ext cx="3017160" cy="731160"/>
          </a:xfrm>
          <a:prstGeom prst="wedgeRoundRectCallout">
            <a:avLst>
              <a:gd name="adj1" fmla="val -41972"/>
              <a:gd name="adj2" fmla="val 105532"/>
              <a:gd name="adj3" fmla="val 16667"/>
            </a:avLst>
          </a:prstGeom>
          <a:solidFill>
            <a:srgbClr val="729fcf"/>
          </a:solidFill>
          <a:ln>
            <a:solidFill>
              <a:srgbClr val="3465a4"/>
            </a:solidFill>
          </a:ln>
        </p:spPr>
        <p:style>
          <a:lnRef idx="0"/>
          <a:fillRef idx="0"/>
          <a:effectRef idx="0"/>
          <a:fontRef idx="minor"/>
        </p:style>
      </p:sp>
      <p:sp>
        <p:nvSpPr>
          <p:cNvPr id="454" name="CustomShape 3"/>
          <p:cNvSpPr/>
          <p:nvPr/>
        </p:nvSpPr>
        <p:spPr>
          <a:xfrm>
            <a:off x="7040880" y="4572000"/>
            <a:ext cx="1462680" cy="731160"/>
          </a:xfrm>
          <a:prstGeom prst="cloudCallout">
            <a:avLst>
              <a:gd name="adj1" fmla="val -67120"/>
              <a:gd name="adj2" fmla="val -93236"/>
            </a:avLst>
          </a:prstGeom>
          <a:solidFill>
            <a:srgbClr val="729fcf"/>
          </a:solidFill>
          <a:ln>
            <a:solidFill>
              <a:srgbClr val="3465a4"/>
            </a:solidFill>
          </a:ln>
        </p:spPr>
        <p:style>
          <a:lnRef idx="0"/>
          <a:fillRef idx="0"/>
          <a:effectRef idx="0"/>
          <a:fontRef idx="minor"/>
        </p:style>
      </p:sp>
      <p:sp>
        <p:nvSpPr>
          <p:cNvPr id="455" name="CustomShape 4"/>
          <p:cNvSpPr/>
          <p:nvPr/>
        </p:nvSpPr>
        <p:spPr>
          <a:xfrm>
            <a:off x="1005840" y="4572000"/>
            <a:ext cx="2559960" cy="822600"/>
          </a:xfrm>
          <a:prstGeom prst="wedgeEllipseCallout">
            <a:avLst>
              <a:gd name="adj1" fmla="val 45694"/>
              <a:gd name="adj2" fmla="val -84717"/>
            </a:avLst>
          </a:prstGeom>
          <a:solidFill>
            <a:srgbClr val="729fcf"/>
          </a:solidFill>
          <a:ln>
            <a:solidFill>
              <a:srgbClr val="3465a4"/>
            </a:solidFill>
          </a:ln>
        </p:spPr>
        <p:style>
          <a:lnRef idx="0"/>
          <a:fillRef idx="0"/>
          <a:effectRef idx="0"/>
          <a:fontRef idx="minor"/>
        </p:style>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4400" spc="-1" strike="noStrike">
                <a:solidFill>
                  <a:srgbClr val="ffffff"/>
                </a:solidFill>
                <a:latin typeface="Arial"/>
                <a:ea typeface="DejaVu Sans"/>
              </a:rPr>
              <a:t>Tujuannya?</a:t>
            </a:r>
            <a:r>
              <a:rPr b="0" lang="en-US" sz="4400" spc="-1" strike="noStrike" baseline="101000">
                <a:solidFill>
                  <a:srgbClr val="ffffff"/>
                </a:solidFill>
                <a:latin typeface="Arial"/>
                <a:ea typeface="DejaVu Sans"/>
              </a:rPr>
              <a:t>1</a:t>
            </a:r>
            <a:endParaRPr b="0" lang="en-US" sz="4400" spc="-1" strike="noStrike">
              <a:latin typeface="Arial"/>
            </a:endParaRPr>
          </a:p>
        </p:txBody>
      </p:sp>
      <p:sp>
        <p:nvSpPr>
          <p:cNvPr id="364" name="CustomShape 2"/>
          <p:cNvSpPr/>
          <p:nvPr/>
        </p:nvSpPr>
        <p:spPr>
          <a:xfrm>
            <a:off x="182880" y="1554480"/>
            <a:ext cx="9691560" cy="5759640"/>
          </a:xfrm>
          <a:prstGeom prst="rect">
            <a:avLst/>
          </a:prstGeom>
          <a:noFill/>
          <a:ln>
            <a:noFill/>
          </a:ln>
        </p:spPr>
        <p:style>
          <a:lnRef idx="0"/>
          <a:fillRef idx="0"/>
          <a:effectRef idx="0"/>
          <a:fontRef idx="minor"/>
        </p:style>
        <p:txBody>
          <a:bodyPr lIns="0" rIns="0" tIns="0" bIns="0">
            <a:normAutofit/>
          </a:bodyPr>
          <a:p>
            <a:pPr marL="432000" indent="-322920" algn="just">
              <a:lnSpc>
                <a:spcPct val="100000"/>
              </a:lnSpc>
              <a:spcAft>
                <a:spcPts val="1409"/>
              </a:spcAft>
              <a:buClr>
                <a:srgbClr val="ffffff"/>
              </a:buClr>
              <a:buSzPct val="45000"/>
              <a:buFont typeface="Wingdings" charset="2"/>
              <a:buChar char=""/>
            </a:pPr>
            <a:r>
              <a:rPr b="0" lang="en-US" sz="4000" spc="-1" strike="noStrike">
                <a:solidFill>
                  <a:srgbClr val="ffffff"/>
                </a:solidFill>
                <a:latin typeface="Arial"/>
                <a:ea typeface="DejaVu Sans"/>
              </a:rPr>
              <a:t>Menempatkan setiap penelitian sesuai </a:t>
            </a:r>
            <a:r>
              <a:rPr b="1" lang="en-US" sz="4000" spc="-1" strike="noStrike">
                <a:solidFill>
                  <a:srgbClr val="00ff00"/>
                </a:solidFill>
                <a:latin typeface="Arial"/>
                <a:ea typeface="DejaVu Sans"/>
              </a:rPr>
              <a:t>konteks kontribusi</a:t>
            </a:r>
            <a:r>
              <a:rPr b="0" lang="en-US" sz="4000" spc="-1" strike="noStrike">
                <a:solidFill>
                  <a:srgbClr val="ffffff"/>
                </a:solidFill>
                <a:latin typeface="Arial"/>
                <a:ea typeface="DejaVu Sans"/>
              </a:rPr>
              <a:t> untuk </a:t>
            </a:r>
            <a:r>
              <a:rPr b="1" lang="en-US" sz="4000" spc="-1" strike="noStrike">
                <a:solidFill>
                  <a:srgbClr val="00ff00"/>
                </a:solidFill>
                <a:latin typeface="Arial"/>
                <a:ea typeface="DejaVu Sans"/>
              </a:rPr>
              <a:t>memudahkan pemahaman</a:t>
            </a:r>
            <a:r>
              <a:rPr b="0" lang="en-US" sz="4000" spc="-1" strike="noStrike">
                <a:solidFill>
                  <a:srgbClr val="ffffff"/>
                </a:solidFill>
                <a:latin typeface="Arial"/>
                <a:ea typeface="DejaVu Sans"/>
              </a:rPr>
              <a:t> masalah penelitian.</a:t>
            </a:r>
            <a:endParaRPr b="0" lang="en-US" sz="4000" spc="-1" strike="noStrike">
              <a:latin typeface="Arial"/>
            </a:endParaRPr>
          </a:p>
          <a:p>
            <a:pPr marL="432000" indent="-322920" algn="just">
              <a:lnSpc>
                <a:spcPct val="100000"/>
              </a:lnSpc>
              <a:spcAft>
                <a:spcPts val="1409"/>
              </a:spcAft>
              <a:buClr>
                <a:srgbClr val="ffffff"/>
              </a:buClr>
              <a:buSzPct val="45000"/>
              <a:buFont typeface="Wingdings" charset="2"/>
              <a:buChar char=""/>
            </a:pPr>
            <a:r>
              <a:rPr b="0" lang="en-US" sz="4000" spc="-1" strike="noStrike">
                <a:solidFill>
                  <a:srgbClr val="ffffff"/>
                </a:solidFill>
                <a:latin typeface="Arial"/>
                <a:ea typeface="DejaVu Sans"/>
              </a:rPr>
              <a:t>Mendeskripsikan </a:t>
            </a:r>
            <a:r>
              <a:rPr b="0" lang="en-US" sz="4000" spc="-1" strike="noStrike">
                <a:solidFill>
                  <a:srgbClr val="00ff00"/>
                </a:solidFill>
                <a:latin typeface="Arial"/>
                <a:ea typeface="DejaVu Sans"/>
              </a:rPr>
              <a:t>hu</a:t>
            </a:r>
            <a:r>
              <a:rPr b="1" lang="en-US" sz="4000" spc="-1" strike="noStrike">
                <a:solidFill>
                  <a:srgbClr val="00ff00"/>
                </a:solidFill>
                <a:latin typeface="Arial"/>
                <a:ea typeface="DejaVu Sans"/>
              </a:rPr>
              <a:t>bungan setiap penelitian</a:t>
            </a:r>
            <a:r>
              <a:rPr b="0" lang="en-US" sz="4000" spc="-1" strike="noStrike">
                <a:solidFill>
                  <a:srgbClr val="ffffff"/>
                </a:solidFill>
                <a:latin typeface="Arial"/>
                <a:ea typeface="DejaVu Sans"/>
              </a:rPr>
              <a:t> kepada yang lain</a:t>
            </a:r>
            <a:endParaRPr b="0" lang="en-US" sz="4000" spc="-1" strike="noStrike">
              <a:latin typeface="Arial"/>
            </a:endParaRPr>
          </a:p>
          <a:p>
            <a:pPr marL="432000" indent="-322920" algn="just">
              <a:lnSpc>
                <a:spcPct val="100000"/>
              </a:lnSpc>
              <a:spcAft>
                <a:spcPts val="1409"/>
              </a:spcAft>
              <a:buClr>
                <a:srgbClr val="ffffff"/>
              </a:buClr>
              <a:buSzPct val="45000"/>
              <a:buFont typeface="Wingdings" charset="2"/>
              <a:buChar char=""/>
            </a:pPr>
            <a:r>
              <a:rPr b="0" lang="en-US" sz="4000" spc="-1" strike="noStrike">
                <a:solidFill>
                  <a:srgbClr val="ffffff"/>
                </a:solidFill>
                <a:latin typeface="Arial"/>
                <a:ea typeface="DejaVu Sans"/>
              </a:rPr>
              <a:t>Mengidentifikasikan </a:t>
            </a:r>
            <a:r>
              <a:rPr b="1" lang="en-US" sz="4000" spc="-1" strike="noStrike">
                <a:solidFill>
                  <a:srgbClr val="00ff00"/>
                </a:solidFill>
                <a:latin typeface="Arial"/>
                <a:ea typeface="DejaVu Sans"/>
              </a:rPr>
              <a:t>cara baru untuk interpretasi</a:t>
            </a:r>
            <a:r>
              <a:rPr b="0" lang="en-US" sz="4000" spc="-1" strike="noStrike">
                <a:solidFill>
                  <a:srgbClr val="ffffff"/>
                </a:solidFill>
                <a:latin typeface="Arial"/>
                <a:ea typeface="DejaVu Sans"/>
              </a:rPr>
              <a:t> sebelum penelitian</a:t>
            </a:r>
            <a:endParaRPr b="0" lang="en-US" sz="4000" spc="-1" strike="noStrike">
              <a:latin typeface="Arial"/>
            </a:endParaRPr>
          </a:p>
          <a:p>
            <a:pPr algn="just">
              <a:lnSpc>
                <a:spcPct val="100000"/>
              </a:lnSpc>
              <a:spcAft>
                <a:spcPts val="1409"/>
              </a:spcAft>
            </a:pPr>
            <a:endParaRPr b="0" lang="en-US" sz="4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rPr>
              <a:t>Literature Review</a:t>
            </a:r>
            <a:endParaRPr b="0" lang="en-US" sz="4400" spc="-1" strike="noStrike">
              <a:latin typeface="Arial"/>
            </a:endParaRPr>
          </a:p>
        </p:txBody>
      </p:sp>
      <p:sp>
        <p:nvSpPr>
          <p:cNvPr id="457" name="CustomShape 2"/>
          <p:cNvSpPr/>
          <p:nvPr/>
        </p:nvSpPr>
        <p:spPr>
          <a:xfrm>
            <a:off x="182880" y="1823400"/>
            <a:ext cx="9692280" cy="5491440"/>
          </a:xfrm>
          <a:prstGeom prst="rect">
            <a:avLst/>
          </a:prstGeom>
          <a:noFill/>
          <a:ln>
            <a:noFill/>
          </a:ln>
        </p:spPr>
        <p:style>
          <a:lnRef idx="0"/>
          <a:fillRef idx="0"/>
          <a:effectRef idx="0"/>
          <a:fontRef idx="minor"/>
        </p:style>
        <p:txBody>
          <a:bodyPr lIns="0" rIns="0" tIns="0" bIns="0">
            <a:normAutofit/>
          </a:bodyPr>
          <a:p>
            <a:pPr marL="432000" indent="-323640">
              <a:lnSpc>
                <a:spcPct val="90000"/>
              </a:lnSpc>
              <a:spcBef>
                <a:spcPts val="1001"/>
              </a:spcBef>
              <a:buClr>
                <a:srgbClr val="000000"/>
              </a:buClr>
              <a:buSzPct val="45000"/>
              <a:buFont typeface="Wingdings" charset="2"/>
              <a:buChar char=""/>
            </a:pPr>
            <a:r>
              <a:rPr b="0" lang="en-US" sz="3200" spc="-1" strike="noStrike">
                <a:solidFill>
                  <a:srgbClr val="ffffff"/>
                </a:solidFill>
                <a:latin typeface="Calibri"/>
              </a:rPr>
              <a:t>Literatur Review ini memiliki tujuan untuk mengidentifikasi dan menganalisa </a:t>
            </a:r>
            <a:r>
              <a:rPr b="1" lang="en-US" sz="3200" spc="-1" strike="noStrike">
                <a:solidFill>
                  <a:srgbClr val="ffff00"/>
                </a:solidFill>
                <a:latin typeface="Calibri"/>
              </a:rPr>
              <a:t>the state-of-the-art sebuah penelitian dan metode-metode</a:t>
            </a:r>
            <a:r>
              <a:rPr b="0" lang="en-US" sz="3200" spc="-1" strike="noStrike">
                <a:solidFill>
                  <a:srgbClr val="ffffff"/>
                </a:solidFill>
                <a:latin typeface="Calibri"/>
              </a:rPr>
              <a:t> di dalam bidangnya.</a:t>
            </a:r>
            <a:endParaRPr b="0" lang="en-US" sz="3200" spc="-1" strike="noStrike">
              <a:latin typeface="Arial"/>
            </a:endParaRPr>
          </a:p>
          <a:p>
            <a:pPr marL="432000" indent="-323640">
              <a:lnSpc>
                <a:spcPct val="90000"/>
              </a:lnSpc>
              <a:spcBef>
                <a:spcPts val="1001"/>
              </a:spcBef>
              <a:buClr>
                <a:srgbClr val="000000"/>
              </a:buClr>
              <a:buSzPct val="45000"/>
              <a:buFont typeface="Wingdings" charset="2"/>
              <a:buChar char=""/>
            </a:pPr>
            <a:r>
              <a:rPr b="0" lang="en-US" sz="3200" spc="-1" strike="noStrike">
                <a:solidFill>
                  <a:srgbClr val="ffffff"/>
                </a:solidFill>
                <a:latin typeface="Calibri"/>
              </a:rPr>
              <a:t>Tipe-tipe Literatur Review:</a:t>
            </a:r>
            <a:endParaRPr b="0" lang="en-US" sz="3200" spc="-1" strike="noStrike">
              <a:latin typeface="Arial"/>
            </a:endParaRPr>
          </a:p>
          <a:p>
            <a:pPr lvl="1" marL="864000" indent="-323640">
              <a:lnSpc>
                <a:spcPct val="90000"/>
              </a:lnSpc>
              <a:spcBef>
                <a:spcPts val="1134"/>
              </a:spcBef>
              <a:buClr>
                <a:srgbClr val="000000"/>
              </a:buClr>
              <a:buSzPct val="75000"/>
              <a:buFont typeface="Symbol"/>
              <a:buChar char=""/>
            </a:pPr>
            <a:r>
              <a:rPr b="0" lang="en-US" sz="2600" spc="-1" strike="noStrike">
                <a:solidFill>
                  <a:srgbClr val="ffffff"/>
                </a:solidFill>
                <a:latin typeface="Calibri"/>
              </a:rPr>
              <a:t>Review Tradisional</a:t>
            </a:r>
            <a:endParaRPr b="0" lang="en-US" sz="2600" spc="-1" strike="noStrike">
              <a:latin typeface="Arial"/>
            </a:endParaRPr>
          </a:p>
          <a:p>
            <a:pPr lvl="1" marL="864000" indent="-323640">
              <a:lnSpc>
                <a:spcPct val="90000"/>
              </a:lnSpc>
              <a:spcBef>
                <a:spcPts val="1134"/>
              </a:spcBef>
              <a:buClr>
                <a:srgbClr val="000000"/>
              </a:buClr>
              <a:buSzPct val="75000"/>
              <a:buFont typeface="Symbol"/>
              <a:buChar char=""/>
            </a:pPr>
            <a:r>
              <a:rPr b="0" lang="en-US" sz="2600" spc="-1" strike="noStrike">
                <a:solidFill>
                  <a:srgbClr val="ffffff"/>
                </a:solidFill>
                <a:latin typeface="Calibri"/>
              </a:rPr>
              <a:t>Systematic Literature Review atau Systematic Review</a:t>
            </a:r>
            <a:endParaRPr b="0" lang="en-US" sz="2600" spc="-1" strike="noStrike">
              <a:latin typeface="Arial"/>
            </a:endParaRPr>
          </a:p>
          <a:p>
            <a:pPr lvl="1" marL="864000" indent="-323640">
              <a:lnSpc>
                <a:spcPct val="90000"/>
              </a:lnSpc>
              <a:spcBef>
                <a:spcPts val="1134"/>
              </a:spcBef>
              <a:buClr>
                <a:srgbClr val="000000"/>
              </a:buClr>
              <a:buSzPct val="75000"/>
              <a:buFont typeface="Symbol"/>
              <a:buChar char=""/>
            </a:pPr>
            <a:r>
              <a:rPr b="0" lang="en-US" sz="2600" spc="-1" strike="noStrike">
                <a:solidFill>
                  <a:srgbClr val="ffffff"/>
                </a:solidFill>
                <a:latin typeface="Calibri"/>
              </a:rPr>
              <a:t>Systematic Mapping Study (Scoping Study)</a:t>
            </a:r>
            <a:endParaRPr b="0" lang="en-US" sz="2600" spc="-1" strike="noStrike">
              <a:latin typeface="Arial"/>
            </a:endParaRPr>
          </a:p>
          <a:p>
            <a:pPr lvl="1" marL="864000" indent="-323640">
              <a:lnSpc>
                <a:spcPct val="90000"/>
              </a:lnSpc>
              <a:spcBef>
                <a:spcPts val="1134"/>
              </a:spcBef>
              <a:buClr>
                <a:srgbClr val="000000"/>
              </a:buClr>
              <a:buSzPct val="75000"/>
              <a:buFont typeface="Symbol"/>
              <a:buChar char=""/>
            </a:pPr>
            <a:r>
              <a:rPr b="0" lang="en-US" sz="2600" spc="-1" strike="noStrike">
                <a:solidFill>
                  <a:srgbClr val="ffffff"/>
                </a:solidFill>
                <a:latin typeface="Calibri"/>
              </a:rPr>
              <a:t>Tertiary Study</a:t>
            </a:r>
            <a:endParaRPr b="0" lang="en-US" sz="2600" spc="-1" strike="noStrike">
              <a:latin typeface="Arial"/>
            </a:endParaRPr>
          </a:p>
          <a:p>
            <a:pPr marL="432000" indent="-323640">
              <a:lnSpc>
                <a:spcPct val="90000"/>
              </a:lnSpc>
              <a:spcBef>
                <a:spcPts val="1001"/>
              </a:spcBef>
              <a:buClr>
                <a:srgbClr val="000000"/>
              </a:buClr>
              <a:buSzPct val="45000"/>
              <a:buFont typeface="Wingdings" charset="2"/>
              <a:buChar char=""/>
            </a:pPr>
            <a:r>
              <a:rPr b="0" lang="en-US" sz="3200" spc="-1" strike="noStrike">
                <a:solidFill>
                  <a:srgbClr val="ffffff"/>
                </a:solidFill>
                <a:latin typeface="Calibri"/>
              </a:rPr>
              <a:t>SLR adalah tipe review yang paling sering digunakan di rekayasa perangkat lunak.</a:t>
            </a:r>
            <a:endParaRPr b="0" lang="en-US" sz="3200" spc="-1" strike="noStrike">
              <a:latin typeface="Arial"/>
            </a:endParaRPr>
          </a:p>
          <a:p>
            <a:pPr>
              <a:lnSpc>
                <a:spcPct val="90000"/>
              </a:lnSpc>
              <a:spcBef>
                <a:spcPts val="1001"/>
              </a:spcBef>
            </a:pPr>
            <a:endParaRPr b="0" lang="en-US" sz="3200" spc="-1" strike="noStrike">
              <a:latin typeface="Arial"/>
            </a:endParaRPr>
          </a:p>
          <a:p>
            <a:pPr marL="432000" indent="-323640" algn="r">
              <a:lnSpc>
                <a:spcPct val="90000"/>
              </a:lnSpc>
              <a:spcBef>
                <a:spcPts val="1001"/>
              </a:spcBef>
              <a:buClr>
                <a:srgbClr val="000000"/>
              </a:buClr>
              <a:buSzPct val="45000"/>
              <a:buFont typeface="Wingdings" charset="2"/>
              <a:buChar char=""/>
            </a:pPr>
            <a:r>
              <a:rPr b="0" i="1" lang="en-US" sz="2200" spc="-1" strike="noStrike">
                <a:solidFill>
                  <a:srgbClr val="ffffff"/>
                </a:solidFill>
                <a:latin typeface="Calibri"/>
              </a:rPr>
              <a:t>(Kitchenham &amp; Charters, Guidelines in performing  Systematic Literature Reviews in Software Engineering, EBSE Technical Report version 2.3, 2007)</a:t>
            </a:r>
            <a:endParaRPr b="0" lang="en-US" sz="2200" spc="-1" strike="noStrike">
              <a:latin typeface="Arial"/>
            </a:endParaRPr>
          </a:p>
          <a:p>
            <a:pPr>
              <a:lnSpc>
                <a:spcPct val="100000"/>
              </a:lnSpc>
              <a:spcBef>
                <a:spcPts val="1417"/>
              </a:spcBef>
            </a:pPr>
            <a:endParaRPr b="0" lang="en-US" sz="22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rPr>
              <a:t>Review Tradisional</a:t>
            </a:r>
            <a:endParaRPr b="0" lang="en-US" sz="4400" spc="-1" strike="noStrike">
              <a:latin typeface="Arial"/>
            </a:endParaRPr>
          </a:p>
        </p:txBody>
      </p:sp>
      <p:sp>
        <p:nvSpPr>
          <p:cNvPr id="459" name="CustomShape 2"/>
          <p:cNvSpPr/>
          <p:nvPr/>
        </p:nvSpPr>
        <p:spPr>
          <a:xfrm>
            <a:off x="274320" y="1463040"/>
            <a:ext cx="9600840" cy="5491440"/>
          </a:xfrm>
          <a:prstGeom prst="rect">
            <a:avLst/>
          </a:prstGeom>
          <a:noFill/>
          <a:ln>
            <a:noFill/>
          </a:ln>
        </p:spPr>
        <p:style>
          <a:lnRef idx="0"/>
          <a:fillRef idx="0"/>
          <a:effectRef idx="0"/>
          <a:fontRef idx="minor"/>
        </p:style>
        <p:txBody>
          <a:bodyPr lIns="0" rIns="0" tIns="0" bIns="0">
            <a:normAutofit/>
          </a:bodyPr>
          <a:p>
            <a:pPr marL="432000" indent="-323640" algn="just">
              <a:lnSpc>
                <a:spcPct val="90000"/>
              </a:lnSpc>
              <a:spcBef>
                <a:spcPts val="1001"/>
              </a:spcBef>
              <a:buClr>
                <a:srgbClr val="000000"/>
              </a:buClr>
              <a:buSzPct val="45000"/>
              <a:buFont typeface="Wingdings" charset="2"/>
              <a:buChar char=""/>
            </a:pPr>
            <a:r>
              <a:rPr b="0" lang="en-US" sz="4000" spc="-1" strike="noStrike">
                <a:solidFill>
                  <a:srgbClr val="ffffff"/>
                </a:solidFill>
                <a:latin typeface="Calibri"/>
              </a:rPr>
              <a:t>Menyediakan </a:t>
            </a:r>
            <a:r>
              <a:rPr b="1" lang="en-US" sz="4000" spc="-1" strike="noStrike">
                <a:solidFill>
                  <a:srgbClr val="00ff00"/>
                </a:solidFill>
                <a:latin typeface="Calibri"/>
              </a:rPr>
              <a:t>sebuah gambaran dari penemuan penelitian</a:t>
            </a:r>
            <a:r>
              <a:rPr b="0" lang="en-US" sz="4000" spc="-1" strike="noStrike">
                <a:solidFill>
                  <a:srgbClr val="ffffff"/>
                </a:solidFill>
                <a:latin typeface="Calibri"/>
              </a:rPr>
              <a:t> di topik tertentu</a:t>
            </a:r>
            <a:endParaRPr b="0" lang="en-US" sz="4000" spc="-1" strike="noStrike">
              <a:latin typeface="Arial"/>
            </a:endParaRPr>
          </a:p>
          <a:p>
            <a:pPr marL="432000" indent="-323640" algn="just">
              <a:lnSpc>
                <a:spcPct val="90000"/>
              </a:lnSpc>
              <a:spcBef>
                <a:spcPts val="1001"/>
              </a:spcBef>
              <a:buClr>
                <a:srgbClr val="000000"/>
              </a:buClr>
              <a:buSzPct val="45000"/>
              <a:buFont typeface="Wingdings" charset="2"/>
              <a:buChar char=""/>
            </a:pPr>
            <a:r>
              <a:rPr b="0" lang="en-US" sz="4000" spc="-1" strike="noStrike">
                <a:solidFill>
                  <a:srgbClr val="ffff00"/>
                </a:solidFill>
                <a:latin typeface="Calibri"/>
              </a:rPr>
              <a:t>Kelebihan</a:t>
            </a:r>
            <a:r>
              <a:rPr b="0" lang="en-US" sz="4000" spc="-1" strike="noStrike">
                <a:solidFill>
                  <a:srgbClr val="ffffff"/>
                </a:solidFill>
                <a:latin typeface="Calibri"/>
              </a:rPr>
              <a:t>: Menghasilkan wawasan yang luas, perpaduan yang valid dari literatur penelitian, </a:t>
            </a:r>
            <a:r>
              <a:rPr b="1" lang="en-US" sz="4000" spc="-1" strike="noStrike">
                <a:solidFill>
                  <a:srgbClr val="00ff00"/>
                </a:solidFill>
                <a:latin typeface="Calibri"/>
              </a:rPr>
              <a:t>jika dilakukan oleh para ahli</a:t>
            </a:r>
            <a:r>
              <a:rPr b="0" lang="en-US" sz="4000" spc="-1" strike="noStrike">
                <a:solidFill>
                  <a:srgbClr val="00ff00"/>
                </a:solidFill>
                <a:latin typeface="Calibri"/>
              </a:rPr>
              <a:t>.</a:t>
            </a:r>
            <a:endParaRPr b="0" lang="en-US" sz="4000" spc="-1" strike="noStrike">
              <a:latin typeface="Arial"/>
            </a:endParaRPr>
          </a:p>
          <a:p>
            <a:pPr marL="432000" indent="-323640" algn="just">
              <a:lnSpc>
                <a:spcPct val="90000"/>
              </a:lnSpc>
              <a:spcBef>
                <a:spcPts val="1001"/>
              </a:spcBef>
              <a:buClr>
                <a:srgbClr val="000000"/>
              </a:buClr>
              <a:buSzPct val="45000"/>
              <a:buFont typeface="Wingdings" charset="2"/>
              <a:buChar char=""/>
            </a:pPr>
            <a:r>
              <a:rPr b="0" lang="en-US" sz="4000" spc="-1" strike="noStrike">
                <a:solidFill>
                  <a:srgbClr val="ffff00"/>
                </a:solidFill>
                <a:latin typeface="Calibri"/>
              </a:rPr>
              <a:t>Kekurangan</a:t>
            </a:r>
            <a:r>
              <a:rPr b="0" lang="en-US" sz="4000" spc="-1" strike="noStrike">
                <a:solidFill>
                  <a:srgbClr val="ffffff"/>
                </a:solidFill>
                <a:latin typeface="Calibri"/>
              </a:rPr>
              <a:t>: Rentan akan </a:t>
            </a:r>
            <a:r>
              <a:rPr b="1" lang="en-US" sz="4000" spc="-1" strike="noStrike">
                <a:solidFill>
                  <a:srgbClr val="00ff00"/>
                </a:solidFill>
                <a:latin typeface="Calibri"/>
              </a:rPr>
              <a:t>prasangka</a:t>
            </a:r>
            <a:r>
              <a:rPr b="0" lang="en-US" sz="4000" spc="-1" strike="noStrike">
                <a:solidFill>
                  <a:srgbClr val="ffffff"/>
                </a:solidFill>
                <a:latin typeface="Calibri"/>
              </a:rPr>
              <a:t> ketika pemilihan baik sengaja, maupun tidak, interpretasi dan pengelolaan konten</a:t>
            </a:r>
            <a:endParaRPr b="0" lang="en-US" sz="4000" spc="-1" strike="noStrike">
              <a:latin typeface="Arial"/>
            </a:endParaRPr>
          </a:p>
          <a:p>
            <a:pPr marL="432000" indent="-323640" algn="just">
              <a:lnSpc>
                <a:spcPct val="90000"/>
              </a:lnSpc>
              <a:spcBef>
                <a:spcPts val="1001"/>
              </a:spcBef>
              <a:buClr>
                <a:srgbClr val="000000"/>
              </a:buClr>
              <a:buSzPct val="45000"/>
              <a:buFont typeface="Wingdings" charset="2"/>
              <a:buChar char=""/>
            </a:pPr>
            <a:r>
              <a:rPr b="0" lang="en-US" sz="4000" spc="-1" strike="noStrike">
                <a:solidFill>
                  <a:srgbClr val="ffff00"/>
                </a:solidFill>
                <a:latin typeface="Calibri"/>
              </a:rPr>
              <a:t>Examples</a:t>
            </a:r>
            <a:r>
              <a:rPr b="0" lang="en-US" sz="4000" spc="-1" strike="noStrike">
                <a:solidFill>
                  <a:srgbClr val="ffffff"/>
                </a:solidFill>
                <a:latin typeface="Calibri"/>
              </a:rPr>
              <a:t>:</a:t>
            </a:r>
            <a:endParaRPr b="0" lang="en-US" sz="4000" spc="-1" strike="noStrike">
              <a:latin typeface="Arial"/>
            </a:endParaRPr>
          </a:p>
          <a:p>
            <a:pPr lvl="1" marL="864000" indent="-323640" algn="just">
              <a:lnSpc>
                <a:spcPct val="90000"/>
              </a:lnSpc>
              <a:spcBef>
                <a:spcPts val="1134"/>
              </a:spcBef>
              <a:buClr>
                <a:srgbClr val="000000"/>
              </a:buClr>
              <a:buSzPct val="75000"/>
              <a:buFont typeface="Symbol"/>
              <a:buChar char=""/>
            </a:pPr>
            <a:r>
              <a:rPr b="0" lang="en-US" sz="2800" spc="-1" strike="noStrike">
                <a:solidFill>
                  <a:srgbClr val="ffffff"/>
                </a:solidFill>
                <a:latin typeface="Calibri"/>
              </a:rPr>
              <a:t>Liao et al., </a:t>
            </a:r>
            <a:r>
              <a:rPr b="0" lang="en-US" sz="2800" spc="-1" strike="noStrike">
                <a:solidFill>
                  <a:srgbClr val="00ff00"/>
                </a:solidFill>
                <a:latin typeface="Calibri"/>
              </a:rPr>
              <a:t>Intrusion Detection System: A Comprehensive Review,</a:t>
            </a:r>
            <a:r>
              <a:rPr b="0" lang="en-US" sz="2800" spc="-1" strike="noStrike">
                <a:solidFill>
                  <a:srgbClr val="ffffff"/>
                </a:solidFill>
                <a:latin typeface="Calibri"/>
              </a:rPr>
              <a:t> Journal of Network and Computer Applications, 36(2013)</a:t>
            </a:r>
            <a:endParaRPr b="0" lang="en-US" sz="28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CustomShape 1"/>
          <p:cNvSpPr/>
          <p:nvPr/>
        </p:nvSpPr>
        <p:spPr>
          <a:xfrm>
            <a:off x="1554480" y="142560"/>
            <a:ext cx="6949080" cy="12499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rPr>
              <a:t>Systematic Mapping Study</a:t>
            </a:r>
            <a:endParaRPr b="0" lang="en-US" sz="4400" spc="-1" strike="noStrike">
              <a:latin typeface="Arial"/>
            </a:endParaRPr>
          </a:p>
        </p:txBody>
      </p:sp>
      <p:sp>
        <p:nvSpPr>
          <p:cNvPr id="461" name="CustomShape 2"/>
          <p:cNvSpPr/>
          <p:nvPr/>
        </p:nvSpPr>
        <p:spPr>
          <a:xfrm>
            <a:off x="504000" y="1823400"/>
            <a:ext cx="9070920" cy="5061960"/>
          </a:xfrm>
          <a:prstGeom prst="rect">
            <a:avLst/>
          </a:prstGeom>
          <a:noFill/>
          <a:ln>
            <a:noFill/>
          </a:ln>
        </p:spPr>
        <p:style>
          <a:lnRef idx="0"/>
          <a:fillRef idx="0"/>
          <a:effectRef idx="0"/>
          <a:fontRef idx="minor"/>
        </p:style>
        <p:txBody>
          <a:bodyPr lIns="0" rIns="0" tIns="0" bIns="0">
            <a:normAutofit/>
          </a:bodyPr>
          <a:p>
            <a:pPr marL="432000" indent="-323640" algn="just">
              <a:lnSpc>
                <a:spcPct val="90000"/>
              </a:lnSpc>
              <a:spcBef>
                <a:spcPts val="1001"/>
              </a:spcBef>
              <a:buClr>
                <a:srgbClr val="000000"/>
              </a:buClr>
              <a:buSzPct val="45000"/>
              <a:buFont typeface="Wingdings" charset="2"/>
              <a:buChar char=""/>
            </a:pPr>
            <a:r>
              <a:rPr b="0" lang="en-US" sz="4000" spc="-1" strike="noStrike">
                <a:solidFill>
                  <a:srgbClr val="ffffff"/>
                </a:solidFill>
                <a:latin typeface="Calibri"/>
              </a:rPr>
              <a:t>Cocok untuk </a:t>
            </a:r>
            <a:r>
              <a:rPr b="1" lang="en-US" sz="4000" spc="-1" strike="noStrike">
                <a:solidFill>
                  <a:srgbClr val="ffff00"/>
                </a:solidFill>
                <a:latin typeface="Calibri"/>
              </a:rPr>
              <a:t>topik yang umum/luas</a:t>
            </a:r>
            <a:endParaRPr b="0" lang="en-US" sz="4000" spc="-1" strike="noStrike">
              <a:latin typeface="Arial"/>
            </a:endParaRPr>
          </a:p>
          <a:p>
            <a:pPr marL="432000" indent="-323640" algn="just">
              <a:lnSpc>
                <a:spcPct val="90000"/>
              </a:lnSpc>
              <a:spcBef>
                <a:spcPts val="1001"/>
              </a:spcBef>
              <a:buClr>
                <a:srgbClr val="000000"/>
              </a:buClr>
              <a:buSzPct val="45000"/>
              <a:buFont typeface="Wingdings" charset="2"/>
              <a:buChar char=""/>
            </a:pPr>
            <a:r>
              <a:rPr b="0" lang="en-US" sz="4000" spc="-1" strike="noStrike">
                <a:solidFill>
                  <a:srgbClr val="ffffff"/>
                </a:solidFill>
                <a:latin typeface="Calibri"/>
              </a:rPr>
              <a:t>Mengidentifikasi </a:t>
            </a:r>
            <a:r>
              <a:rPr b="1" lang="en-US" sz="4000" spc="-1" strike="noStrike">
                <a:solidFill>
                  <a:srgbClr val="ffff00"/>
                </a:solidFill>
                <a:latin typeface="Calibri"/>
              </a:rPr>
              <a:t>banyak bukt</a:t>
            </a:r>
            <a:r>
              <a:rPr b="0" lang="en-US" sz="4000" spc="-1" strike="noStrike">
                <a:solidFill>
                  <a:srgbClr val="ffffff"/>
                </a:solidFill>
                <a:latin typeface="Calibri"/>
              </a:rPr>
              <a:t>i (membuat klasifikasi)</a:t>
            </a:r>
            <a:endParaRPr b="0" lang="en-US" sz="4000" spc="-1" strike="noStrike">
              <a:latin typeface="Arial"/>
            </a:endParaRPr>
          </a:p>
          <a:p>
            <a:pPr marL="432000" indent="-323640" algn="just">
              <a:lnSpc>
                <a:spcPct val="90000"/>
              </a:lnSpc>
              <a:spcBef>
                <a:spcPts val="1001"/>
              </a:spcBef>
              <a:buClr>
                <a:srgbClr val="000000"/>
              </a:buClr>
              <a:buSzPct val="45000"/>
              <a:buFont typeface="Wingdings" charset="2"/>
              <a:buChar char=""/>
            </a:pPr>
            <a:r>
              <a:rPr b="0" lang="en-US" sz="4000" spc="-1" strike="noStrike">
                <a:solidFill>
                  <a:srgbClr val="ffffff"/>
                </a:solidFill>
                <a:latin typeface="Calibri"/>
              </a:rPr>
              <a:t>Langsung fokus kepada SLR di masa depan</a:t>
            </a:r>
            <a:endParaRPr b="0" lang="en-US" sz="4000" spc="-1" strike="noStrike">
              <a:latin typeface="Arial"/>
            </a:endParaRPr>
          </a:p>
          <a:p>
            <a:pPr marL="432000" indent="-323640" algn="just">
              <a:lnSpc>
                <a:spcPct val="90000"/>
              </a:lnSpc>
              <a:spcBef>
                <a:spcPts val="1001"/>
              </a:spcBef>
              <a:buClr>
                <a:srgbClr val="000000"/>
              </a:buClr>
              <a:buSzPct val="45000"/>
              <a:buFont typeface="Wingdings" charset="2"/>
              <a:buChar char=""/>
            </a:pPr>
            <a:r>
              <a:rPr b="0" lang="en-US" sz="4000" spc="-1" strike="noStrike">
                <a:solidFill>
                  <a:srgbClr val="ffffff"/>
                </a:solidFill>
                <a:latin typeface="Calibri"/>
              </a:rPr>
              <a:t>Untuk mengidentifikasi </a:t>
            </a:r>
            <a:r>
              <a:rPr b="1" lang="en-US" sz="4000" spc="-1" strike="noStrike">
                <a:solidFill>
                  <a:srgbClr val="ffff00"/>
                </a:solidFill>
                <a:latin typeface="Calibri"/>
              </a:rPr>
              <a:t>bidang-bidang utama di masa depan</a:t>
            </a:r>
            <a:endParaRPr b="0" lang="en-US" sz="4000" spc="-1" strike="noStrike">
              <a:latin typeface="Arial"/>
            </a:endParaRPr>
          </a:p>
          <a:p>
            <a:pPr marL="432000" indent="-323640" algn="just">
              <a:lnSpc>
                <a:spcPct val="90000"/>
              </a:lnSpc>
              <a:spcBef>
                <a:spcPts val="1001"/>
              </a:spcBef>
              <a:buClr>
                <a:srgbClr val="000000"/>
              </a:buClr>
              <a:buSzPct val="45000"/>
              <a:buFont typeface="Wingdings" charset="2"/>
              <a:buChar char=""/>
            </a:pPr>
            <a:r>
              <a:rPr b="0" lang="en-US" sz="4000" spc="-1" strike="noStrike">
                <a:solidFill>
                  <a:srgbClr val="ffffff"/>
                </a:solidFill>
                <a:latin typeface="Calibri"/>
              </a:rPr>
              <a:t>Contoh:</a:t>
            </a:r>
            <a:endParaRPr b="0" lang="en-US" sz="4000" spc="-1" strike="noStrike">
              <a:latin typeface="Arial"/>
            </a:endParaRPr>
          </a:p>
          <a:p>
            <a:pPr lvl="1" marL="864000" indent="-323640" algn="just">
              <a:lnSpc>
                <a:spcPct val="90000"/>
              </a:lnSpc>
              <a:spcBef>
                <a:spcPts val="1134"/>
              </a:spcBef>
              <a:buClr>
                <a:srgbClr val="000000"/>
              </a:buClr>
              <a:buSzPct val="75000"/>
              <a:buFont typeface="Symbol"/>
              <a:buChar char=""/>
            </a:pPr>
            <a:r>
              <a:rPr b="0" lang="en-US" sz="2800" spc="-1" strike="noStrike">
                <a:solidFill>
                  <a:srgbClr val="ffffff"/>
                </a:solidFill>
                <a:latin typeface="Calibri"/>
              </a:rPr>
              <a:t>Neto et al., </a:t>
            </a:r>
            <a:r>
              <a:rPr b="0" lang="en-US" sz="2800" spc="-1" strike="noStrike">
                <a:solidFill>
                  <a:srgbClr val="00ff00"/>
                </a:solidFill>
                <a:latin typeface="Calibri"/>
              </a:rPr>
              <a:t>A systematic mapping study of software product lines testing</a:t>
            </a:r>
            <a:r>
              <a:rPr b="0" lang="en-US" sz="2800" spc="-1" strike="noStrike">
                <a:solidFill>
                  <a:srgbClr val="ffffff"/>
                </a:solidFill>
                <a:latin typeface="Calibri"/>
              </a:rPr>
              <a:t>, Information and Software Technology Vol. 53, Issue 5, May 2011</a:t>
            </a:r>
            <a:endParaRPr b="0" lang="en-US" sz="28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CustomShape 1"/>
          <p:cNvSpPr/>
          <p:nvPr/>
        </p:nvSpPr>
        <p:spPr>
          <a:xfrm>
            <a:off x="1188720" y="142560"/>
            <a:ext cx="7589160" cy="12499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rPr>
              <a:t>Systematic Literature Review</a:t>
            </a:r>
            <a:endParaRPr b="0" lang="en-US" sz="4400" spc="-1" strike="noStrike">
              <a:latin typeface="Arial"/>
            </a:endParaRPr>
          </a:p>
        </p:txBody>
      </p:sp>
      <p:sp>
        <p:nvSpPr>
          <p:cNvPr id="463" name="CustomShape 2"/>
          <p:cNvSpPr/>
          <p:nvPr/>
        </p:nvSpPr>
        <p:spPr>
          <a:xfrm>
            <a:off x="504000" y="1823400"/>
            <a:ext cx="9070920" cy="5061960"/>
          </a:xfrm>
          <a:prstGeom prst="rect">
            <a:avLst/>
          </a:prstGeom>
          <a:noFill/>
          <a:ln>
            <a:noFill/>
          </a:ln>
        </p:spPr>
        <p:style>
          <a:lnRef idx="0"/>
          <a:fillRef idx="0"/>
          <a:effectRef idx="0"/>
          <a:fontRef idx="minor"/>
        </p:style>
        <p:txBody>
          <a:bodyPr lIns="0" rIns="0" tIns="0" bIns="0">
            <a:normAutofit/>
          </a:bodyPr>
          <a:p>
            <a:pPr marL="432000" indent="-323640" algn="just">
              <a:lnSpc>
                <a:spcPct val="90000"/>
              </a:lnSpc>
              <a:spcBef>
                <a:spcPts val="1001"/>
              </a:spcBef>
              <a:buClr>
                <a:srgbClr val="000000"/>
              </a:buClr>
              <a:buSzPct val="45000"/>
              <a:buFont typeface="Wingdings" charset="2"/>
              <a:buChar char=""/>
            </a:pPr>
            <a:r>
              <a:rPr b="0" lang="en-US" sz="3000" spc="-1" strike="noStrike">
                <a:solidFill>
                  <a:srgbClr val="ffffff"/>
                </a:solidFill>
                <a:latin typeface="Calibri"/>
              </a:rPr>
              <a:t>Tujuan dari SLR adalah untuk menyediakan sebuah</a:t>
            </a:r>
            <a:r>
              <a:rPr b="1" lang="en-US" sz="3000" spc="-1" strike="noStrike">
                <a:solidFill>
                  <a:srgbClr val="ffffff"/>
                </a:solidFill>
                <a:latin typeface="Calibri"/>
              </a:rPr>
              <a:t> </a:t>
            </a:r>
            <a:r>
              <a:rPr b="1" lang="en-US" sz="3000" spc="-1" strike="noStrike">
                <a:solidFill>
                  <a:srgbClr val="00ff00"/>
                </a:solidFill>
                <a:latin typeface="Calibri"/>
              </a:rPr>
              <a:t>daftar  sekomplit mungkin dari publikasi penelitian</a:t>
            </a:r>
            <a:r>
              <a:rPr b="0" lang="en-US" sz="3000" spc="-1" strike="noStrike">
                <a:solidFill>
                  <a:srgbClr val="ffffff"/>
                </a:solidFill>
                <a:latin typeface="Calibri"/>
              </a:rPr>
              <a:t> yang berhubungan dengan area subjek tertentu.</a:t>
            </a:r>
            <a:endParaRPr b="0" lang="en-US" sz="3000" spc="-1" strike="noStrike">
              <a:latin typeface="Arial"/>
            </a:endParaRPr>
          </a:p>
          <a:p>
            <a:pPr marL="432000" indent="-323640" algn="just">
              <a:lnSpc>
                <a:spcPct val="90000"/>
              </a:lnSpc>
              <a:spcBef>
                <a:spcPts val="1001"/>
              </a:spcBef>
              <a:buClr>
                <a:srgbClr val="000000"/>
              </a:buClr>
              <a:buSzPct val="45000"/>
              <a:buFont typeface="Wingdings" charset="2"/>
              <a:buChar char=""/>
            </a:pPr>
            <a:r>
              <a:rPr b="0" lang="en-US" sz="3000" spc="-1" strike="noStrike">
                <a:solidFill>
                  <a:srgbClr val="ffffff"/>
                </a:solidFill>
                <a:latin typeface="Calibri"/>
              </a:rPr>
              <a:t>Sebuah </a:t>
            </a:r>
            <a:r>
              <a:rPr b="1" lang="en-US" sz="3000" spc="-1" strike="noStrike">
                <a:solidFill>
                  <a:srgbClr val="00ff00"/>
                </a:solidFill>
                <a:latin typeface="Calibri"/>
              </a:rPr>
              <a:t>proses identifikasi, menilai, dan interpretasi</a:t>
            </a:r>
            <a:r>
              <a:rPr b="0" lang="en-US" sz="3000" spc="-1" strike="noStrike">
                <a:solidFill>
                  <a:srgbClr val="ffffff"/>
                </a:solidFill>
                <a:latin typeface="Calibri"/>
              </a:rPr>
              <a:t> semua bukti penelitian yang tersedia, menemukan jawaban untuk </a:t>
            </a:r>
            <a:r>
              <a:rPr b="1" lang="en-US" sz="3000" spc="-1" strike="noStrike">
                <a:solidFill>
                  <a:srgbClr val="00ff00"/>
                </a:solidFill>
                <a:latin typeface="Calibri"/>
              </a:rPr>
              <a:t>pertanyaan penelitian</a:t>
            </a:r>
            <a:r>
              <a:rPr b="0" lang="en-US" sz="3000" spc="-1" strike="noStrike">
                <a:solidFill>
                  <a:srgbClr val="ffffff"/>
                </a:solidFill>
                <a:latin typeface="Calibri"/>
              </a:rPr>
              <a:t> tertentu.</a:t>
            </a:r>
            <a:endParaRPr b="0" lang="en-US" sz="3000" spc="-1" strike="noStrike">
              <a:latin typeface="Arial"/>
            </a:endParaRPr>
          </a:p>
          <a:p>
            <a:pPr marL="432000" indent="-323640" algn="just">
              <a:lnSpc>
                <a:spcPct val="90000"/>
              </a:lnSpc>
              <a:spcBef>
                <a:spcPts val="1001"/>
              </a:spcBef>
              <a:buClr>
                <a:srgbClr val="000000"/>
              </a:buClr>
              <a:buSzPct val="45000"/>
              <a:buFont typeface="Wingdings" charset="2"/>
              <a:buChar char=""/>
            </a:pPr>
            <a:r>
              <a:rPr b="0" lang="en-US" sz="3000" spc="-1" strike="noStrike">
                <a:solidFill>
                  <a:srgbClr val="ffffff"/>
                </a:solidFill>
                <a:latin typeface="Calibri"/>
              </a:rPr>
              <a:t>Sebuah bentuk penelitian kedua yang menggunakan </a:t>
            </a:r>
            <a:r>
              <a:rPr b="1" lang="en-US" sz="3000" spc="-1" strike="noStrike">
                <a:solidFill>
                  <a:srgbClr val="00ff00"/>
                </a:solidFill>
                <a:latin typeface="Calibri"/>
              </a:rPr>
              <a:t>metodologi yang terumuskan secara baik</a:t>
            </a:r>
            <a:endParaRPr b="0" lang="en-US" sz="3000" spc="-1" strike="noStrike">
              <a:latin typeface="Arial"/>
            </a:endParaRPr>
          </a:p>
          <a:p>
            <a:pPr marL="432000" indent="-323640" algn="just">
              <a:lnSpc>
                <a:spcPct val="90000"/>
              </a:lnSpc>
              <a:spcBef>
                <a:spcPts val="1001"/>
              </a:spcBef>
              <a:buClr>
                <a:srgbClr val="000000"/>
              </a:buClr>
              <a:buSzPct val="45000"/>
              <a:buFont typeface="Wingdings" charset="2"/>
              <a:buChar char=""/>
            </a:pPr>
            <a:r>
              <a:rPr b="0" lang="en-US" sz="3000" spc="-1" strike="noStrike">
                <a:solidFill>
                  <a:srgbClr val="ffffff"/>
                </a:solidFill>
                <a:latin typeface="Calibri"/>
              </a:rPr>
              <a:t>SLR juga cocok untuk bidang lainnya, khususnya pengobatan.</a:t>
            </a:r>
            <a:endParaRPr b="0" lang="en-US" sz="30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CustomShape 1"/>
          <p:cNvSpPr/>
          <p:nvPr/>
        </p:nvSpPr>
        <p:spPr>
          <a:xfrm>
            <a:off x="1188720" y="142560"/>
            <a:ext cx="7589160" cy="12499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rPr>
              <a:t>Systematic Literature Review</a:t>
            </a:r>
            <a:endParaRPr b="0" lang="en-US" sz="4400" spc="-1" strike="noStrike">
              <a:latin typeface="Arial"/>
            </a:endParaRPr>
          </a:p>
        </p:txBody>
      </p:sp>
      <p:sp>
        <p:nvSpPr>
          <p:cNvPr id="465" name="CustomShape 2"/>
          <p:cNvSpPr/>
          <p:nvPr/>
        </p:nvSpPr>
        <p:spPr>
          <a:xfrm>
            <a:off x="504000" y="1823400"/>
            <a:ext cx="9070920" cy="5061960"/>
          </a:xfrm>
          <a:prstGeom prst="rect">
            <a:avLst/>
          </a:prstGeom>
          <a:noFill/>
          <a:ln>
            <a:noFill/>
          </a:ln>
        </p:spPr>
        <p:style>
          <a:lnRef idx="0"/>
          <a:fillRef idx="0"/>
          <a:effectRef idx="0"/>
          <a:fontRef idx="minor"/>
        </p:style>
        <p:txBody>
          <a:bodyPr lIns="0" rIns="0" tIns="0" bIns="0">
            <a:normAutofit/>
          </a:bodyPr>
          <a:p>
            <a:pPr marL="432000" indent="-323640" algn="just">
              <a:lnSpc>
                <a:spcPct val="90000"/>
              </a:lnSpc>
              <a:spcBef>
                <a:spcPts val="1001"/>
              </a:spcBef>
              <a:buClr>
                <a:srgbClr val="000000"/>
              </a:buClr>
              <a:buSzPct val="45000"/>
              <a:buFont typeface="Wingdings" charset="2"/>
              <a:buChar char=""/>
            </a:pPr>
            <a:r>
              <a:rPr b="0" lang="en-US" sz="4400" spc="-1" strike="noStrike">
                <a:solidFill>
                  <a:srgbClr val="ffffff"/>
                </a:solidFill>
                <a:latin typeface="Calibri"/>
              </a:rPr>
              <a:t>Contoh:</a:t>
            </a:r>
            <a:endParaRPr b="0" lang="en-US" sz="4400" spc="-1" strike="noStrike">
              <a:latin typeface="Arial"/>
            </a:endParaRPr>
          </a:p>
          <a:p>
            <a:pPr marL="432000" indent="-323640" algn="just">
              <a:lnSpc>
                <a:spcPct val="90000"/>
              </a:lnSpc>
              <a:spcBef>
                <a:spcPts val="499"/>
              </a:spcBef>
              <a:buClr>
                <a:srgbClr val="000000"/>
              </a:buClr>
              <a:buSzPct val="45000"/>
              <a:buFont typeface="Wingdings" charset="2"/>
              <a:buChar char=""/>
            </a:pPr>
            <a:r>
              <a:rPr b="0" lang="en-US" sz="3600" spc="-1" strike="noStrike">
                <a:solidFill>
                  <a:srgbClr val="ffffff"/>
                </a:solidFill>
                <a:latin typeface="Calibri"/>
              </a:rPr>
              <a:t>Hall et al., </a:t>
            </a:r>
            <a:r>
              <a:rPr b="1" lang="en-US" sz="3600" spc="-1" strike="noStrike">
                <a:solidFill>
                  <a:srgbClr val="00ff00"/>
                </a:solidFill>
                <a:latin typeface="Calibri"/>
              </a:rPr>
              <a:t>A Systematic Literature Review on Fault Prediction Performance in Software Engineering</a:t>
            </a:r>
            <a:r>
              <a:rPr b="0" lang="en-US" sz="3600" spc="-1" strike="noStrike">
                <a:solidFill>
                  <a:srgbClr val="ffffff"/>
                </a:solidFill>
                <a:latin typeface="Calibri"/>
              </a:rPr>
              <a:t>, IEEE Transaction on Software Engineering, Vol. 38, No. 6, 2012</a:t>
            </a:r>
            <a:endParaRPr b="0" lang="en-US" sz="3600" spc="-1" strike="noStrike">
              <a:latin typeface="Arial"/>
            </a:endParaRPr>
          </a:p>
          <a:p>
            <a:pPr marL="432000" indent="-323640" algn="just">
              <a:lnSpc>
                <a:spcPct val="90000"/>
              </a:lnSpc>
              <a:spcBef>
                <a:spcPts val="1001"/>
              </a:spcBef>
              <a:buClr>
                <a:srgbClr val="000000"/>
              </a:buClr>
              <a:buSzPct val="45000"/>
              <a:buFont typeface="Wingdings" charset="2"/>
              <a:buChar char=""/>
            </a:pPr>
            <a:r>
              <a:rPr b="0" lang="en-US" sz="3600" spc="-1" strike="noStrike">
                <a:solidFill>
                  <a:srgbClr val="ffffff"/>
                </a:solidFill>
                <a:latin typeface="Calibri"/>
              </a:rPr>
              <a:t>Romi Satria Wahono, A</a:t>
            </a:r>
            <a:r>
              <a:rPr b="1" lang="en-US" sz="3600" spc="-1" strike="noStrike">
                <a:solidFill>
                  <a:srgbClr val="00ff00"/>
                </a:solidFill>
                <a:latin typeface="Calibri"/>
              </a:rPr>
              <a:t> Systematic Literature Review of Software Defect Prediction: Research Trends, Datasets, Methods and Frameworks</a:t>
            </a:r>
            <a:r>
              <a:rPr b="0" lang="en-US" sz="3600" spc="-1" strike="noStrike">
                <a:solidFill>
                  <a:srgbClr val="ffffff"/>
                </a:solidFill>
                <a:latin typeface="Calibri"/>
              </a:rPr>
              <a:t>, Journal of Software Engineering, Vol. 1, No. 1, April 2015</a:t>
            </a:r>
            <a:endParaRPr b="0" lang="en-US" sz="36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rPr>
              <a:t>Tertiary Study</a:t>
            </a:r>
            <a:endParaRPr b="0" lang="en-US" sz="4400" spc="-1" strike="noStrike">
              <a:latin typeface="Arial"/>
            </a:endParaRPr>
          </a:p>
        </p:txBody>
      </p:sp>
      <p:sp>
        <p:nvSpPr>
          <p:cNvPr id="467" name="CustomShape 2"/>
          <p:cNvSpPr/>
          <p:nvPr/>
        </p:nvSpPr>
        <p:spPr>
          <a:xfrm>
            <a:off x="504000" y="1823400"/>
            <a:ext cx="9070920" cy="5061960"/>
          </a:xfrm>
          <a:prstGeom prst="rect">
            <a:avLst/>
          </a:prstGeom>
          <a:noFill/>
          <a:ln>
            <a:noFill/>
          </a:ln>
        </p:spPr>
        <p:style>
          <a:lnRef idx="0"/>
          <a:fillRef idx="0"/>
          <a:effectRef idx="0"/>
          <a:fontRef idx="minor"/>
        </p:style>
        <p:txBody>
          <a:bodyPr lIns="0" rIns="0" tIns="0" bIns="0">
            <a:normAutofit/>
          </a:bodyPr>
          <a:p>
            <a:pPr marL="432000" indent="-323640">
              <a:lnSpc>
                <a:spcPct val="90000"/>
              </a:lnSpc>
              <a:spcBef>
                <a:spcPts val="1001"/>
              </a:spcBef>
              <a:buClr>
                <a:srgbClr val="000000"/>
              </a:buClr>
              <a:buSzPct val="45000"/>
              <a:buFont typeface="Wingdings" charset="2"/>
              <a:buChar char=""/>
            </a:pPr>
            <a:r>
              <a:rPr b="1" lang="en-US" sz="4000" spc="-1" strike="noStrike">
                <a:solidFill>
                  <a:srgbClr val="ffff00"/>
                </a:solidFill>
                <a:latin typeface="Calibri"/>
              </a:rPr>
              <a:t>SLR</a:t>
            </a:r>
            <a:r>
              <a:rPr b="0" lang="en-US" sz="4000" spc="-1" strike="noStrike">
                <a:solidFill>
                  <a:srgbClr val="ffff00"/>
                </a:solidFill>
                <a:latin typeface="Calibri"/>
              </a:rPr>
              <a:t> </a:t>
            </a:r>
            <a:r>
              <a:rPr b="0" lang="en-US" sz="4000" spc="-1" strike="noStrike">
                <a:solidFill>
                  <a:srgbClr val="ffffff"/>
                </a:solidFill>
                <a:latin typeface="Calibri"/>
              </a:rPr>
              <a:t>dari </a:t>
            </a:r>
            <a:r>
              <a:rPr b="1" lang="en-US" sz="4000" spc="-1" strike="noStrike">
                <a:solidFill>
                  <a:srgbClr val="00ff00"/>
                </a:solidFill>
                <a:latin typeface="Calibri"/>
              </a:rPr>
              <a:t>banyak SLR</a:t>
            </a:r>
            <a:endParaRPr b="0" lang="en-US" sz="4000" spc="-1" strike="noStrike">
              <a:latin typeface="Arial"/>
            </a:endParaRPr>
          </a:p>
          <a:p>
            <a:pPr marL="432000" indent="-323640">
              <a:lnSpc>
                <a:spcPct val="90000"/>
              </a:lnSpc>
              <a:spcBef>
                <a:spcPts val="1001"/>
              </a:spcBef>
              <a:buClr>
                <a:srgbClr val="000000"/>
              </a:buClr>
              <a:buSzPct val="45000"/>
              <a:buFont typeface="Wingdings" charset="2"/>
              <a:buChar char=""/>
            </a:pPr>
            <a:r>
              <a:rPr b="0" lang="en-US" sz="4000" spc="-1" strike="noStrike">
                <a:solidFill>
                  <a:srgbClr val="ffffff"/>
                </a:solidFill>
                <a:latin typeface="Calibri"/>
              </a:rPr>
              <a:t>Untuk menjawab </a:t>
            </a:r>
            <a:r>
              <a:rPr b="1" lang="en-US" sz="4000" spc="-1" strike="noStrike">
                <a:solidFill>
                  <a:srgbClr val="00ff00"/>
                </a:solidFill>
                <a:latin typeface="Calibri"/>
              </a:rPr>
              <a:t>pertanyaan yang lebih umum</a:t>
            </a:r>
            <a:endParaRPr b="0" lang="en-US" sz="4000" spc="-1" strike="noStrike">
              <a:latin typeface="Arial"/>
            </a:endParaRPr>
          </a:p>
          <a:p>
            <a:pPr marL="432000" indent="-323640">
              <a:lnSpc>
                <a:spcPct val="90000"/>
              </a:lnSpc>
              <a:spcBef>
                <a:spcPts val="1001"/>
              </a:spcBef>
              <a:buClr>
                <a:srgbClr val="000000"/>
              </a:buClr>
              <a:buSzPct val="45000"/>
              <a:buFont typeface="Wingdings" charset="2"/>
              <a:buChar char=""/>
            </a:pPr>
            <a:r>
              <a:rPr b="0" lang="en-US" sz="4000" spc="-1" strike="noStrike">
                <a:solidFill>
                  <a:srgbClr val="ffffff"/>
                </a:solidFill>
                <a:latin typeface="Calibri"/>
              </a:rPr>
              <a:t>Menggunakan </a:t>
            </a:r>
            <a:r>
              <a:rPr b="1" lang="en-US" sz="4000" spc="-1" strike="noStrike">
                <a:solidFill>
                  <a:srgbClr val="00ff00"/>
                </a:solidFill>
                <a:latin typeface="Calibri"/>
              </a:rPr>
              <a:t>metode yang sama dengan SLR</a:t>
            </a:r>
            <a:endParaRPr b="0" lang="en-US" sz="4000" spc="-1" strike="noStrike">
              <a:latin typeface="Arial"/>
            </a:endParaRPr>
          </a:p>
          <a:p>
            <a:pPr marL="432000" indent="-323640">
              <a:lnSpc>
                <a:spcPct val="90000"/>
              </a:lnSpc>
              <a:spcBef>
                <a:spcPts val="1001"/>
              </a:spcBef>
              <a:buClr>
                <a:srgbClr val="000000"/>
              </a:buClr>
              <a:buSzPct val="45000"/>
              <a:buFont typeface="Wingdings" charset="2"/>
              <a:buChar char=""/>
            </a:pPr>
            <a:r>
              <a:rPr b="0" lang="en-US" sz="4000" spc="-1" strike="noStrike">
                <a:solidFill>
                  <a:srgbClr val="ffffff"/>
                </a:solidFill>
                <a:latin typeface="Calibri"/>
              </a:rPr>
              <a:t>Berpotensi </a:t>
            </a:r>
            <a:r>
              <a:rPr b="1" lang="en-US" sz="4000" spc="-1" strike="noStrike">
                <a:solidFill>
                  <a:srgbClr val="00ff00"/>
                </a:solidFill>
                <a:latin typeface="Calibri"/>
              </a:rPr>
              <a:t>lebih rendah sumber dayanya</a:t>
            </a:r>
            <a:endParaRPr b="0" lang="en-US" sz="4000" spc="-1" strike="noStrike">
              <a:latin typeface="Arial"/>
            </a:endParaRPr>
          </a:p>
          <a:p>
            <a:pPr marL="432000" indent="-323640">
              <a:lnSpc>
                <a:spcPct val="90000"/>
              </a:lnSpc>
              <a:spcBef>
                <a:spcPts val="1001"/>
              </a:spcBef>
              <a:buClr>
                <a:srgbClr val="000000"/>
              </a:buClr>
              <a:buSzPct val="45000"/>
              <a:buFont typeface="Wingdings" charset="2"/>
              <a:buChar char=""/>
            </a:pPr>
            <a:r>
              <a:rPr b="0" lang="en-US" sz="4000" spc="-1" strike="noStrike">
                <a:solidFill>
                  <a:srgbClr val="ffffff"/>
                </a:solidFill>
                <a:latin typeface="Calibri"/>
              </a:rPr>
              <a:t>Contoh:</a:t>
            </a:r>
            <a:endParaRPr b="0" lang="en-US" sz="4000" spc="-1" strike="noStrike">
              <a:latin typeface="Arial"/>
            </a:endParaRPr>
          </a:p>
          <a:p>
            <a:pPr marL="432000" indent="-323640">
              <a:lnSpc>
                <a:spcPct val="90000"/>
              </a:lnSpc>
              <a:spcBef>
                <a:spcPts val="499"/>
              </a:spcBef>
              <a:buClr>
                <a:srgbClr val="000000"/>
              </a:buClr>
              <a:buSzPct val="45000"/>
              <a:buFont typeface="Wingdings" charset="2"/>
              <a:buChar char=""/>
            </a:pPr>
            <a:r>
              <a:rPr b="0" lang="en-US" sz="3600" spc="-1" strike="noStrike">
                <a:solidFill>
                  <a:srgbClr val="ffffff"/>
                </a:solidFill>
                <a:latin typeface="Calibri"/>
              </a:rPr>
              <a:t>Kitchenham et al., </a:t>
            </a:r>
            <a:r>
              <a:rPr b="0" lang="en-US" sz="3600" spc="-1" strike="noStrike">
                <a:solidFill>
                  <a:srgbClr val="ffff00"/>
                </a:solidFill>
                <a:latin typeface="Calibri"/>
              </a:rPr>
              <a:t>Systematic literature reviews in software engineering – A tertiary study</a:t>
            </a:r>
            <a:r>
              <a:rPr b="0" lang="en-US" sz="3600" spc="-1" strike="noStrike">
                <a:solidFill>
                  <a:srgbClr val="ffffff"/>
                </a:solidFill>
                <a:latin typeface="Calibri"/>
              </a:rPr>
              <a:t>, Information and Software Technology 52 (2010)</a:t>
            </a:r>
            <a:endParaRPr b="0" lang="en-US" sz="3600" spc="-1" strike="noStrike">
              <a:latin typeface="Arial"/>
            </a:endParaRPr>
          </a:p>
          <a:p>
            <a:pPr marL="432000" indent="-323640">
              <a:lnSpc>
                <a:spcPct val="90000"/>
              </a:lnSpc>
              <a:spcBef>
                <a:spcPts val="499"/>
              </a:spcBef>
              <a:buClr>
                <a:srgbClr val="000000"/>
              </a:buClr>
              <a:buSzPct val="45000"/>
              <a:buFont typeface="Wingdings" charset="2"/>
              <a:buChar char=""/>
            </a:pPr>
            <a:r>
              <a:rPr b="0" lang="en-US" sz="3600" spc="-1" strike="noStrike">
                <a:solidFill>
                  <a:srgbClr val="ffffff"/>
                </a:solidFill>
                <a:latin typeface="Calibri"/>
              </a:rPr>
              <a:t>Cruzes et al., </a:t>
            </a:r>
            <a:r>
              <a:rPr b="0" lang="en-US" sz="3600" spc="-1" strike="noStrike">
                <a:solidFill>
                  <a:srgbClr val="ffff00"/>
                </a:solidFill>
                <a:latin typeface="Calibri"/>
              </a:rPr>
              <a:t>Research synthesis in software engineering: A tertiary study</a:t>
            </a:r>
            <a:r>
              <a:rPr b="0" lang="en-US" sz="3600" spc="-1" strike="noStrike">
                <a:solidFill>
                  <a:srgbClr val="ffffff"/>
                </a:solidFill>
                <a:latin typeface="Calibri"/>
              </a:rPr>
              <a:t>, Information and Software Technology 53 (2011)</a:t>
            </a:r>
            <a:endParaRPr b="0" lang="en-US" sz="3600" spc="-1" strike="noStrike">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rPr>
              <a:t>Tips Menulis Review</a:t>
            </a:r>
            <a:r>
              <a:rPr b="0" lang="en-US" sz="4400" spc="-1" strike="noStrike" baseline="101000">
                <a:solidFill>
                  <a:srgbClr val="ffffff"/>
                </a:solidFill>
                <a:latin typeface="Arial"/>
              </a:rPr>
              <a:t>2</a:t>
            </a:r>
            <a:endParaRPr b="0" lang="en-US" sz="4400" spc="-1" strike="noStrike">
              <a:latin typeface="Arial"/>
            </a:endParaRPr>
          </a:p>
        </p:txBody>
      </p:sp>
      <p:sp>
        <p:nvSpPr>
          <p:cNvPr id="469" name="CustomShape 2"/>
          <p:cNvSpPr/>
          <p:nvPr/>
        </p:nvSpPr>
        <p:spPr>
          <a:xfrm>
            <a:off x="182880" y="1554480"/>
            <a:ext cx="9692280" cy="576036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4000" spc="-1" strike="noStrike">
                <a:solidFill>
                  <a:srgbClr val="ffffff"/>
                </a:solidFill>
                <a:latin typeface="Arial"/>
              </a:rPr>
              <a:t>Klarifikasi</a:t>
            </a:r>
            <a:endParaRPr b="0" lang="en-US" sz="40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600" spc="-1" strike="noStrike">
                <a:solidFill>
                  <a:srgbClr val="ffffff"/>
                </a:solidFill>
                <a:latin typeface="Arial"/>
              </a:rPr>
              <a:t>Jika tugas mu tidak spesifik mengenai bentuk dari literatur review yang harus dipakai, klarifikasikan dengan pertanyaan:</a:t>
            </a:r>
            <a:endParaRPr b="0" lang="en-US" sz="3600" spc="-1" strike="noStrike">
              <a:latin typeface="Arial"/>
            </a:endParaRPr>
          </a:p>
          <a:p>
            <a:pPr lvl="1" marL="864000" indent="-323640">
              <a:lnSpc>
                <a:spcPct val="100000"/>
              </a:lnSpc>
              <a:spcBef>
                <a:spcPts val="1134"/>
              </a:spcBef>
              <a:buClr>
                <a:srgbClr val="000000"/>
              </a:buClr>
              <a:buSzPct val="75000"/>
              <a:buFont typeface="Symbol"/>
              <a:buChar char=""/>
            </a:pPr>
            <a:r>
              <a:rPr b="0" lang="en-US" sz="3200" spc="-1" strike="noStrike">
                <a:solidFill>
                  <a:srgbClr val="ffffff"/>
                </a:solidFill>
                <a:latin typeface="Arial"/>
              </a:rPr>
              <a:t>1.  Berapa banyak sumber yang harus dimasukkan?</a:t>
            </a:r>
            <a:endParaRPr b="0" lang="en-US" sz="3200" spc="-1" strike="noStrike">
              <a:latin typeface="Arial"/>
            </a:endParaRPr>
          </a:p>
          <a:p>
            <a:pPr lvl="1" marL="864000" indent="-323640">
              <a:lnSpc>
                <a:spcPct val="100000"/>
              </a:lnSpc>
              <a:spcBef>
                <a:spcPts val="1134"/>
              </a:spcBef>
              <a:buClr>
                <a:srgbClr val="000000"/>
              </a:buClr>
              <a:buSzPct val="75000"/>
              <a:buFont typeface="Symbol"/>
              <a:buChar char=""/>
            </a:pPr>
            <a:r>
              <a:rPr b="0" lang="en-US" sz="3200" spc="-1" strike="noStrike">
                <a:solidFill>
                  <a:srgbClr val="ffffff"/>
                </a:solidFill>
                <a:latin typeface="Arial"/>
              </a:rPr>
              <a:t>2.  Apa saja jenis sumber yang diizinkan untuk direview?</a:t>
            </a:r>
            <a:endParaRPr b="0" lang="en-US" sz="3200" spc="-1" strike="noStrike">
              <a:latin typeface="Arial"/>
            </a:endParaRPr>
          </a:p>
          <a:p>
            <a:pPr lvl="1" marL="864000" indent="-323640">
              <a:lnSpc>
                <a:spcPct val="100000"/>
              </a:lnSpc>
              <a:spcBef>
                <a:spcPts val="1134"/>
              </a:spcBef>
              <a:buClr>
                <a:srgbClr val="000000"/>
              </a:buClr>
              <a:buSzPct val="75000"/>
              <a:buFont typeface="Symbol"/>
              <a:buChar char=""/>
            </a:pPr>
            <a:r>
              <a:rPr b="0" lang="en-US" sz="3200" spc="-1" strike="noStrike">
                <a:solidFill>
                  <a:srgbClr val="ffffff"/>
                </a:solidFill>
                <a:latin typeface="Arial"/>
              </a:rPr>
              <a:t>3.  Haruskah Saya menyimpulkan, menggabungkan, mengkritik sumber dengan diskusi tema umum?</a:t>
            </a:r>
            <a:endParaRPr b="0" lang="en-US" sz="3200" spc="-1" strike="noStrike">
              <a:latin typeface="Arial"/>
            </a:endParaRPr>
          </a:p>
          <a:p>
            <a:pPr lvl="1" marL="864000" indent="-323640">
              <a:lnSpc>
                <a:spcPct val="100000"/>
              </a:lnSpc>
              <a:spcBef>
                <a:spcPts val="1134"/>
              </a:spcBef>
              <a:buClr>
                <a:srgbClr val="000000"/>
              </a:buClr>
              <a:buSzPct val="75000"/>
              <a:buFont typeface="Symbol"/>
              <a:buChar char=""/>
            </a:pPr>
            <a:r>
              <a:rPr b="0" lang="en-US" sz="3200" spc="-1" strike="noStrike">
                <a:solidFill>
                  <a:srgbClr val="ffffff"/>
                </a:solidFill>
                <a:latin typeface="Arial"/>
              </a:rPr>
              <a:t>4.  Haruskah Saya mengevaluasi sumber?</a:t>
            </a:r>
            <a:endParaRPr b="0" lang="en-US" sz="3200" spc="-1" strike="noStrike">
              <a:latin typeface="Arial"/>
            </a:endParaRPr>
          </a:p>
          <a:p>
            <a:pPr lvl="1" marL="864000" indent="-323640">
              <a:lnSpc>
                <a:spcPct val="100000"/>
              </a:lnSpc>
              <a:spcBef>
                <a:spcPts val="1134"/>
              </a:spcBef>
              <a:buClr>
                <a:srgbClr val="000000"/>
              </a:buClr>
              <a:buSzPct val="75000"/>
              <a:buFont typeface="Symbol"/>
              <a:buChar char=""/>
            </a:pPr>
            <a:r>
              <a:rPr b="0" lang="en-US" sz="3200" spc="-1" strike="noStrike">
                <a:solidFill>
                  <a:srgbClr val="ffffff"/>
                </a:solidFill>
                <a:latin typeface="Arial"/>
              </a:rPr>
              <a:t>5.  Haruskah Saya menyediakan tambahan infomasi seperti definisi atau sejarah?</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ffffff"/>
                </a:solidFill>
                <a:latin typeface="Arial"/>
              </a:rPr>
              <a:t>Tips Menulis Review</a:t>
            </a:r>
            <a:r>
              <a:rPr b="0" lang="en-US" sz="4400" spc="-1" strike="noStrike" baseline="101000">
                <a:solidFill>
                  <a:srgbClr val="ffffff"/>
                </a:solidFill>
                <a:latin typeface="Arial"/>
              </a:rPr>
              <a:t>2</a:t>
            </a:r>
            <a:endParaRPr b="0" lang="en-US" sz="4400" spc="-1" strike="noStrike">
              <a:latin typeface="Arial"/>
            </a:endParaRPr>
          </a:p>
        </p:txBody>
      </p:sp>
      <p:sp>
        <p:nvSpPr>
          <p:cNvPr id="471" name="CustomShape 2"/>
          <p:cNvSpPr/>
          <p:nvPr/>
        </p:nvSpPr>
        <p:spPr>
          <a:xfrm>
            <a:off x="504000" y="1823400"/>
            <a:ext cx="9070920" cy="506196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4000" spc="-1" strike="noStrike">
                <a:solidFill>
                  <a:srgbClr val="ffffff"/>
                </a:solidFill>
                <a:latin typeface="Arial"/>
              </a:rPr>
              <a:t>Mencari Model</a:t>
            </a:r>
            <a:endParaRPr b="0" lang="en-US" sz="40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ffffff"/>
                </a:solidFill>
                <a:latin typeface="Arial"/>
              </a:rPr>
              <a:t>Menggunakan contoh yang sudah ada untuk melihat bagaimana penulis menyusun literatur review mereka. Baca untuk mendapatkan petunjuk untuk mengelola review terakhir kamu. Daftar Pustaka adalah sumber terbaik untuk mencari.</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4000" spc="-1" strike="noStrike">
                <a:solidFill>
                  <a:srgbClr val="ffffff"/>
                </a:solidFill>
                <a:latin typeface="Arial"/>
              </a:rPr>
              <a:t>Contoh</a:t>
            </a:r>
            <a:endParaRPr b="0" lang="en-US" sz="40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ffffff"/>
                </a:solidFill>
                <a:latin typeface="Arial"/>
              </a:rPr>
              <a:t>Artikel Literatur Review:</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ffffff"/>
                </a:solidFill>
                <a:latin typeface="Arial"/>
              </a:rPr>
              <a:t>Barrett, C., Cannon, B., &amp; O'Hare, L. (2007). "The Application of Library Outreach Strategies in Archival Settings." </a:t>
            </a:r>
            <a:endParaRPr b="0" lang="en-US" sz="3200" spc="-1" strike="noStrike">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472" name="CustomShape 1"/>
          <p:cNvSpPr/>
          <p:nvPr/>
        </p:nvSpPr>
        <p:spPr>
          <a:xfrm>
            <a:off x="692640" y="1259640"/>
            <a:ext cx="8694000" cy="5878440"/>
          </a:xfrm>
          <a:prstGeom prst="rect">
            <a:avLst/>
          </a:prstGeom>
          <a:noFill/>
          <a:ln>
            <a:noFill/>
          </a:ln>
        </p:spPr>
        <p:style>
          <a:lnRef idx="0"/>
          <a:fillRef idx="0"/>
          <a:effectRef idx="0"/>
          <a:fontRef idx="minor"/>
        </p:style>
      </p:sp>
      <p:sp>
        <p:nvSpPr>
          <p:cNvPr id="473" name="CustomShape 2"/>
          <p:cNvSpPr/>
          <p:nvPr/>
        </p:nvSpPr>
        <p:spPr>
          <a:xfrm>
            <a:off x="3906360" y="7223400"/>
            <a:ext cx="2267280" cy="335520"/>
          </a:xfrm>
          <a:prstGeom prst="rect">
            <a:avLst/>
          </a:prstGeom>
          <a:noFill/>
          <a:ln>
            <a:noFill/>
          </a:ln>
        </p:spPr>
        <p:style>
          <a:lnRef idx="0"/>
          <a:fillRef idx="0"/>
          <a:effectRef idx="0"/>
          <a:fontRef idx="minor"/>
        </p:style>
        <p:txBody>
          <a:bodyPr lIns="90000" rIns="90000" tIns="45000" bIns="45000" anchor="ctr"/>
          <a:p>
            <a:pPr algn="ctr">
              <a:lnSpc>
                <a:spcPct val="100000"/>
              </a:lnSpc>
            </a:pPr>
            <a:fld id="{66150CA6-8419-4EB0-BEC6-11D522576157}" type="slidenum">
              <a:rPr b="0" lang="en-US" sz="1200" spc="-1" strike="noStrike">
                <a:solidFill>
                  <a:srgbClr val="8b8b8b"/>
                </a:solidFill>
                <a:latin typeface="Calibri"/>
                <a:ea typeface="ＭＳ Ｐゴシック"/>
              </a:rPr>
              <a:t>&lt;number&gt;</a:t>
            </a:fld>
            <a:endParaRPr b="0" lang="en-US" sz="1200" spc="-1" strike="noStrike">
              <a:latin typeface="Arial"/>
            </a:endParaRPr>
          </a:p>
        </p:txBody>
      </p:sp>
      <p:sp>
        <p:nvSpPr>
          <p:cNvPr id="474" name="CustomShape 3"/>
          <p:cNvSpPr/>
          <p:nvPr/>
        </p:nvSpPr>
        <p:spPr>
          <a:xfrm>
            <a:off x="692640" y="167760"/>
            <a:ext cx="9371520" cy="7552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5400" spc="-1" strike="noStrike">
                <a:solidFill>
                  <a:srgbClr val="000000"/>
                </a:solidFill>
                <a:latin typeface="Calibri Light"/>
              </a:rPr>
              <a:t>Contoh Survey Paper</a:t>
            </a:r>
            <a:endParaRPr b="0" lang="en-US" sz="5400" spc="-1" strike="noStrike">
              <a:latin typeface="Arial"/>
            </a:endParaRPr>
          </a:p>
        </p:txBody>
      </p:sp>
      <p:pic>
        <p:nvPicPr>
          <p:cNvPr id="475" name="Picture 5" descr=""/>
          <p:cNvPicPr/>
          <p:nvPr/>
        </p:nvPicPr>
        <p:blipFill>
          <a:blip r:embed="rId2"/>
          <a:srcRect l="22504" t="16486" r="20754" b="8518"/>
          <a:stretch/>
        </p:blipFill>
        <p:spPr>
          <a:xfrm>
            <a:off x="965880" y="1091880"/>
            <a:ext cx="8147880" cy="6056640"/>
          </a:xfrm>
          <a:prstGeom prst="rect">
            <a:avLst/>
          </a:prstGeom>
          <a:ln>
            <a:noFill/>
          </a:ln>
          <a:effectLst>
            <a:outerShdw algn="tl" blurRad="292100" dir="2700000" dist="139700" rotWithShape="0">
              <a:srgbClr val="333333">
                <a:alpha val="65000"/>
              </a:srgbClr>
            </a:outerShdw>
          </a:effectLst>
        </p:spPr>
      </p:pic>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476" name="CustomShape 1"/>
          <p:cNvSpPr/>
          <p:nvPr/>
        </p:nvSpPr>
        <p:spPr>
          <a:xfrm>
            <a:off x="692640" y="1259640"/>
            <a:ext cx="8694000" cy="5878440"/>
          </a:xfrm>
          <a:prstGeom prst="rect">
            <a:avLst/>
          </a:prstGeom>
          <a:noFill/>
          <a:ln>
            <a:noFill/>
          </a:ln>
        </p:spPr>
        <p:style>
          <a:lnRef idx="0"/>
          <a:fillRef idx="0"/>
          <a:effectRef idx="0"/>
          <a:fontRef idx="minor"/>
        </p:style>
      </p:sp>
      <p:sp>
        <p:nvSpPr>
          <p:cNvPr id="477" name="CustomShape 2"/>
          <p:cNvSpPr/>
          <p:nvPr/>
        </p:nvSpPr>
        <p:spPr>
          <a:xfrm>
            <a:off x="3906360" y="7223400"/>
            <a:ext cx="2267280" cy="335520"/>
          </a:xfrm>
          <a:prstGeom prst="rect">
            <a:avLst/>
          </a:prstGeom>
          <a:noFill/>
          <a:ln>
            <a:noFill/>
          </a:ln>
        </p:spPr>
        <p:style>
          <a:lnRef idx="0"/>
          <a:fillRef idx="0"/>
          <a:effectRef idx="0"/>
          <a:fontRef idx="minor"/>
        </p:style>
        <p:txBody>
          <a:bodyPr lIns="90000" rIns="90000" tIns="45000" bIns="45000" anchor="ctr"/>
          <a:p>
            <a:pPr algn="ctr">
              <a:lnSpc>
                <a:spcPct val="100000"/>
              </a:lnSpc>
            </a:pPr>
            <a:fld id="{6416FC0F-F89E-44FD-8BC3-BE83C4804A0F}" type="slidenum">
              <a:rPr b="0" lang="en-US" sz="1200" spc="-1" strike="noStrike">
                <a:solidFill>
                  <a:srgbClr val="8b8b8b"/>
                </a:solidFill>
                <a:latin typeface="Calibri"/>
                <a:ea typeface="ＭＳ Ｐゴシック"/>
              </a:rPr>
              <a:t>&lt;number&gt;</a:t>
            </a:fld>
            <a:endParaRPr b="0" lang="en-US" sz="1200" spc="-1" strike="noStrike">
              <a:latin typeface="Arial"/>
            </a:endParaRPr>
          </a:p>
        </p:txBody>
      </p:sp>
      <p:sp>
        <p:nvSpPr>
          <p:cNvPr id="478" name="CustomShape 3"/>
          <p:cNvSpPr/>
          <p:nvPr/>
        </p:nvSpPr>
        <p:spPr>
          <a:xfrm>
            <a:off x="692640" y="167760"/>
            <a:ext cx="9371520" cy="75528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800" spc="-1" strike="noStrike">
                <a:solidFill>
                  <a:srgbClr val="000000"/>
                </a:solidFill>
                <a:latin typeface="Calibri Light"/>
              </a:rPr>
              <a:t>Contoh Survey Paper</a:t>
            </a:r>
            <a:endParaRPr b="0" lang="en-US" sz="4800" spc="-1" strike="noStrike">
              <a:latin typeface="Arial"/>
            </a:endParaRPr>
          </a:p>
        </p:txBody>
      </p:sp>
      <p:pic>
        <p:nvPicPr>
          <p:cNvPr id="479" name="Picture 4" descr=""/>
          <p:cNvPicPr/>
          <p:nvPr/>
        </p:nvPicPr>
        <p:blipFill>
          <a:blip r:embed="rId2"/>
          <a:srcRect l="9407" t="13736" r="8157" b="5256"/>
          <a:stretch/>
        </p:blipFill>
        <p:spPr>
          <a:xfrm>
            <a:off x="204840" y="1542600"/>
            <a:ext cx="9669600" cy="5344200"/>
          </a:xfrm>
          <a:prstGeom prst="rect">
            <a:avLst/>
          </a:prstGeom>
          <a:ln>
            <a:noFill/>
          </a:ln>
          <a:effectLst>
            <a:outerShdw algn="tl" blurRad="292100" dir="2700000" dist="139700" rotWithShape="0">
              <a:srgbClr val="333333">
                <a:alpha val="65000"/>
              </a:srgbClr>
            </a:outerShdw>
          </a:effectLst>
        </p:spPr>
      </p:pic>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4400" spc="-1" strike="noStrike">
                <a:solidFill>
                  <a:srgbClr val="ffffff"/>
                </a:solidFill>
                <a:latin typeface="Arial"/>
                <a:ea typeface="DejaVu Sans"/>
              </a:rPr>
              <a:t>Tujuannya?</a:t>
            </a:r>
            <a:r>
              <a:rPr b="0" lang="en-US" sz="4400" spc="-1" strike="noStrike" baseline="101000">
                <a:solidFill>
                  <a:srgbClr val="ffffff"/>
                </a:solidFill>
                <a:latin typeface="Arial"/>
                <a:ea typeface="DejaVu Sans"/>
              </a:rPr>
              <a:t>1</a:t>
            </a:r>
            <a:endParaRPr b="0" lang="en-US" sz="4400" spc="-1" strike="noStrike">
              <a:latin typeface="Arial"/>
            </a:endParaRPr>
          </a:p>
        </p:txBody>
      </p:sp>
      <p:sp>
        <p:nvSpPr>
          <p:cNvPr id="366" name="CustomShape 2"/>
          <p:cNvSpPr/>
          <p:nvPr/>
        </p:nvSpPr>
        <p:spPr>
          <a:xfrm>
            <a:off x="182880" y="1554480"/>
            <a:ext cx="9691560" cy="5759640"/>
          </a:xfrm>
          <a:prstGeom prst="rect">
            <a:avLst/>
          </a:prstGeom>
          <a:noFill/>
          <a:ln>
            <a:noFill/>
          </a:ln>
        </p:spPr>
        <p:style>
          <a:lnRef idx="0"/>
          <a:fillRef idx="0"/>
          <a:effectRef idx="0"/>
          <a:fontRef idx="minor"/>
        </p:style>
        <p:txBody>
          <a:bodyPr lIns="0" rIns="0" tIns="0" bIns="0">
            <a:normAutofit/>
          </a:bodyPr>
          <a:p>
            <a:pPr marL="432000" indent="-322920" algn="just">
              <a:lnSpc>
                <a:spcPct val="100000"/>
              </a:lnSpc>
              <a:spcAft>
                <a:spcPts val="1409"/>
              </a:spcAft>
              <a:buClr>
                <a:srgbClr val="ffffff"/>
              </a:buClr>
              <a:buSzPct val="45000"/>
              <a:buFont typeface="Wingdings" charset="2"/>
              <a:buChar char=""/>
            </a:pPr>
            <a:r>
              <a:rPr b="0" lang="en-US" sz="4000" spc="-1" strike="noStrike">
                <a:solidFill>
                  <a:srgbClr val="ffffff"/>
                </a:solidFill>
                <a:latin typeface="Arial"/>
                <a:ea typeface="DejaVu Sans"/>
              </a:rPr>
              <a:t>Memperlihatkan </a:t>
            </a:r>
            <a:r>
              <a:rPr b="1" lang="en-US" sz="4000" spc="-1" strike="noStrike">
                <a:solidFill>
                  <a:srgbClr val="00ff00"/>
                </a:solidFill>
                <a:latin typeface="Arial"/>
                <a:ea typeface="DejaVu Sans"/>
              </a:rPr>
              <a:t>perbedaan yang ada</a:t>
            </a:r>
            <a:r>
              <a:rPr b="0" lang="en-US" sz="4000" spc="-1" strike="noStrike">
                <a:solidFill>
                  <a:srgbClr val="ffffff"/>
                </a:solidFill>
                <a:latin typeface="Arial"/>
                <a:ea typeface="DejaVu Sans"/>
              </a:rPr>
              <a:t> dalam literatur</a:t>
            </a:r>
            <a:endParaRPr b="0" lang="en-US" sz="4000" spc="-1" strike="noStrike">
              <a:latin typeface="Arial"/>
            </a:endParaRPr>
          </a:p>
          <a:p>
            <a:pPr marL="432000" indent="-322920" algn="just">
              <a:lnSpc>
                <a:spcPct val="100000"/>
              </a:lnSpc>
              <a:spcAft>
                <a:spcPts val="1409"/>
              </a:spcAft>
              <a:buClr>
                <a:srgbClr val="ffffff"/>
              </a:buClr>
              <a:buSzPct val="45000"/>
              <a:buFont typeface="Wingdings" charset="2"/>
              <a:buChar char=""/>
            </a:pPr>
            <a:r>
              <a:rPr b="0" lang="en-US" sz="4000" spc="-1" strike="noStrike">
                <a:solidFill>
                  <a:srgbClr val="ffffff"/>
                </a:solidFill>
                <a:latin typeface="Arial"/>
                <a:ea typeface="DejaVu Sans"/>
              </a:rPr>
              <a:t>Memecahkan </a:t>
            </a:r>
            <a:r>
              <a:rPr b="1" lang="en-US" sz="4000" spc="-1" strike="noStrike">
                <a:solidFill>
                  <a:srgbClr val="00ff00"/>
                </a:solidFill>
                <a:latin typeface="Arial"/>
                <a:ea typeface="DejaVu Sans"/>
              </a:rPr>
              <a:t>konflik perbedaan</a:t>
            </a:r>
            <a:r>
              <a:rPr b="0" lang="en-US" sz="4000" spc="-1" strike="noStrike">
                <a:solidFill>
                  <a:srgbClr val="ffffff"/>
                </a:solidFill>
                <a:latin typeface="Arial"/>
                <a:ea typeface="DejaVu Sans"/>
              </a:rPr>
              <a:t> dengan penelitian sebelumnya</a:t>
            </a:r>
            <a:endParaRPr b="0" lang="en-US" sz="4000" spc="-1" strike="noStrike">
              <a:latin typeface="Arial"/>
            </a:endParaRPr>
          </a:p>
          <a:p>
            <a:pPr marL="432000" indent="-322920" algn="just">
              <a:lnSpc>
                <a:spcPct val="100000"/>
              </a:lnSpc>
              <a:spcAft>
                <a:spcPts val="1409"/>
              </a:spcAft>
              <a:buClr>
                <a:srgbClr val="ffffff"/>
              </a:buClr>
              <a:buSzPct val="45000"/>
              <a:buFont typeface="Wingdings" charset="2"/>
              <a:buChar char=""/>
            </a:pPr>
            <a:r>
              <a:rPr b="0" lang="en-US" sz="4000" spc="-1" strike="noStrike">
                <a:solidFill>
                  <a:srgbClr val="ffffff"/>
                </a:solidFill>
                <a:latin typeface="Arial"/>
                <a:ea typeface="DejaVu Sans"/>
              </a:rPr>
              <a:t>Mengidentifikasikan area dari penelitian sebelumnya agar </a:t>
            </a:r>
            <a:r>
              <a:rPr b="1" lang="en-US" sz="4000" spc="-1" strike="noStrike">
                <a:solidFill>
                  <a:srgbClr val="00ff00"/>
                </a:solidFill>
                <a:latin typeface="Arial"/>
                <a:ea typeface="DejaVu Sans"/>
              </a:rPr>
              <a:t>tidak ada duplikasi</a:t>
            </a:r>
            <a:endParaRPr b="0" lang="en-US" sz="4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4400" spc="-1" strike="noStrike">
                <a:solidFill>
                  <a:srgbClr val="ffffff"/>
                </a:solidFill>
                <a:latin typeface="Arial"/>
                <a:ea typeface="DejaVu Sans"/>
              </a:rPr>
              <a:t>Referensi</a:t>
            </a:r>
            <a:endParaRPr b="0" lang="en-US" sz="4400" spc="-1" strike="noStrike">
              <a:latin typeface="Arial"/>
            </a:endParaRPr>
          </a:p>
        </p:txBody>
      </p:sp>
      <p:sp>
        <p:nvSpPr>
          <p:cNvPr id="481" name="CustomShape 2"/>
          <p:cNvSpPr/>
          <p:nvPr/>
        </p:nvSpPr>
        <p:spPr>
          <a:xfrm>
            <a:off x="182880" y="1823400"/>
            <a:ext cx="9783000" cy="506196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409"/>
              </a:spcAft>
              <a:buClr>
                <a:srgbClr val="ffffff"/>
              </a:buClr>
              <a:buFont typeface="StarSymbol"/>
              <a:buAutoNum type="arabicParenR"/>
            </a:pPr>
            <a:r>
              <a:rPr b="0" lang="en-US" sz="2800" spc="-1" strike="noStrike">
                <a:solidFill>
                  <a:srgbClr val="ffffff"/>
                </a:solidFill>
                <a:latin typeface="Arial"/>
                <a:ea typeface="DejaVu Sans"/>
              </a:rPr>
              <a:t> </a:t>
            </a:r>
            <a:r>
              <a:rPr b="0" lang="en-US" sz="2800" spc="-1" strike="noStrike" u="sng">
                <a:solidFill>
                  <a:srgbClr val="0000ff"/>
                </a:solidFill>
                <a:uFillTx/>
                <a:latin typeface="Arial"/>
                <a:ea typeface="DejaVu Sans"/>
                <a:hlinkClick r:id="rId1"/>
              </a:rPr>
              <a:t>https://libguides.usc.edu/writingguide/literaturereview</a:t>
            </a:r>
            <a:endParaRPr b="0" lang="en-US" sz="2800" spc="-1" strike="noStrike">
              <a:latin typeface="Arial"/>
            </a:endParaRPr>
          </a:p>
          <a:p>
            <a:pPr marL="432000" indent="-322920">
              <a:lnSpc>
                <a:spcPct val="100000"/>
              </a:lnSpc>
              <a:spcAft>
                <a:spcPts val="1409"/>
              </a:spcAft>
              <a:buClr>
                <a:srgbClr val="ffffff"/>
              </a:buClr>
              <a:buFont typeface="StarSymbol"/>
              <a:buAutoNum type="arabicParenR"/>
            </a:pPr>
            <a:r>
              <a:rPr b="0" lang="en-US" sz="2800" spc="-1" strike="noStrike">
                <a:solidFill>
                  <a:srgbClr val="ffffff"/>
                </a:solidFill>
                <a:latin typeface="Arial"/>
                <a:ea typeface="DejaVu Sans"/>
              </a:rPr>
              <a:t> </a:t>
            </a:r>
            <a:r>
              <a:rPr b="0" lang="en-US" sz="2800" spc="-1" strike="noStrike">
                <a:solidFill>
                  <a:srgbClr val="ffffff"/>
                </a:solidFill>
                <a:latin typeface="Arial"/>
                <a:ea typeface="DejaVu Sans"/>
              </a:rPr>
              <a:t>http://guides.lib.ua.edu/c.php?g=39963&amp;p=253698</a:t>
            </a:r>
            <a:endParaRPr b="0" lang="en-US" sz="2800" spc="-1" strike="noStrike">
              <a:latin typeface="Arial"/>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4400" spc="-1" strike="noStrike">
                <a:solidFill>
                  <a:srgbClr val="ffffff"/>
                </a:solidFill>
                <a:latin typeface="Arial"/>
                <a:ea typeface="DejaVu Sans"/>
              </a:rPr>
              <a:t>Manfaatnya?</a:t>
            </a:r>
            <a:endParaRPr b="0" lang="en-US" sz="4400" spc="-1" strike="noStrike">
              <a:latin typeface="Arial"/>
            </a:endParaRPr>
          </a:p>
        </p:txBody>
      </p:sp>
      <p:sp>
        <p:nvSpPr>
          <p:cNvPr id="368" name="CustomShape 2"/>
          <p:cNvSpPr/>
          <p:nvPr/>
        </p:nvSpPr>
        <p:spPr>
          <a:xfrm>
            <a:off x="504000" y="1823400"/>
            <a:ext cx="9070920" cy="5061960"/>
          </a:xfrm>
          <a:prstGeom prst="rect">
            <a:avLst/>
          </a:prstGeom>
          <a:noFill/>
          <a:ln>
            <a:noFill/>
          </a:ln>
        </p:spPr>
        <p:style>
          <a:lnRef idx="0"/>
          <a:fillRef idx="0"/>
          <a:effectRef idx="0"/>
          <a:fontRef idx="minor"/>
        </p:style>
        <p:txBody>
          <a:bodyPr lIns="0" rIns="0" tIns="0" bIns="0">
            <a:normAutofit/>
          </a:bodyPr>
          <a:p>
            <a:pPr marL="432000" indent="-322920" algn="just">
              <a:lnSpc>
                <a:spcPct val="100000"/>
              </a:lnSpc>
              <a:spcAft>
                <a:spcPts val="1409"/>
              </a:spcAft>
              <a:buClr>
                <a:srgbClr val="ffffff"/>
              </a:buClr>
              <a:buSzPct val="45000"/>
              <a:buFont typeface="Wingdings" charset="2"/>
              <a:buChar char=""/>
            </a:pPr>
            <a:r>
              <a:rPr b="1" lang="en-US" sz="3600" spc="-1" strike="noStrike">
                <a:solidFill>
                  <a:srgbClr val="ffff00"/>
                </a:solidFill>
                <a:latin typeface="Arial"/>
                <a:ea typeface="DejaVu Sans"/>
              </a:rPr>
              <a:t>Memperdalam pengetahuan</a:t>
            </a:r>
            <a:r>
              <a:rPr b="0" lang="en-US" sz="3600" spc="-1" strike="noStrike">
                <a:solidFill>
                  <a:srgbClr val="ffffff"/>
                </a:solidFill>
                <a:latin typeface="Arial"/>
                <a:ea typeface="DejaVu Sans"/>
              </a:rPr>
              <a:t> berkaitan dengan bidang yang di teliti (Buku Teks)</a:t>
            </a:r>
            <a:endParaRPr b="0" lang="en-US" sz="3600" spc="-1" strike="noStrike">
              <a:latin typeface="Arial"/>
            </a:endParaRPr>
          </a:p>
          <a:p>
            <a:pPr marL="432000" indent="-322920" algn="just">
              <a:lnSpc>
                <a:spcPct val="100000"/>
              </a:lnSpc>
              <a:spcAft>
                <a:spcPts val="1409"/>
              </a:spcAft>
              <a:buClr>
                <a:srgbClr val="ffffff"/>
              </a:buClr>
              <a:buSzPct val="45000"/>
              <a:buFont typeface="Wingdings" charset="2"/>
              <a:buChar char=""/>
            </a:pPr>
            <a:r>
              <a:rPr b="0" lang="en-US" sz="3600" spc="-1" strike="noStrike">
                <a:solidFill>
                  <a:srgbClr val="ffffff"/>
                </a:solidFill>
                <a:latin typeface="Arial"/>
                <a:ea typeface="DejaVu Sans"/>
              </a:rPr>
              <a:t>Mengetahui </a:t>
            </a:r>
            <a:r>
              <a:rPr b="1" lang="en-US" sz="3600" spc="-1" strike="noStrike">
                <a:solidFill>
                  <a:srgbClr val="ffff00"/>
                </a:solidFill>
                <a:latin typeface="Arial"/>
                <a:ea typeface="DejaVu Sans"/>
              </a:rPr>
              <a:t>hasil penelitian</a:t>
            </a:r>
            <a:r>
              <a:rPr b="0" lang="en-US" sz="3600" spc="-1" strike="noStrike">
                <a:solidFill>
                  <a:srgbClr val="ffffff"/>
                </a:solidFill>
                <a:latin typeface="Arial"/>
                <a:ea typeface="DejaVu Sans"/>
              </a:rPr>
              <a:t> yang sudah ada (Relasi Penelitian) (Paper)</a:t>
            </a:r>
            <a:endParaRPr b="0" lang="en-US" sz="3600" spc="-1" strike="noStrike">
              <a:latin typeface="Arial"/>
            </a:endParaRPr>
          </a:p>
          <a:p>
            <a:pPr marL="432000" indent="-322920" algn="just">
              <a:lnSpc>
                <a:spcPct val="100000"/>
              </a:lnSpc>
              <a:spcAft>
                <a:spcPts val="1409"/>
              </a:spcAft>
              <a:buClr>
                <a:srgbClr val="ffffff"/>
              </a:buClr>
              <a:buSzPct val="45000"/>
              <a:buFont typeface="Wingdings" charset="2"/>
              <a:buChar char=""/>
            </a:pPr>
            <a:r>
              <a:rPr b="0" lang="en-US" sz="3600" spc="-1" strike="noStrike">
                <a:solidFill>
                  <a:srgbClr val="ffffff"/>
                </a:solidFill>
                <a:latin typeface="Arial"/>
                <a:ea typeface="DejaVu Sans"/>
              </a:rPr>
              <a:t>Mengetahui </a:t>
            </a:r>
            <a:r>
              <a:rPr b="1" lang="en-US" sz="3600" spc="-1" strike="noStrike">
                <a:solidFill>
                  <a:srgbClr val="ffff00"/>
                </a:solidFill>
                <a:latin typeface="Arial"/>
                <a:ea typeface="DejaVu Sans"/>
              </a:rPr>
              <a:t>perkembangan ilmu</a:t>
            </a:r>
            <a:r>
              <a:rPr b="0" lang="en-US" sz="3600" spc="-1" strike="noStrike">
                <a:solidFill>
                  <a:srgbClr val="ffffff"/>
                </a:solidFill>
                <a:latin typeface="Arial"/>
                <a:ea typeface="DejaVu Sans"/>
              </a:rPr>
              <a:t> penelitian dibidang yang kita pilih (Paper)</a:t>
            </a:r>
            <a:endParaRPr b="0" lang="en-US" sz="3600" spc="-1" strike="noStrike">
              <a:latin typeface="Arial"/>
            </a:endParaRPr>
          </a:p>
          <a:p>
            <a:pPr marL="432000" indent="-322920" algn="just">
              <a:lnSpc>
                <a:spcPct val="100000"/>
              </a:lnSpc>
              <a:spcAft>
                <a:spcPts val="1409"/>
              </a:spcAft>
              <a:buClr>
                <a:srgbClr val="ffffff"/>
              </a:buClr>
              <a:buSzPct val="45000"/>
              <a:buFont typeface="Wingdings" charset="2"/>
              <a:buChar char=""/>
            </a:pPr>
            <a:r>
              <a:rPr b="0" lang="en-US" sz="3600" spc="-1" strike="noStrike">
                <a:solidFill>
                  <a:srgbClr val="ffffff"/>
                </a:solidFill>
                <a:latin typeface="Arial"/>
                <a:ea typeface="DejaVu Sans"/>
              </a:rPr>
              <a:t>Memperjelas masalah penelitian (Paper)</a:t>
            </a:r>
            <a:endParaRPr b="0" lang="en-US" sz="36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4400" spc="-1" strike="noStrike">
                <a:solidFill>
                  <a:srgbClr val="ffffff"/>
                </a:solidFill>
                <a:latin typeface="Arial"/>
                <a:ea typeface="DejaVu Sans"/>
              </a:rPr>
              <a:t>Jenisnya?</a:t>
            </a:r>
            <a:r>
              <a:rPr b="0" lang="en-US" sz="4400" spc="-1" strike="noStrike" baseline="101000">
                <a:solidFill>
                  <a:srgbClr val="ffffff"/>
                </a:solidFill>
                <a:latin typeface="Arial"/>
                <a:ea typeface="DejaVu Sans"/>
              </a:rPr>
              <a:t>1</a:t>
            </a:r>
            <a:endParaRPr b="0" lang="en-US" sz="4400" spc="-1" strike="noStrike">
              <a:latin typeface="Arial"/>
            </a:endParaRPr>
          </a:p>
        </p:txBody>
      </p:sp>
      <p:sp>
        <p:nvSpPr>
          <p:cNvPr id="370" name="CustomShape 2"/>
          <p:cNvSpPr/>
          <p:nvPr/>
        </p:nvSpPr>
        <p:spPr>
          <a:xfrm>
            <a:off x="504000" y="1823400"/>
            <a:ext cx="9070920" cy="5061960"/>
          </a:xfrm>
          <a:prstGeom prst="rect">
            <a:avLst/>
          </a:prstGeom>
          <a:noFill/>
          <a:ln>
            <a:noFill/>
          </a:ln>
        </p:spPr>
        <p:style>
          <a:lnRef idx="0"/>
          <a:fillRef idx="0"/>
          <a:effectRef idx="0"/>
          <a:fontRef idx="minor"/>
        </p:style>
        <p:txBody>
          <a:bodyPr lIns="0" rIns="0" tIns="0" bIns="0">
            <a:normAutofit/>
          </a:bodyPr>
          <a:p>
            <a:pPr marL="432000" indent="-322920" algn="just">
              <a:lnSpc>
                <a:spcPct val="100000"/>
              </a:lnSpc>
              <a:spcAft>
                <a:spcPts val="1409"/>
              </a:spcAft>
              <a:buClr>
                <a:srgbClr val="ffffff"/>
              </a:buClr>
              <a:buSzPct val="45000"/>
              <a:buFont typeface="Wingdings" charset="2"/>
              <a:buChar char=""/>
            </a:pPr>
            <a:r>
              <a:rPr b="0" lang="en-US" sz="3200" spc="-1" strike="noStrike">
                <a:solidFill>
                  <a:srgbClr val="ffffff"/>
                </a:solidFill>
                <a:latin typeface="Arial"/>
                <a:ea typeface="DejaVu Sans"/>
              </a:rPr>
              <a:t>Argumentative Review</a:t>
            </a:r>
            <a:endParaRPr b="0" lang="en-US" sz="3200" spc="-1" strike="noStrike">
              <a:latin typeface="Arial"/>
            </a:endParaRPr>
          </a:p>
          <a:p>
            <a:pPr marL="432000" indent="-322920" algn="just">
              <a:lnSpc>
                <a:spcPct val="100000"/>
              </a:lnSpc>
              <a:spcAft>
                <a:spcPts val="1409"/>
              </a:spcAft>
              <a:buClr>
                <a:srgbClr val="ffffff"/>
              </a:buClr>
              <a:buSzPct val="45000"/>
              <a:buFont typeface="Wingdings" charset="2"/>
              <a:buChar char=""/>
            </a:pPr>
            <a:r>
              <a:rPr b="0" lang="en-US" sz="3200" spc="-1" strike="noStrike">
                <a:solidFill>
                  <a:srgbClr val="ffffff"/>
                </a:solidFill>
                <a:latin typeface="Arial"/>
                <a:ea typeface="DejaVu Sans"/>
              </a:rPr>
              <a:t>Jenis ini memeriksa literatur penelitian secara selektif untuk </a:t>
            </a:r>
            <a:r>
              <a:rPr b="1" lang="en-US" sz="3200" spc="-1" strike="noStrike">
                <a:solidFill>
                  <a:srgbClr val="00ff00"/>
                </a:solidFill>
                <a:latin typeface="Arial"/>
                <a:ea typeface="DejaVu Sans"/>
              </a:rPr>
              <a:t>mendukung atau menolak sebuah argument, asumsi mendalam atau masalah yang sudah ada</a:t>
            </a:r>
            <a:r>
              <a:rPr b="1" lang="en-US" sz="3200" spc="-1" strike="noStrike">
                <a:solidFill>
                  <a:srgbClr val="ffffff"/>
                </a:solidFill>
                <a:latin typeface="Arial"/>
                <a:ea typeface="DejaVu Sans"/>
              </a:rPr>
              <a:t> </a:t>
            </a:r>
            <a:r>
              <a:rPr b="0" lang="en-US" sz="3200" spc="-1" strike="noStrike">
                <a:solidFill>
                  <a:srgbClr val="ffffff"/>
                </a:solidFill>
                <a:latin typeface="Arial"/>
                <a:ea typeface="DejaVu Sans"/>
              </a:rPr>
              <a:t>dalam sebuah literatur.</a:t>
            </a:r>
            <a:endParaRPr b="0" lang="en-US"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4400" spc="-1" strike="noStrike">
                <a:solidFill>
                  <a:srgbClr val="ffffff"/>
                </a:solidFill>
                <a:latin typeface="Arial"/>
                <a:ea typeface="DejaVu Sans"/>
              </a:rPr>
              <a:t>Jenisnya?</a:t>
            </a:r>
            <a:r>
              <a:rPr b="0" lang="en-US" sz="4400" spc="-1" strike="noStrike" baseline="101000">
                <a:solidFill>
                  <a:srgbClr val="ffffff"/>
                </a:solidFill>
                <a:latin typeface="Arial"/>
                <a:ea typeface="DejaVu Sans"/>
              </a:rPr>
              <a:t>1</a:t>
            </a:r>
            <a:endParaRPr b="0" lang="en-US" sz="4400" spc="-1" strike="noStrike">
              <a:latin typeface="Arial"/>
            </a:endParaRPr>
          </a:p>
        </p:txBody>
      </p:sp>
      <p:sp>
        <p:nvSpPr>
          <p:cNvPr id="372" name="CustomShape 2"/>
          <p:cNvSpPr/>
          <p:nvPr/>
        </p:nvSpPr>
        <p:spPr>
          <a:xfrm>
            <a:off x="504000" y="1823400"/>
            <a:ext cx="9070920" cy="5061960"/>
          </a:xfrm>
          <a:prstGeom prst="rect">
            <a:avLst/>
          </a:prstGeom>
          <a:noFill/>
          <a:ln>
            <a:noFill/>
          </a:ln>
        </p:spPr>
        <p:style>
          <a:lnRef idx="0"/>
          <a:fillRef idx="0"/>
          <a:effectRef idx="0"/>
          <a:fontRef idx="minor"/>
        </p:style>
        <p:txBody>
          <a:bodyPr lIns="0" rIns="0" tIns="0" bIns="0">
            <a:normAutofit/>
          </a:bodyPr>
          <a:p>
            <a:pPr marL="432000" indent="-322920" algn="just">
              <a:lnSpc>
                <a:spcPct val="100000"/>
              </a:lnSpc>
              <a:spcAft>
                <a:spcPts val="1409"/>
              </a:spcAft>
              <a:buClr>
                <a:srgbClr val="ffffff"/>
              </a:buClr>
              <a:buSzPct val="45000"/>
              <a:buFont typeface="Wingdings" charset="2"/>
              <a:buChar char=""/>
            </a:pPr>
            <a:r>
              <a:rPr b="0" lang="en-US" sz="3200" spc="-1" strike="noStrike">
                <a:solidFill>
                  <a:srgbClr val="ffffff"/>
                </a:solidFill>
                <a:latin typeface="Arial"/>
                <a:ea typeface="DejaVu Sans"/>
              </a:rPr>
              <a:t>Integrative Review</a:t>
            </a:r>
            <a:endParaRPr b="0" lang="en-US" sz="3200" spc="-1" strike="noStrike">
              <a:latin typeface="Arial"/>
            </a:endParaRPr>
          </a:p>
          <a:p>
            <a:pPr marL="432000" indent="-322920" algn="just">
              <a:lnSpc>
                <a:spcPct val="100000"/>
              </a:lnSpc>
              <a:spcAft>
                <a:spcPts val="1409"/>
              </a:spcAft>
              <a:buClr>
                <a:srgbClr val="ffffff"/>
              </a:buClr>
              <a:buSzPct val="45000"/>
              <a:buFont typeface="Wingdings" charset="2"/>
              <a:buChar char=""/>
            </a:pPr>
            <a:r>
              <a:rPr b="0" lang="en-US" sz="3200" spc="-1" strike="noStrike">
                <a:solidFill>
                  <a:srgbClr val="ffffff"/>
                </a:solidFill>
                <a:latin typeface="Arial"/>
                <a:ea typeface="DejaVu Sans"/>
              </a:rPr>
              <a:t>Dianggap sebagai sebuah bentuk dari </a:t>
            </a:r>
            <a:r>
              <a:rPr b="1" lang="en-US" sz="3200" spc="-1" strike="noStrike">
                <a:solidFill>
                  <a:srgbClr val="ffffff"/>
                </a:solidFill>
                <a:latin typeface="Arial"/>
                <a:ea typeface="DejaVu Sans"/>
              </a:rPr>
              <a:t>penelitian </a:t>
            </a:r>
            <a:r>
              <a:rPr b="1" lang="en-US" sz="3200" spc="-1" strike="noStrike">
                <a:solidFill>
                  <a:srgbClr val="ffff00"/>
                </a:solidFill>
                <a:latin typeface="Arial"/>
                <a:ea typeface="DejaVu Sans"/>
              </a:rPr>
              <a:t>yang meninjau, mengkritik, dan menggabungkan representasi literatur dalam sebuah topik</a:t>
            </a:r>
            <a:r>
              <a:rPr b="0" lang="en-US" sz="3200" spc="-1" strike="noStrike">
                <a:solidFill>
                  <a:srgbClr val="ffffff"/>
                </a:solidFill>
                <a:latin typeface="Arial"/>
                <a:ea typeface="DejaVu Sans"/>
              </a:rPr>
              <a:t> dengan cara terintegrasi</a:t>
            </a:r>
            <a:endParaRPr b="0" lang="en-US" sz="3200" spc="-1" strike="noStrike">
              <a:latin typeface="Arial"/>
            </a:endParaRPr>
          </a:p>
          <a:p>
            <a:pPr marL="432000" indent="-322920" algn="just">
              <a:lnSpc>
                <a:spcPct val="100000"/>
              </a:lnSpc>
              <a:spcAft>
                <a:spcPts val="1409"/>
              </a:spcAft>
              <a:buClr>
                <a:srgbClr val="ffffff"/>
              </a:buClr>
              <a:buSzPct val="45000"/>
              <a:buFont typeface="Wingdings" charset="2"/>
              <a:buChar char=""/>
            </a:pPr>
            <a:r>
              <a:rPr b="0" lang="en-US" sz="3200" spc="-1" strike="noStrike">
                <a:solidFill>
                  <a:srgbClr val="ffffff"/>
                </a:solidFill>
                <a:latin typeface="Arial"/>
                <a:ea typeface="DejaVu Sans"/>
              </a:rPr>
              <a:t>Badan literaturnya memasukkan semua penelitian yang memiliki relasi, atau hipotesis yang sama atau masalah penelitian yang sama.</a:t>
            </a:r>
            <a:endParaRPr b="0" lang="en-US" sz="3200" spc="-1" strike="noStrike">
              <a:latin typeface="Arial"/>
            </a:endParaRPr>
          </a:p>
          <a:p>
            <a:pPr marL="432000" indent="-322920" algn="just">
              <a:lnSpc>
                <a:spcPct val="100000"/>
              </a:lnSpc>
              <a:spcAft>
                <a:spcPts val="1409"/>
              </a:spcAft>
              <a:buClr>
                <a:srgbClr val="ffffff"/>
              </a:buClr>
              <a:buSzPct val="45000"/>
              <a:buFont typeface="Wingdings" charset="2"/>
              <a:buChar char=""/>
            </a:pPr>
            <a:r>
              <a:rPr b="0" lang="en-US" sz="3200" spc="-1" strike="noStrike">
                <a:solidFill>
                  <a:srgbClr val="ffffff"/>
                </a:solidFill>
                <a:latin typeface="Arial"/>
                <a:ea typeface="DejaVu Sans"/>
              </a:rPr>
              <a:t>Jenis ini adalah jenis yang paling umum dalam pengetahuan sosial.</a:t>
            </a:r>
            <a:endParaRPr b="0" lang="en-US"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2376000" y="288000"/>
            <a:ext cx="5326920" cy="959040"/>
          </a:xfrm>
          <a:prstGeom prst="rect">
            <a:avLst/>
          </a:prstGeom>
          <a:noFill/>
          <a:ln>
            <a:noFill/>
          </a:ln>
        </p:spPr>
        <p:style>
          <a:lnRef idx="0"/>
          <a:fillRef idx="0"/>
          <a:effectRef idx="0"/>
          <a:fontRef idx="minor"/>
        </p:style>
        <p:txBody>
          <a:bodyPr lIns="0" rIns="0" tIns="0" bIns="0" anchor="ctr">
            <a:normAutofit/>
          </a:bodyPr>
          <a:p>
            <a:pPr algn="ctr">
              <a:lnSpc>
                <a:spcPct val="100000"/>
              </a:lnSpc>
            </a:pPr>
            <a:r>
              <a:rPr b="0" lang="en-US" sz="4400" spc="-1" strike="noStrike">
                <a:solidFill>
                  <a:srgbClr val="ffffff"/>
                </a:solidFill>
                <a:latin typeface="Arial"/>
                <a:ea typeface="DejaVu Sans"/>
              </a:rPr>
              <a:t>Jenisnya?</a:t>
            </a:r>
            <a:r>
              <a:rPr b="0" lang="en-US" sz="4400" spc="-1" strike="noStrike" baseline="101000">
                <a:solidFill>
                  <a:srgbClr val="ffffff"/>
                </a:solidFill>
                <a:latin typeface="Arial"/>
                <a:ea typeface="DejaVu Sans"/>
              </a:rPr>
              <a:t>1</a:t>
            </a:r>
            <a:endParaRPr b="0" lang="en-US" sz="4400" spc="-1" strike="noStrike">
              <a:latin typeface="Arial"/>
            </a:endParaRPr>
          </a:p>
        </p:txBody>
      </p:sp>
      <p:sp>
        <p:nvSpPr>
          <p:cNvPr id="374" name="CustomShape 2"/>
          <p:cNvSpPr/>
          <p:nvPr/>
        </p:nvSpPr>
        <p:spPr>
          <a:xfrm>
            <a:off x="182880" y="1554480"/>
            <a:ext cx="9691560" cy="5759640"/>
          </a:xfrm>
          <a:prstGeom prst="rect">
            <a:avLst/>
          </a:prstGeom>
          <a:noFill/>
          <a:ln>
            <a:noFill/>
          </a:ln>
        </p:spPr>
        <p:style>
          <a:lnRef idx="0"/>
          <a:fillRef idx="0"/>
          <a:effectRef idx="0"/>
          <a:fontRef idx="minor"/>
        </p:style>
        <p:txBody>
          <a:bodyPr lIns="0" rIns="0" tIns="0" bIns="0">
            <a:normAutofit/>
          </a:bodyPr>
          <a:p>
            <a:pPr marL="432000" indent="-322920" algn="just">
              <a:lnSpc>
                <a:spcPct val="100000"/>
              </a:lnSpc>
              <a:spcAft>
                <a:spcPts val="1409"/>
              </a:spcAft>
              <a:buClr>
                <a:srgbClr val="ffffff"/>
              </a:buClr>
              <a:buSzPct val="45000"/>
              <a:buFont typeface="Wingdings" charset="2"/>
              <a:buChar char=""/>
            </a:pPr>
            <a:r>
              <a:rPr b="0" lang="en-US" sz="3200" spc="-1" strike="noStrike">
                <a:solidFill>
                  <a:srgbClr val="ffffff"/>
                </a:solidFill>
                <a:latin typeface="Arial"/>
                <a:ea typeface="DejaVu Sans"/>
              </a:rPr>
              <a:t>Historical Review</a:t>
            </a:r>
            <a:endParaRPr b="0" lang="en-US" sz="3200" spc="-1" strike="noStrike">
              <a:latin typeface="Arial"/>
            </a:endParaRPr>
          </a:p>
          <a:p>
            <a:pPr marL="432000" indent="-322920" algn="just">
              <a:lnSpc>
                <a:spcPct val="100000"/>
              </a:lnSpc>
              <a:spcAft>
                <a:spcPts val="1409"/>
              </a:spcAft>
              <a:buClr>
                <a:srgbClr val="ffffff"/>
              </a:buClr>
              <a:buSzPct val="45000"/>
              <a:buFont typeface="Wingdings" charset="2"/>
              <a:buChar char=""/>
            </a:pPr>
            <a:r>
              <a:rPr b="0" lang="en-US" sz="3200" spc="-1" strike="noStrike">
                <a:solidFill>
                  <a:srgbClr val="ffffff"/>
                </a:solidFill>
                <a:latin typeface="Arial"/>
                <a:ea typeface="DejaVu Sans"/>
              </a:rPr>
              <a:t>Review Sejarah </a:t>
            </a:r>
            <a:r>
              <a:rPr b="1" lang="en-US" sz="3200" spc="-1" strike="noStrike">
                <a:solidFill>
                  <a:srgbClr val="00ff00"/>
                </a:solidFill>
                <a:latin typeface="Arial"/>
                <a:ea typeface="DejaVu Sans"/>
              </a:rPr>
              <a:t>fokus dalam hal hasil penelitian dalam kurun waktu tertentu</a:t>
            </a:r>
            <a:r>
              <a:rPr b="0" lang="en-US" sz="3200" spc="-1" strike="noStrike">
                <a:solidFill>
                  <a:srgbClr val="ffffff"/>
                </a:solidFill>
                <a:latin typeface="Arial"/>
                <a:ea typeface="DejaVu Sans"/>
              </a:rPr>
              <a:t>, sering dimulai dengan</a:t>
            </a:r>
            <a:r>
              <a:rPr b="1" lang="en-US" sz="3200" spc="-1" strike="noStrike">
                <a:solidFill>
                  <a:srgbClr val="ffffff"/>
                </a:solidFill>
                <a:latin typeface="Arial"/>
                <a:ea typeface="DejaVu Sans"/>
              </a:rPr>
              <a:t> </a:t>
            </a:r>
            <a:r>
              <a:rPr b="1" lang="en-US" sz="3200" spc="-1" strike="noStrike">
                <a:solidFill>
                  <a:srgbClr val="00ff00"/>
                </a:solidFill>
                <a:latin typeface="Arial"/>
                <a:ea typeface="DejaVu Sans"/>
              </a:rPr>
              <a:t>isu awal, konsep, teori, fenomena</a:t>
            </a:r>
            <a:r>
              <a:rPr b="0" lang="en-US" sz="3200" spc="-1" strike="noStrike">
                <a:solidFill>
                  <a:srgbClr val="ffffff"/>
                </a:solidFill>
                <a:latin typeface="Arial"/>
                <a:ea typeface="DejaVu Sans"/>
              </a:rPr>
              <a:t> yang ada dalam literatur lalu menelusuri evolusi/perkembangan sesuai bidan disiplinnya.</a:t>
            </a:r>
            <a:endParaRPr b="0" lang="en-US" sz="3200" spc="-1" strike="noStrike">
              <a:latin typeface="Arial"/>
            </a:endParaRPr>
          </a:p>
          <a:p>
            <a:pPr marL="432000" indent="-322920" algn="just">
              <a:lnSpc>
                <a:spcPct val="100000"/>
              </a:lnSpc>
              <a:spcAft>
                <a:spcPts val="1409"/>
              </a:spcAft>
              <a:buClr>
                <a:srgbClr val="ffffff"/>
              </a:buClr>
              <a:buSzPct val="45000"/>
              <a:buFont typeface="Wingdings" charset="2"/>
              <a:buChar char=""/>
            </a:pPr>
            <a:r>
              <a:rPr b="0" lang="en-US" sz="3200" spc="-1" strike="noStrike">
                <a:solidFill>
                  <a:srgbClr val="ffffff"/>
                </a:solidFill>
                <a:latin typeface="Arial"/>
                <a:ea typeface="DejaVu Sans"/>
              </a:rPr>
              <a:t>Tujuannya adalah untuk menempatkan penelitian dalam konteks sejarah untuk </a:t>
            </a:r>
            <a:r>
              <a:rPr b="1" lang="en-US" sz="3200" spc="-1" strike="noStrike">
                <a:solidFill>
                  <a:srgbClr val="00ff00"/>
                </a:solidFill>
                <a:latin typeface="Arial"/>
                <a:ea typeface="DejaVu Sans"/>
              </a:rPr>
              <a:t>memperlihatkan kesamaan perkembangan state-of-the-art</a:t>
            </a:r>
            <a:r>
              <a:rPr b="0" lang="en-US" sz="3200" spc="-1" strike="noStrike">
                <a:solidFill>
                  <a:srgbClr val="ffffff"/>
                </a:solidFill>
                <a:latin typeface="Arial"/>
                <a:ea typeface="DejaVu Sans"/>
              </a:rPr>
              <a:t> dan juga </a:t>
            </a:r>
            <a:r>
              <a:rPr b="1" lang="en-US" sz="3200" spc="-1" strike="noStrike">
                <a:solidFill>
                  <a:srgbClr val="00ff00"/>
                </a:solidFill>
                <a:latin typeface="Arial"/>
                <a:ea typeface="DejaVu Sans"/>
              </a:rPr>
              <a:t>mengidentifikasikan arahnya</a:t>
            </a:r>
            <a:r>
              <a:rPr b="0" lang="en-US" sz="3200" spc="-1" strike="noStrike">
                <a:solidFill>
                  <a:srgbClr val="ffffff"/>
                </a:solidFill>
                <a:latin typeface="Arial"/>
                <a:ea typeface="DejaVu Sans"/>
              </a:rPr>
              <a:t> di masa depan.</a:t>
            </a:r>
            <a:endParaRPr b="0" lang="en-US"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196</TotalTime>
  <Application>LibreOffice/6.0.6.2$Linux_X86_64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2018-09-22T11:40:46Z</dcterms:created>
  <dc:creator/>
  <dc:description/>
  <dc:language>en-US</dc:language>
  <cp:lastModifiedBy/>
  <dcterms:modified xsi:type="dcterms:W3CDTF">2018-09-24T05:03:54Z</dcterms:modified>
  <cp:revision>74</cp:revision>
  <dc:subject/>
  <dc:title>Metropolis</dc:title>
</cp:coreProperties>
</file>