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5720"/>
            <a:ext cx="907128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57"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61"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5720"/>
            <a:ext cx="907128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5720"/>
            <a:ext cx="9071280" cy="94644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4512240"/>
            <a:ext cx="10076400" cy="1156680"/>
          </a:xfrm>
          <a:prstGeom prst="rect">
            <a:avLst/>
          </a:prstGeom>
          <a:ln>
            <a:noFill/>
          </a:ln>
        </p:spPr>
      </p:pic>
      <p:pic>
        <p:nvPicPr>
          <p:cNvPr id="1" name="" descr=""/>
          <p:cNvPicPr/>
          <p:nvPr/>
        </p:nvPicPr>
        <p:blipFill>
          <a:blip r:embed="rId3"/>
          <a:stretch/>
        </p:blipFill>
        <p:spPr>
          <a:xfrm>
            <a:off x="0" y="0"/>
            <a:ext cx="10076760" cy="1271160"/>
          </a:xfrm>
          <a:prstGeom prst="rect">
            <a:avLst/>
          </a:prstGeom>
          <a:ln>
            <a:noFill/>
          </a:ln>
        </p:spPr>
      </p:pic>
      <p:sp>
        <p:nvSpPr>
          <p:cNvPr id="2" name="PlaceHolder 1"/>
          <p:cNvSpPr>
            <a:spLocks noGrp="1"/>
          </p:cNvSpPr>
          <p:nvPr>
            <p:ph type="title"/>
          </p:nvPr>
        </p:nvSpPr>
        <p:spPr>
          <a:xfrm>
            <a:off x="504000" y="225720"/>
            <a:ext cx="9071280" cy="946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2"/>
          <a:stretch/>
        </p:blipFill>
        <p:spPr>
          <a:xfrm>
            <a:off x="0" y="4581360"/>
            <a:ext cx="10076400" cy="1087920"/>
          </a:xfrm>
          <a:prstGeom prst="rect">
            <a:avLst/>
          </a:prstGeom>
          <a:ln>
            <a:noFill/>
          </a:ln>
        </p:spPr>
      </p:pic>
      <p:sp>
        <p:nvSpPr>
          <p:cNvPr id="41" name="PlaceHolder 1"/>
          <p:cNvSpPr>
            <a:spLocks noGrp="1"/>
          </p:cNvSpPr>
          <p:nvPr>
            <p:ph type="title"/>
          </p:nvPr>
        </p:nvSpPr>
        <p:spPr>
          <a:xfrm>
            <a:off x="504000" y="225720"/>
            <a:ext cx="9071280" cy="946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2"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360" y="1915200"/>
            <a:ext cx="9071280" cy="12164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latin typeface="Arial"/>
              </a:rPr>
              <a:t>TIS13531 METODOLOGI PENELITIAN</a:t>
            </a:r>
            <a:endParaRPr b="0" lang="en-US" sz="4000" spc="-1" strike="noStrike">
              <a:latin typeface="Arial"/>
            </a:endParaRPr>
          </a:p>
        </p:txBody>
      </p:sp>
      <p:sp>
        <p:nvSpPr>
          <p:cNvPr id="80" name="CustomShape 2"/>
          <p:cNvSpPr/>
          <p:nvPr/>
        </p:nvSpPr>
        <p:spPr>
          <a:xfrm>
            <a:off x="504000" y="3402000"/>
            <a:ext cx="9071280" cy="86364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latin typeface="Arial"/>
              </a:rPr>
              <a:t>Minggu 5 – Studi Kasus Paper SLR</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Pengembangan Protokol</a:t>
            </a:r>
            <a:endParaRPr b="0" lang="en-US" sz="4400" spc="-1" strike="noStrike">
              <a:latin typeface="Arial"/>
            </a:endParaRPr>
          </a:p>
        </p:txBody>
      </p:sp>
      <p:sp>
        <p:nvSpPr>
          <p:cNvPr id="101" name="TextShape 2"/>
          <p:cNvSpPr txBox="1"/>
          <p:nvPr/>
        </p:nvSpPr>
        <p:spPr>
          <a:xfrm>
            <a:off x="504000" y="1326600"/>
            <a:ext cx="9071280" cy="3287880"/>
          </a:xfrm>
          <a:prstGeom prst="rect">
            <a:avLst/>
          </a:prstGeom>
          <a:noFill/>
          <a:ln>
            <a:noFill/>
          </a:ln>
        </p:spPr>
        <p:txBody>
          <a:bodyPr lIns="0" rIns="0" tIns="0" bIns="0">
            <a:normAutofit fontScale="56000"/>
          </a:bodyPr>
          <a:p>
            <a:pPr marL="432000" indent="-324000">
              <a:spcBef>
                <a:spcPts val="1417"/>
              </a:spcBef>
              <a:buClr>
                <a:srgbClr val="000000"/>
              </a:buClr>
              <a:buSzPct val="45000"/>
              <a:buFont typeface="Wingdings" charset="2"/>
              <a:buChar char=""/>
            </a:pPr>
            <a:r>
              <a:rPr b="0" lang="en-US" sz="3200" spc="-1" strike="noStrike">
                <a:latin typeface="Arial"/>
              </a:rPr>
              <a:t>Latar Belakang paper bisa didapatkan di bagian Pendahuluan. Untuk kasus ini Latar Belakangnya adalah:</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Times New Roman"/>
              </a:rPr>
              <a:t>Permasalahan penjadwalan juga terjadi di UIN Sultan Syarif Kasim (Suska) Riau. Berdasarkan hasil wawancara yang dilakukan oleh peneliti dengan Sekretaris Jurusan Teknik Informatika UIN Suska Riau, terdapat beberapa aturan yang harus diperhatikan pada saat penjadwalan mata kuliah di Jurusan Teknik Informatika (TIF) UIN Suska Riau</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Pengembangan Protokol</a:t>
            </a:r>
            <a:endParaRPr b="0" lang="en-US" sz="4400" spc="-1" strike="noStrike">
              <a:latin typeface="Arial"/>
            </a:endParaRPr>
          </a:p>
        </p:txBody>
      </p:sp>
      <p:sp>
        <p:nvSpPr>
          <p:cNvPr id="103"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Rumusan Masalah</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Arial"/>
              </a:rPr>
              <a:t>Bagaimana penjadwalan mata kuliah menjadi lebih optimal jika algortima Particle Swarm Optimization diaplikasikan?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Pengembangan Protokol</a:t>
            </a:r>
            <a:endParaRPr b="0" lang="en-US" sz="4400" spc="-1" strike="noStrike">
              <a:latin typeface="Arial"/>
            </a:endParaRPr>
          </a:p>
        </p:txBody>
      </p:sp>
      <p:sp>
        <p:nvSpPr>
          <p:cNvPr id="105"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600" spc="-1" strike="noStrike">
                <a:latin typeface="Arial"/>
              </a:rPr>
              <a:t>Istilah Pencarian</a:t>
            </a:r>
            <a:endParaRPr b="0" lang="en-US" sz="36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Arial"/>
              </a:rPr>
              <a:t>Tempat Jurnal: Google Scholar</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Arial"/>
              </a:rPr>
              <a:t>Kata Kunci: (dibagian Pelaksanaan)</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Arial"/>
              </a:rPr>
              <a:t>Pembatasan: (Slide berikutnya)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Pengembangan Protokol</a:t>
            </a:r>
            <a:endParaRPr b="0" lang="en-US" sz="4400" spc="-1" strike="noStrike">
              <a:latin typeface="Arial"/>
            </a:endParaRPr>
          </a:p>
        </p:txBody>
      </p:sp>
      <p:sp>
        <p:nvSpPr>
          <p:cNvPr id="107" name="TextShape 2"/>
          <p:cNvSpPr txBox="1"/>
          <p:nvPr/>
        </p:nvSpPr>
        <p:spPr>
          <a:xfrm>
            <a:off x="504000" y="1326600"/>
            <a:ext cx="9071280" cy="38854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600" spc="-1" strike="noStrike">
                <a:latin typeface="Arial"/>
              </a:rPr>
              <a:t>Kriteria Pemilihan</a:t>
            </a:r>
            <a:endParaRPr b="0" lang="en-US" sz="36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Arial"/>
              </a:rPr>
              <a:t>Kriteria Inklusi</a:t>
            </a:r>
            <a:endParaRPr b="0" lang="en-US" sz="3200" spc="-1" strike="noStrike">
              <a:latin typeface="Arial"/>
            </a:endParaRPr>
          </a:p>
          <a:p>
            <a:pPr lvl="2" marL="1296000" indent="-288000">
              <a:spcBef>
                <a:spcPts val="850"/>
              </a:spcBef>
              <a:buClr>
                <a:srgbClr val="000000"/>
              </a:buClr>
              <a:buSzPct val="45000"/>
              <a:buFont typeface="Wingdings" charset="2"/>
              <a:buChar char=""/>
            </a:pPr>
            <a:r>
              <a:rPr b="0" lang="en-US" sz="2600" spc="-1" strike="noStrike">
                <a:latin typeface="Arial"/>
              </a:rPr>
              <a:t>Mata kuliah Teknik Informatika</a:t>
            </a:r>
            <a:endParaRPr b="0" lang="en-US" sz="2600" spc="-1" strike="noStrike">
              <a:latin typeface="Arial"/>
            </a:endParaRPr>
          </a:p>
          <a:p>
            <a:pPr lvl="2" marL="1296000" indent="-288000">
              <a:spcBef>
                <a:spcPts val="850"/>
              </a:spcBef>
              <a:buClr>
                <a:srgbClr val="000000"/>
              </a:buClr>
              <a:buSzPct val="45000"/>
              <a:buFont typeface="Wingdings" charset="2"/>
              <a:buChar char=""/>
            </a:pPr>
            <a:r>
              <a:rPr b="0" lang="en-US" sz="2600" spc="-1" strike="noStrike">
                <a:latin typeface="Arial"/>
              </a:rPr>
              <a:t>Optimalisasi</a:t>
            </a:r>
            <a:endParaRPr b="0" lang="en-US" sz="26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Arial"/>
              </a:rPr>
              <a:t>Kriteria Eksklusi</a:t>
            </a:r>
            <a:endParaRPr b="0" lang="en-US" sz="3200" spc="-1" strike="noStrike">
              <a:latin typeface="Arial"/>
            </a:endParaRPr>
          </a:p>
          <a:p>
            <a:pPr lvl="2" marL="1296000" indent="-288000">
              <a:spcBef>
                <a:spcPts val="850"/>
              </a:spcBef>
              <a:buClr>
                <a:srgbClr val="000000"/>
              </a:buClr>
              <a:buSzPct val="45000"/>
              <a:buFont typeface="Wingdings" charset="2"/>
              <a:buChar char=""/>
            </a:pPr>
            <a:r>
              <a:rPr b="0" lang="en-US" sz="2600" spc="-1" strike="noStrike">
                <a:latin typeface="Arial"/>
              </a:rPr>
              <a:t>Mata kuliah selain Teknik Informatika</a:t>
            </a:r>
            <a:endParaRPr b="0" lang="en-US" sz="2600" spc="-1" strike="noStrike">
              <a:latin typeface="Arial"/>
            </a:endParaRPr>
          </a:p>
          <a:p>
            <a:pPr lvl="2" marL="1296000" indent="-288000">
              <a:spcBef>
                <a:spcPts val="850"/>
              </a:spcBef>
              <a:buClr>
                <a:srgbClr val="000000"/>
              </a:buClr>
              <a:buSzPct val="45000"/>
              <a:buFont typeface="Wingdings" charset="2"/>
              <a:buChar char=""/>
            </a:pPr>
            <a:r>
              <a:rPr b="0" lang="en-US" sz="2600" spc="-1" strike="noStrike">
                <a:latin typeface="Arial"/>
              </a:rPr>
              <a:t>Paper berbahasa Inggris</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Pengembangan Protokol</a:t>
            </a:r>
            <a:endParaRPr b="0" lang="en-US" sz="4400" spc="-1" strike="noStrike">
              <a:latin typeface="Arial"/>
            </a:endParaRPr>
          </a:p>
        </p:txBody>
      </p:sp>
      <p:sp>
        <p:nvSpPr>
          <p:cNvPr id="109" name="TextShape 2"/>
          <p:cNvSpPr txBox="1"/>
          <p:nvPr/>
        </p:nvSpPr>
        <p:spPr>
          <a:xfrm>
            <a:off x="504000" y="1326600"/>
            <a:ext cx="9071280" cy="5022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Membuat Daftar Cek untuk mengecek kualitas</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graphicFrame>
        <p:nvGraphicFramePr>
          <p:cNvPr id="110" name="Table 3"/>
          <p:cNvGraphicFramePr/>
          <p:nvPr/>
        </p:nvGraphicFramePr>
        <p:xfrm>
          <a:off x="208800" y="1881360"/>
          <a:ext cx="9783720" cy="3372120"/>
        </p:xfrm>
        <a:graphic>
          <a:graphicData uri="http://schemas.openxmlformats.org/drawingml/2006/table">
            <a:tbl>
              <a:tblPr/>
              <a:tblGrid>
                <a:gridCol w="5420160"/>
                <a:gridCol w="1527120"/>
                <a:gridCol w="1632600"/>
                <a:gridCol w="1203840"/>
              </a:tblGrid>
              <a:tr h="831960">
                <a:tc>
                  <a:txBody>
                    <a:bodyPr lIns="90000" rIns="90000" tIns="46800" bIns="46800" anchor="ctr"/>
                    <a:p>
                      <a:pPr algn="ctr"/>
                      <a:r>
                        <a:rPr b="0" lang="en-US" sz="2600" spc="-1" strike="noStrike">
                          <a:latin typeface="Arial"/>
                        </a:rPr>
                        <a:t>Kriteria</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US" sz="2600" spc="-1" strike="noStrike">
                          <a:latin typeface="Arial"/>
                        </a:rPr>
                        <a:t>Ya</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US" sz="2600" spc="-1" strike="noStrike">
                          <a:latin typeface="Arial"/>
                        </a:rPr>
                        <a:t>Sebagian</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US" sz="2600" spc="-1" strike="noStrike">
                          <a:latin typeface="Arial"/>
                        </a:rPr>
                        <a:t>Tidak</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81680">
                <a:tc>
                  <a:txBody>
                    <a:bodyPr lIns="90000" rIns="90000" tIns="46800" bIns="46800" anchor="ctr"/>
                    <a:p>
                      <a:r>
                        <a:rPr b="0" lang="en-US" sz="2600" spc="-1" strike="noStrike">
                          <a:latin typeface="Arial"/>
                        </a:rPr>
                        <a:t>Apakah Masalah dijelaskan dengan detail?</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2600" spc="-1" strike="noStrike">
                          <a:latin typeface="Arial"/>
                        </a:rPr>
                        <a:t>V</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81680">
                <a:tc>
                  <a:txBody>
                    <a:bodyPr lIns="90000" rIns="90000" tIns="46800" bIns="46800" anchor="ctr"/>
                    <a:p>
                      <a:r>
                        <a:rPr b="0" lang="en-US" sz="2600" spc="-1" strike="noStrike">
                          <a:latin typeface="Arial"/>
                        </a:rPr>
                        <a:t>Apakah Desain Penelitian sudah pantas?</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2600" spc="-1" strike="noStrike">
                          <a:latin typeface="Arial"/>
                        </a:rPr>
                        <a:t>V</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81680">
                <a:tc>
                  <a:txBody>
                    <a:bodyPr lIns="90000" rIns="90000" tIns="46800" bIns="46800" anchor="ctr"/>
                    <a:p>
                      <a:r>
                        <a:rPr b="0" lang="en-US" sz="2600" spc="-1" strike="noStrike">
                          <a:latin typeface="Arial"/>
                        </a:rPr>
                        <a:t>Apakah Hasil sudha dideskripsikan dengan jelas?</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2600" spc="-1" strike="noStrike">
                          <a:latin typeface="Arial"/>
                        </a:rPr>
                        <a:t>V</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Pengembangan Protokol</a:t>
            </a:r>
            <a:endParaRPr b="0" lang="en-US" sz="4400" spc="-1" strike="noStrike">
              <a:latin typeface="Arial"/>
            </a:endParaRPr>
          </a:p>
        </p:txBody>
      </p:sp>
      <p:sp>
        <p:nvSpPr>
          <p:cNvPr id="112" name="TextShape 2"/>
          <p:cNvSpPr txBox="1"/>
          <p:nvPr/>
        </p:nvSpPr>
        <p:spPr>
          <a:xfrm>
            <a:off x="504000" y="1326600"/>
            <a:ext cx="9071280" cy="5022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Pengambilan Data Paper</a:t>
            </a:r>
            <a:endParaRPr b="0" lang="en-US" sz="3200" spc="-1" strike="noStrike">
              <a:latin typeface="Arial"/>
            </a:endParaRPr>
          </a:p>
        </p:txBody>
      </p:sp>
      <p:graphicFrame>
        <p:nvGraphicFramePr>
          <p:cNvPr id="113" name="Table 3"/>
          <p:cNvGraphicFramePr/>
          <p:nvPr/>
        </p:nvGraphicFramePr>
        <p:xfrm>
          <a:off x="2160" y="1904400"/>
          <a:ext cx="10078560" cy="3766320"/>
        </p:xfrm>
        <a:graphic>
          <a:graphicData uri="http://schemas.openxmlformats.org/drawingml/2006/table">
            <a:tbl>
              <a:tblPr/>
              <a:tblGrid>
                <a:gridCol w="4003920"/>
                <a:gridCol w="2132280"/>
                <a:gridCol w="1415880"/>
                <a:gridCol w="2526480"/>
              </a:tblGrid>
              <a:tr h="792360">
                <a:tc>
                  <a:txBody>
                    <a:bodyPr lIns="90000" rIns="90000" tIns="46800" bIns="46800" anchor="ctr"/>
                    <a:p>
                      <a:pPr algn="ctr"/>
                      <a:r>
                        <a:rPr b="0" lang="en-US" sz="2200" spc="-1" strike="noStrike">
                          <a:latin typeface="Arial"/>
                        </a:rPr>
                        <a:t>Judul Penelitian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US" sz="2200" spc="-1" strike="noStrike">
                          <a:latin typeface="Arial"/>
                        </a:rPr>
                        <a:t>Pengarang</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US" sz="2200" spc="-1" strike="noStrike">
                          <a:latin typeface="Arial"/>
                        </a:rPr>
                        <a:t>Tahun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US" sz="2200" spc="-1" strike="noStrike">
                          <a:latin typeface="Arial"/>
                        </a:rPr>
                        <a:t>Asal Jurnal</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948960">
                <a:tc>
                  <a:txBody>
                    <a:bodyPr lIns="90000" rIns="90000" tIns="46800" bIns="46800"/>
                    <a:p>
                      <a:pPr algn="just"/>
                      <a:r>
                        <a:rPr b="0" lang="en-US" sz="1800" spc="-1" strike="noStrike">
                          <a:latin typeface="Arial"/>
                        </a:rPr>
                        <a:t>Optimasi Penjadwalan Mata Kuliah di Jurusan Teknik Informatika....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Dian Ariani, Arna</a:t>
                      </a:r>
                      <a:endParaRPr b="0" lang="en-US" sz="1800" spc="-1" strike="noStrike">
                        <a:latin typeface="Arial"/>
                      </a:endParaRPr>
                    </a:p>
                    <a:p>
                      <a:r>
                        <a:rPr b="0" lang="en-US" sz="1800" spc="-1" strike="noStrike">
                          <a:latin typeface="Arial"/>
                        </a:rPr>
                        <a:t>Fahriza, Ira Prasetyaningrum,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latin typeface="Arial"/>
                        </a:rPr>
                        <a:t>2011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EEPIS Repository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230840">
                <a:tc>
                  <a:txBody>
                    <a:bodyPr lIns="90000" rIns="90000" tIns="46800" bIns="46800"/>
                    <a:p>
                      <a:r>
                        <a:rPr b="0" lang="en-US" sz="1800" spc="-1" strike="noStrike">
                          <a:latin typeface="Arial"/>
                        </a:rPr>
                        <a:t>Penjadwalan Mata Kuliah Menggunakan Algoritma Genetika di Jurusan Sistem Informasi ITS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Wiga Ayu Puspaningrum, </a:t>
                      </a:r>
                      <a:endParaRPr b="0" lang="en-US" sz="1800" spc="-1" strike="noStrike">
                        <a:latin typeface="Arial"/>
                      </a:endParaRPr>
                    </a:p>
                    <a:p>
                      <a:r>
                        <a:rPr b="0" lang="en-US" sz="1800" spc="-1" strike="noStrike">
                          <a:latin typeface="Arial"/>
                        </a:rPr>
                        <a:t>Arif Djunaidy Retno Aulia Vinarti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1800" spc="-1" strike="noStrike">
                          <a:latin typeface="Arial"/>
                        </a:rPr>
                        <a:t>2013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Jurnal Teknik Pomits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94160">
                <a:tc>
                  <a:txBody>
                    <a:bodyPr lIns="90000" rIns="90000" tIns="46800" bIns="46800"/>
                    <a:p>
                      <a:r>
                        <a:rPr b="0" lang="en-US" sz="1800" spc="-1" strike="noStrike">
                          <a:latin typeface="Arial"/>
                        </a:rPr>
                        <a:t>Pengembangan Aplikasi Penjadwalan Kegiatan Pelatihan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Restie Maya Puspita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2016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Jurnal Online Informatika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Tahapan Pelaksanaan</a:t>
            </a:r>
            <a:endParaRPr b="0" lang="en-US" sz="4400" spc="-1" strike="noStrike">
              <a:latin typeface="Arial"/>
            </a:endParaRPr>
          </a:p>
        </p:txBody>
      </p:sp>
      <p:sp>
        <p:nvSpPr>
          <p:cNvPr id="115"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Mencari Paper yang relevan</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Dilakukan dengan konstruksi </a:t>
            </a:r>
            <a:r>
              <a:rPr b="0" i="1" lang="en-US" sz="2800" spc="-1" strike="noStrike">
                <a:latin typeface="Arial"/>
              </a:rPr>
              <a:t>Search String </a:t>
            </a:r>
            <a:r>
              <a:rPr b="0" lang="en-US" sz="2800" spc="-1" strike="noStrike">
                <a:latin typeface="Arial"/>
              </a:rPr>
              <a:t>berdasarkan PICOC yang sudah dibuat sebelumnya.</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Selain itu bisa bertanya langsung dengan pembuat paper tersebut.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Konstruksi </a:t>
            </a:r>
            <a:r>
              <a:rPr b="0" i="1" lang="en-US" sz="4400" spc="-1" strike="noStrike">
                <a:latin typeface="Arial"/>
              </a:rPr>
              <a:t>Search String</a:t>
            </a:r>
            <a:endParaRPr b="0" lang="en-US" sz="4400" spc="-1" strike="noStrike">
              <a:latin typeface="Arial"/>
            </a:endParaRPr>
          </a:p>
        </p:txBody>
      </p:sp>
      <p:sp>
        <p:nvSpPr>
          <p:cNvPr id="117" name="TextShape 2"/>
          <p:cNvSpPr txBox="1"/>
          <p:nvPr/>
        </p:nvSpPr>
        <p:spPr>
          <a:xfrm>
            <a:off x="0" y="4754880"/>
            <a:ext cx="10080720" cy="9144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latin typeface="Arial"/>
              </a:rPr>
              <a:t>Penjadwalan AND “Algoritma Particle Swarm Optimization” AND “Penjadwalan Optimal” AND Universitas</a:t>
            </a:r>
            <a:endParaRPr b="0" lang="en-US" sz="2800" spc="-1" strike="noStrike">
              <a:latin typeface="Arial"/>
            </a:endParaRPr>
          </a:p>
        </p:txBody>
      </p:sp>
      <p:graphicFrame>
        <p:nvGraphicFramePr>
          <p:cNvPr id="118" name="Table 3"/>
          <p:cNvGraphicFramePr/>
          <p:nvPr/>
        </p:nvGraphicFramePr>
        <p:xfrm>
          <a:off x="110160" y="1347840"/>
          <a:ext cx="9824760" cy="2778840"/>
        </p:xfrm>
        <a:graphic>
          <a:graphicData uri="http://schemas.openxmlformats.org/drawingml/2006/table">
            <a:tbl>
              <a:tblPr/>
              <a:tblGrid>
                <a:gridCol w="2292480"/>
                <a:gridCol w="7532640"/>
              </a:tblGrid>
              <a:tr h="555840">
                <a:tc>
                  <a:txBody>
                    <a:bodyPr lIns="90000" rIns="90000" tIns="46800" bIns="46800" anchor="ctr"/>
                    <a:p>
                      <a:pPr algn="ctr"/>
                      <a:r>
                        <a:rPr b="1" lang="en-US" sz="2200" spc="-1" strike="noStrike">
                          <a:latin typeface="Arial"/>
                        </a:rPr>
                        <a:t>Problem (P)</a:t>
                      </a:r>
                      <a:endParaRPr b="1"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US" sz="2200" spc="-1" strike="noStrike">
                          <a:latin typeface="Arial"/>
                        </a:rPr>
                        <a:t>Penjadwalan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55840">
                <a:tc>
                  <a:txBody>
                    <a:bodyPr lIns="90000" rIns="90000" tIns="46800" bIns="46800" anchor="ctr"/>
                    <a:p>
                      <a:pPr algn="ctr"/>
                      <a:r>
                        <a:rPr b="1" lang="en-US" sz="2200" spc="-1" strike="noStrike">
                          <a:latin typeface="Arial"/>
                        </a:rPr>
                        <a:t>Indicator (I)</a:t>
                      </a:r>
                      <a:endParaRPr b="1"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2200" spc="-1" strike="noStrike">
                          <a:solidFill>
                            <a:srgbClr val="000084"/>
                          </a:solidFill>
                          <a:latin typeface="Arial"/>
                        </a:rPr>
                        <a:t>Menggunakan Algoritma PSO</a:t>
                      </a:r>
                      <a:endParaRPr b="0" lang="en-US" sz="2200" spc="-1" strike="noStrike">
                        <a:solidFill>
                          <a:srgbClr val="000084"/>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55840">
                <a:tc>
                  <a:txBody>
                    <a:bodyPr lIns="90000" rIns="90000" tIns="46800" bIns="46800" anchor="ctr"/>
                    <a:p>
                      <a:pPr algn="ctr"/>
                      <a:r>
                        <a:rPr b="1" lang="en-US" sz="2200" spc="-1" strike="noStrike">
                          <a:latin typeface="Arial"/>
                        </a:rPr>
                        <a:t>Comparison (C)</a:t>
                      </a:r>
                      <a:endParaRPr b="1"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2200" spc="-1" strike="noStrike">
                          <a:latin typeface="Arial"/>
                        </a:rPr>
                        <a:t>Tidak Menggunakan Algoritma PSO</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55840">
                <a:tc>
                  <a:txBody>
                    <a:bodyPr lIns="90000" rIns="90000" tIns="46800" bIns="46800" anchor="ctr"/>
                    <a:p>
                      <a:pPr algn="ctr"/>
                      <a:r>
                        <a:rPr b="1" lang="en-US" sz="2200" spc="-1" strike="noStrike">
                          <a:latin typeface="Arial"/>
                        </a:rPr>
                        <a:t>Outcome (O)</a:t>
                      </a:r>
                      <a:endParaRPr b="1"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2200" spc="-1" strike="noStrike">
                          <a:latin typeface="Arial"/>
                        </a:rPr>
                        <a:t>Penjadwalan Mata Kuliah yang Optimal</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55480">
                <a:tc>
                  <a:txBody>
                    <a:bodyPr lIns="90000" rIns="90000" tIns="46800" bIns="46800" anchor="ctr"/>
                    <a:p>
                      <a:pPr algn="ctr"/>
                      <a:r>
                        <a:rPr b="1" lang="en-US" sz="2200" spc="-1" strike="noStrike">
                          <a:latin typeface="Arial"/>
                        </a:rPr>
                        <a:t>Context (C)</a:t>
                      </a:r>
                      <a:endParaRPr b="1"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2200" spc="-1" strike="noStrike">
                          <a:latin typeface="Arial"/>
                        </a:rPr>
                        <a:t>Universitas, Sekolah</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Catatan</a:t>
            </a:r>
            <a:endParaRPr b="0" lang="en-US" sz="4400" spc="-1" strike="noStrike">
              <a:latin typeface="Arial"/>
            </a:endParaRPr>
          </a:p>
        </p:txBody>
      </p:sp>
      <p:sp>
        <p:nvSpPr>
          <p:cNvPr id="120" name="TextShape 2"/>
          <p:cNvSpPr txBox="1"/>
          <p:nvPr/>
        </p:nvSpPr>
        <p:spPr>
          <a:xfrm>
            <a:off x="504000" y="1326600"/>
            <a:ext cx="9071280" cy="32878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Jika tema bukan tema yang menjadi tren saat ini, biasanya akan sulit dicari di Jurnal Internasional. Carilah di Jurnal Indonesia</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Jika tema merupakan tren saat ini, Jurnal Internasional dan Indonesia bisa digunakan untuk mencari paper</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Search String</a:t>
            </a:r>
            <a:endParaRPr b="0" lang="en-US" sz="4400" spc="-1" strike="noStrike">
              <a:latin typeface="Arial"/>
            </a:endParaRPr>
          </a:p>
        </p:txBody>
      </p:sp>
      <p:sp>
        <p:nvSpPr>
          <p:cNvPr id="122" name="TextShape 2"/>
          <p:cNvSpPr txBox="1"/>
          <p:nvPr/>
        </p:nvSpPr>
        <p:spPr>
          <a:xfrm>
            <a:off x="504000" y="1326600"/>
            <a:ext cx="9071280" cy="40683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Paper yang relevan dengan kasus ini adalah:</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Optimasi Penjadwalan Mata Kuliah di Jurusan Teknik Informatika Pens dengan Menggunakan Algoritma Particle Swarm Optimization (PSO)</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Penjadwalan Mata Kuliah Menggunakan Algoritma Genetika di Jurusan Sistem Informasi ITS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Pengembangan Aplikasi Penjadwalan Kegiatan Pelatihan Teknologi Informasi Dan Komunikasi Dengan Algoritma Genetika (Studi Kasus: Bprtik)</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225720"/>
            <a:ext cx="9071280" cy="946440"/>
          </a:xfrm>
          <a:prstGeom prst="rect">
            <a:avLst/>
          </a:prstGeom>
          <a:noFill/>
          <a:ln>
            <a:noFill/>
          </a:ln>
        </p:spPr>
        <p:style>
          <a:lnRef idx="0"/>
          <a:fillRef idx="0"/>
          <a:effectRef idx="0"/>
          <a:fontRef idx="minor"/>
        </p:style>
        <p:txBody>
          <a:bodyPr lIns="0" rIns="0" tIns="0" bIns="0" anchor="ctr"/>
          <a:p>
            <a:pPr algn="ctr">
              <a:lnSpc>
                <a:spcPct val="100000"/>
              </a:lnSpc>
            </a:pPr>
            <a:r>
              <a:rPr b="0" lang="en-US" sz="3300" spc="-1" strike="noStrike">
                <a:latin typeface="Arial"/>
              </a:rPr>
              <a:t>Kembali ke Tahapan SLR</a:t>
            </a:r>
            <a:endParaRPr b="0" lang="en-US" sz="3300" spc="-1" strike="noStrike">
              <a:latin typeface="Arial"/>
            </a:endParaRPr>
          </a:p>
        </p:txBody>
      </p:sp>
      <p:sp>
        <p:nvSpPr>
          <p:cNvPr id="82" name="CustomShape 2"/>
          <p:cNvSpPr/>
          <p:nvPr/>
        </p:nvSpPr>
        <p:spPr>
          <a:xfrm>
            <a:off x="504000" y="1172520"/>
            <a:ext cx="9071280" cy="4222080"/>
          </a:xfrm>
          <a:prstGeom prst="rect">
            <a:avLst/>
          </a:prstGeom>
          <a:noFill/>
          <a:ln>
            <a:noFill/>
          </a:ln>
        </p:spPr>
        <p:style>
          <a:lnRef idx="0"/>
          <a:fillRef idx="0"/>
          <a:effectRef idx="0"/>
          <a:fontRef idx="minor"/>
        </p:style>
        <p:txBody>
          <a:bodyPr lIns="0" rIns="0" tIns="0" bIns="0">
            <a:normAutofit fontScale="77000"/>
          </a:bodyPr>
          <a:p>
            <a:pPr marL="432000" indent="-323640">
              <a:lnSpc>
                <a:spcPct val="100000"/>
              </a:lnSpc>
              <a:spcAft>
                <a:spcPts val="1060"/>
              </a:spcAft>
              <a:buClr>
                <a:srgbClr val="000000"/>
              </a:buClr>
              <a:buSzPct val="45000"/>
              <a:buFont typeface="Wingdings" charset="2"/>
              <a:buChar char=""/>
            </a:pPr>
            <a:r>
              <a:rPr b="0" lang="en-US" sz="2600" spc="-1" strike="noStrike">
                <a:latin typeface="Noto Sans"/>
              </a:rPr>
              <a:t>Dimulai dari membaca paper</a:t>
            </a:r>
            <a:endParaRPr b="0" lang="en-US" sz="2600" spc="-1" strike="noStrike">
              <a:latin typeface="Arial"/>
            </a:endParaRPr>
          </a:p>
          <a:p>
            <a:pPr marL="432000" indent="-323640">
              <a:lnSpc>
                <a:spcPct val="100000"/>
              </a:lnSpc>
              <a:spcAft>
                <a:spcPts val="1060"/>
              </a:spcAft>
              <a:buClr>
                <a:srgbClr val="000000"/>
              </a:buClr>
              <a:buSzPct val="45000"/>
              <a:buFont typeface="Wingdings" charset="2"/>
              <a:buChar char=""/>
            </a:pPr>
            <a:r>
              <a:rPr b="0" lang="en-US" sz="2600" spc="-1" strike="noStrike">
                <a:latin typeface="Noto Sans"/>
              </a:rPr>
              <a:t>Perencanaan SLR</a:t>
            </a:r>
            <a:endParaRPr b="0" lang="en-US" sz="2600" spc="-1" strike="noStrike">
              <a:latin typeface="Arial"/>
            </a:endParaRPr>
          </a:p>
          <a:p>
            <a:pPr lvl="1" marL="864000" indent="-323640">
              <a:lnSpc>
                <a:spcPct val="100000"/>
              </a:lnSpc>
              <a:spcAft>
                <a:spcPts val="850"/>
              </a:spcAft>
              <a:buClr>
                <a:srgbClr val="000000"/>
              </a:buClr>
              <a:buSzPct val="75000"/>
              <a:buFont typeface="Symbol"/>
              <a:buChar char=""/>
            </a:pPr>
            <a:r>
              <a:rPr b="0" lang="en-US" sz="2200" spc="-1" strike="noStrike">
                <a:latin typeface="Noto Sans"/>
              </a:rPr>
              <a:t>Mencari Rumusan Masalah</a:t>
            </a:r>
            <a:endParaRPr b="0" lang="en-US" sz="2200" spc="-1" strike="noStrike">
              <a:latin typeface="Arial"/>
            </a:endParaRPr>
          </a:p>
          <a:p>
            <a:pPr lvl="1" marL="864000" indent="-323640">
              <a:lnSpc>
                <a:spcPct val="100000"/>
              </a:lnSpc>
              <a:spcAft>
                <a:spcPts val="850"/>
              </a:spcAft>
              <a:buClr>
                <a:srgbClr val="000000"/>
              </a:buClr>
              <a:buSzPct val="75000"/>
              <a:buFont typeface="Symbol"/>
              <a:buChar char=""/>
            </a:pPr>
            <a:r>
              <a:rPr b="0" lang="en-US" sz="2200" spc="-1" strike="noStrike">
                <a:latin typeface="Noto Sans"/>
              </a:rPr>
              <a:t>Mengembangkan Protokol Review dari Paper</a:t>
            </a:r>
            <a:endParaRPr b="0" lang="en-US" sz="2200" spc="-1" strike="noStrike">
              <a:latin typeface="Arial"/>
            </a:endParaRPr>
          </a:p>
          <a:p>
            <a:pPr marL="432000" indent="-323640">
              <a:lnSpc>
                <a:spcPct val="100000"/>
              </a:lnSpc>
              <a:spcAft>
                <a:spcPts val="1060"/>
              </a:spcAft>
              <a:buClr>
                <a:srgbClr val="000000"/>
              </a:buClr>
              <a:buSzPct val="45000"/>
              <a:buFont typeface="Wingdings" charset="2"/>
              <a:buChar char=""/>
            </a:pPr>
            <a:r>
              <a:rPr b="0" lang="en-US" sz="2600" spc="-1" strike="noStrike">
                <a:latin typeface="Noto Sans"/>
              </a:rPr>
              <a:t>Pelaksanaan SLR</a:t>
            </a:r>
            <a:endParaRPr b="0" lang="en-US" sz="2600" spc="-1" strike="noStrike">
              <a:latin typeface="Arial"/>
            </a:endParaRPr>
          </a:p>
          <a:p>
            <a:pPr lvl="1" marL="864000" indent="-323640">
              <a:lnSpc>
                <a:spcPct val="100000"/>
              </a:lnSpc>
              <a:spcAft>
                <a:spcPts val="850"/>
              </a:spcAft>
              <a:buClr>
                <a:srgbClr val="000000"/>
              </a:buClr>
              <a:buSzPct val="75000"/>
              <a:buFont typeface="Symbol"/>
              <a:buChar char=""/>
            </a:pPr>
            <a:r>
              <a:rPr b="0" lang="en-US" sz="2200" spc="-1" strike="noStrike">
                <a:latin typeface="Noto Sans"/>
              </a:rPr>
              <a:t>Memilih Paper Relevan Paper (daftar pustaka, atau Search String)</a:t>
            </a:r>
            <a:endParaRPr b="0" lang="en-US" sz="2200" spc="-1" strike="noStrike">
              <a:latin typeface="Arial"/>
            </a:endParaRPr>
          </a:p>
          <a:p>
            <a:pPr lvl="1" marL="864000" indent="-323640">
              <a:lnSpc>
                <a:spcPct val="100000"/>
              </a:lnSpc>
              <a:spcAft>
                <a:spcPts val="850"/>
              </a:spcAft>
              <a:buClr>
                <a:srgbClr val="000000"/>
              </a:buClr>
              <a:buSzPct val="75000"/>
              <a:buFont typeface="Symbol"/>
              <a:buChar char=""/>
            </a:pPr>
            <a:r>
              <a:rPr b="0" lang="en-US" sz="2200" spc="-1" strike="noStrike">
                <a:latin typeface="Noto Sans"/>
              </a:rPr>
              <a:t>Memilih Paper Penelitian Utama</a:t>
            </a:r>
            <a:endParaRPr b="0" lang="en-US" sz="2200" spc="-1" strike="noStrike">
              <a:latin typeface="Arial"/>
            </a:endParaRPr>
          </a:p>
          <a:p>
            <a:pPr lvl="1" marL="864000" indent="-323640">
              <a:lnSpc>
                <a:spcPct val="100000"/>
              </a:lnSpc>
              <a:spcAft>
                <a:spcPts val="850"/>
              </a:spcAft>
              <a:buClr>
                <a:srgbClr val="000000"/>
              </a:buClr>
              <a:buSzPct val="75000"/>
              <a:buFont typeface="Symbol"/>
              <a:buChar char=""/>
            </a:pPr>
            <a:r>
              <a:rPr b="0" lang="en-US" sz="2200" spc="-1" strike="noStrike">
                <a:latin typeface="Noto Sans"/>
              </a:rPr>
              <a:t>Pengambilan Data</a:t>
            </a:r>
            <a:endParaRPr b="0" lang="en-US" sz="2200" spc="-1" strike="noStrike">
              <a:latin typeface="Arial"/>
            </a:endParaRPr>
          </a:p>
          <a:p>
            <a:pPr lvl="1" marL="864000" indent="-323640">
              <a:lnSpc>
                <a:spcPct val="100000"/>
              </a:lnSpc>
              <a:spcAft>
                <a:spcPts val="850"/>
              </a:spcAft>
              <a:buClr>
                <a:srgbClr val="000000"/>
              </a:buClr>
              <a:buSzPct val="75000"/>
              <a:buFont typeface="Symbol"/>
              <a:buChar char=""/>
            </a:pPr>
            <a:r>
              <a:rPr b="0" lang="en-US" sz="2200" spc="-1" strike="noStrike">
                <a:latin typeface="Noto Sans"/>
              </a:rPr>
              <a:t>Sintesis Bukti</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Paper Relevan</a:t>
            </a:r>
            <a:endParaRPr b="0" lang="en-US" sz="4400" spc="-1" strike="noStrike">
              <a:latin typeface="Arial"/>
            </a:endParaRPr>
          </a:p>
        </p:txBody>
      </p:sp>
      <p:sp>
        <p:nvSpPr>
          <p:cNvPr id="124"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Paper relevan diambil datanya (lihat Pengembangan Protokol: Pengambilan Data) agar mudah dipelajari dan mencari sumber lainnya.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Menilai Kualitas Paper</a:t>
            </a:r>
            <a:endParaRPr b="0" lang="en-US" sz="4400" spc="-1" strike="noStrike">
              <a:latin typeface="Arial"/>
            </a:endParaRPr>
          </a:p>
        </p:txBody>
      </p:sp>
      <p:sp>
        <p:nvSpPr>
          <p:cNvPr id="126"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Cek apakah paper memiliki Kriteria yang sama</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Di kasus ini baik Paper Utama, dan Paper Relevan memiliki Kriteria Inklusi yang sama. Yaitu Mata Kuliah Informatika</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Sintesis Bukti-Bukti Paper</a:t>
            </a:r>
            <a:endParaRPr b="0" lang="en-US" sz="4400" spc="-1" strike="noStrike">
              <a:latin typeface="Arial"/>
            </a:endParaRPr>
          </a:p>
        </p:txBody>
      </p:sp>
      <p:sp>
        <p:nvSpPr>
          <p:cNvPr id="128" name="TextShape 2"/>
          <p:cNvSpPr txBox="1"/>
          <p:nvPr/>
        </p:nvSpPr>
        <p:spPr>
          <a:xfrm>
            <a:off x="504000" y="1326600"/>
            <a:ext cx="9071280" cy="3976920"/>
          </a:xfrm>
          <a:prstGeom prst="rect">
            <a:avLst/>
          </a:prstGeom>
          <a:noFill/>
          <a:ln>
            <a:noFill/>
          </a:ln>
        </p:spPr>
        <p:txBody>
          <a:bodyPr lIns="0" rIns="0" tIns="0" bIns="0">
            <a:normAutofit fontScale="89000"/>
          </a:bodyPr>
          <a:p>
            <a:pPr marL="432000" indent="-324000">
              <a:spcBef>
                <a:spcPts val="1417"/>
              </a:spcBef>
              <a:buClr>
                <a:srgbClr val="000000"/>
              </a:buClr>
              <a:buSzPct val="45000"/>
              <a:buFont typeface="Wingdings" charset="2"/>
              <a:buChar char=""/>
            </a:pPr>
            <a:r>
              <a:rPr b="0" lang="en-US" sz="3200" spc="-1" strike="noStrike">
                <a:latin typeface="Arial"/>
              </a:rPr>
              <a:t>Buatlah Tabel State-of-The-Art untuk mempermudah.</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Dengan kolom sebagai berikut: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Judul Penelitian</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Pengarang</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Tahun</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Algoritma/Metode</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Hasil Penelitian</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9" name="Table 1"/>
          <p:cNvGraphicFramePr/>
          <p:nvPr/>
        </p:nvGraphicFramePr>
        <p:xfrm>
          <a:off x="0" y="0"/>
          <a:ext cx="10080360" cy="5760720"/>
        </p:xfrm>
        <a:graphic>
          <a:graphicData uri="http://schemas.openxmlformats.org/drawingml/2006/table">
            <a:tbl>
              <a:tblPr/>
              <a:tblGrid>
                <a:gridCol w="2016000"/>
                <a:gridCol w="2016000"/>
                <a:gridCol w="2016000"/>
                <a:gridCol w="2016000"/>
                <a:gridCol w="2016720"/>
              </a:tblGrid>
              <a:tr h="1729080">
                <a:tc>
                  <a:txBody>
                    <a:bodyPr lIns="90000" rIns="90000" tIns="46800" bIns="46800" anchor="ctr"/>
                    <a:p>
                      <a:pPr algn="ctr"/>
                      <a:r>
                        <a:rPr b="1" lang="en-US" sz="2400" spc="-1" strike="noStrike">
                          <a:latin typeface="Arial"/>
                        </a:rPr>
                        <a:t>Judul Penelitian</a:t>
                      </a:r>
                      <a:endParaRPr b="1"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1" lang="en-US" sz="2400" spc="-1" strike="noStrike">
                          <a:latin typeface="Arial"/>
                        </a:rPr>
                        <a:t>Pengarang</a:t>
                      </a:r>
                      <a:endParaRPr b="1"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1" lang="en-US" sz="2400" spc="-1" strike="noStrike">
                          <a:latin typeface="Arial"/>
                        </a:rPr>
                        <a:t>Tahun</a:t>
                      </a:r>
                      <a:endParaRPr b="1"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1" lang="en-US" sz="2400" spc="-1" strike="noStrike">
                          <a:latin typeface="Arial"/>
                        </a:rPr>
                        <a:t>Metode</a:t>
                      </a:r>
                      <a:endParaRPr b="1"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1" lang="en-US" sz="2400" spc="-1" strike="noStrike">
                          <a:latin typeface="Arial"/>
                        </a:rPr>
                        <a:t>Hasil Penelitian</a:t>
                      </a:r>
                      <a:endParaRPr b="1"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729080">
                <a:tc>
                  <a:txBody>
                    <a:bodyPr lIns="90000" rIns="90000" tIns="46800" bIns="46800" anchor="ctr"/>
                    <a:p>
                      <a:pPr algn="ctr"/>
                      <a:r>
                        <a:rPr b="0" lang="en-US" sz="1800" spc="-1" strike="noStrike">
                          <a:latin typeface="Arial"/>
                        </a:rPr>
                        <a:t>Optimasi Penjadwalan Mata Kuliah di Jurusan Teknik Informatika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1800" spc="-1" strike="noStrike">
                          <a:latin typeface="Arial"/>
                        </a:rPr>
                        <a:t>Dian Ariani,</a:t>
                      </a:r>
                      <a:endParaRPr b="0" lang="en-US" sz="1800" spc="-1" strike="noStrike">
                        <a:latin typeface="Arial"/>
                      </a:endParaRPr>
                    </a:p>
                    <a:p>
                      <a:pPr algn="ctr"/>
                      <a:r>
                        <a:rPr b="0" lang="en-US" sz="1800" spc="-1" strike="noStrike">
                          <a:latin typeface="Arial"/>
                        </a:rPr>
                        <a:t>Arna Fahriza,</a:t>
                      </a:r>
                      <a:endParaRPr b="0" lang="en-US" sz="1800" spc="-1" strike="noStrike">
                        <a:latin typeface="Arial"/>
                      </a:endParaRPr>
                    </a:p>
                    <a:p>
                      <a:pPr algn="ctr"/>
                      <a:r>
                        <a:rPr b="0" lang="en-US" sz="1800" spc="-1" strike="noStrike">
                          <a:latin typeface="Arial"/>
                        </a:rPr>
                        <a:t>Ira Prasetyaningrum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1800" spc="-1" strike="noStrike">
                          <a:latin typeface="Arial"/>
                        </a:rPr>
                        <a:t>2011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1800" spc="-1" strike="noStrike">
                          <a:latin typeface="Arial"/>
                        </a:rPr>
                        <a:t>Particle Swarm Optimization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1800" spc="-1" strike="noStrike">
                          <a:latin typeface="Arial"/>
                        </a:rPr>
                        <a:t>Algoritma PSO dapat digunakan untuk mengoptimasi</a:t>
                      </a:r>
                      <a:endParaRPr b="0" lang="en-US" sz="1800" spc="-1" strike="noStrike">
                        <a:latin typeface="Arial"/>
                      </a:endParaRPr>
                    </a:p>
                    <a:p>
                      <a:pPr algn="ctr"/>
                      <a:r>
                        <a:rPr b="0" lang="en-US" sz="1800" spc="-1" strike="noStrike">
                          <a:latin typeface="Arial"/>
                        </a:rPr>
                        <a:t>permasalahan</a:t>
                      </a:r>
                      <a:endParaRPr b="0" lang="en-US" sz="1800" spc="-1" strike="noStrike">
                        <a:latin typeface="Arial"/>
                      </a:endParaRPr>
                    </a:p>
                    <a:p>
                      <a:pPr algn="ctr"/>
                      <a:r>
                        <a:rPr b="0" lang="en-US" sz="1800" spc="-1" strike="noStrike">
                          <a:latin typeface="Arial"/>
                        </a:rPr>
                        <a:t>penjadwalan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302560">
                <a:tc>
                  <a:txBody>
                    <a:bodyPr lIns="90000" rIns="90000" tIns="46800" bIns="46800" anchor="ctr"/>
                    <a:p>
                      <a:pPr algn="ctr"/>
                      <a:r>
                        <a:rPr b="0" lang="en-US" sz="1800" spc="-1" strike="noStrike">
                          <a:latin typeface="Arial"/>
                        </a:rPr>
                        <a:t>Penjadwalan Mata Kuliah Menggunakan Algoritma Genetika di Jurusan Sistem Informasi ITS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1800" spc="-1" strike="noStrike">
                          <a:latin typeface="Arial"/>
                        </a:rPr>
                        <a:t>Wiga Ayu Puspaningrum,</a:t>
                      </a:r>
                      <a:endParaRPr b="0" lang="en-US" sz="1800" spc="-1" strike="noStrike">
                        <a:latin typeface="Arial"/>
                      </a:endParaRPr>
                    </a:p>
                    <a:p>
                      <a:pPr algn="ctr"/>
                      <a:r>
                        <a:rPr b="0" lang="en-US" sz="1800" spc="-1" strike="noStrike">
                          <a:latin typeface="Arial"/>
                        </a:rPr>
                        <a:t>Arif Djunaidy,</a:t>
                      </a:r>
                      <a:endParaRPr b="0" lang="en-US" sz="1800" spc="-1" strike="noStrike">
                        <a:latin typeface="Arial"/>
                      </a:endParaRPr>
                    </a:p>
                    <a:p>
                      <a:pPr algn="ctr"/>
                      <a:r>
                        <a:rPr b="0" lang="en-US" sz="1800" spc="-1" strike="noStrike">
                          <a:latin typeface="Arial"/>
                        </a:rPr>
                        <a:t>Retno Aulia Vinarti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1800" spc="-1" strike="noStrike">
                          <a:latin typeface="Arial"/>
                        </a:rPr>
                        <a:t>2013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1800" spc="-1" strike="noStrike">
                          <a:latin typeface="Arial"/>
                        </a:rPr>
                        <a:t>Genetic Algoritm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1800" spc="-1" strike="noStrike">
                          <a:latin typeface="Arial"/>
                        </a:rPr>
                        <a:t>Aplikasi dapat menghasilkan keluaran sesuai dengan batasan kaku yang harus dipenuhi oleh aplikasi.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Catatan</a:t>
            </a:r>
            <a:endParaRPr b="0" lang="en-US" sz="4400" spc="-1" strike="noStrike">
              <a:latin typeface="Arial"/>
            </a:endParaRPr>
          </a:p>
        </p:txBody>
      </p:sp>
      <p:sp>
        <p:nvSpPr>
          <p:cNvPr id="131" name="TextShape 2"/>
          <p:cNvSpPr txBox="1"/>
          <p:nvPr/>
        </p:nvSpPr>
        <p:spPr>
          <a:xfrm>
            <a:off x="504000" y="1326600"/>
            <a:ext cx="9071280" cy="32878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Tabel harus diisi dengan detail sesuai apa yang telah dipaparkan oleh sang peneliti, khususnya dibagian metode dan hasil penelitian</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Sintesis bukti-bukti ditulis dengan gaya bahasa sendiri dengan sudut pandang orang pertama jamak (Kami).</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Tahapan Pelaporan SLR</a:t>
            </a:r>
            <a:endParaRPr b="0" lang="en-US" sz="4400" spc="-1" strike="noStrike">
              <a:latin typeface="Arial"/>
            </a:endParaRPr>
          </a:p>
        </p:txBody>
      </p:sp>
      <p:sp>
        <p:nvSpPr>
          <p:cNvPr id="133"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SLR biasanya terdiri dari</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Abstrak (Wajib ada dan terstruktur)</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Pendahuluan</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Review Metode yang digunakan</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Hasil Review</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Diskusi Review</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Abstrak</a:t>
            </a:r>
            <a:endParaRPr b="0" lang="en-US" sz="4400" spc="-1" strike="noStrike">
              <a:latin typeface="Arial"/>
            </a:endParaRPr>
          </a:p>
        </p:txBody>
      </p:sp>
      <p:sp>
        <p:nvSpPr>
          <p:cNvPr id="135"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Konteks:</a:t>
            </a:r>
            <a:endParaRPr b="0" lang="en-US" sz="3200" spc="-1" strike="noStrike">
              <a:latin typeface="Arial"/>
            </a:endParaRPr>
          </a:p>
          <a:p>
            <a:pPr lvl="1" marL="864000" indent="-324000" algn="just">
              <a:spcBef>
                <a:spcPts val="1134"/>
              </a:spcBef>
              <a:buClr>
                <a:srgbClr val="000000"/>
              </a:buClr>
              <a:buSzPct val="75000"/>
              <a:buFont typeface="Symbol" charset="2"/>
              <a:buChar char=""/>
            </a:pPr>
            <a:r>
              <a:rPr b="0" lang="en-US" sz="2800" spc="-1" strike="noStrike">
                <a:latin typeface="Arial"/>
              </a:rPr>
              <a:t>Pada saat pelaksaan penjadwalan mata kuliah Teknik Informatika, terjadi permasalahan yang bisa menyebabkan terjadinya gangguan di saat kegiatan belajar mengajar berlangsung. Oleh karena itu optimalisasi penataan jadwal mata kuliah sangat diperlukan untuk menghindari yang tidak diinginkan.</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Abstrak</a:t>
            </a:r>
            <a:endParaRPr b="0" lang="en-US" sz="4400" spc="-1" strike="noStrike">
              <a:latin typeface="Arial"/>
            </a:endParaRPr>
          </a:p>
        </p:txBody>
      </p:sp>
      <p:sp>
        <p:nvSpPr>
          <p:cNvPr id="137" name="TextShape 2"/>
          <p:cNvSpPr txBox="1"/>
          <p:nvPr/>
        </p:nvSpPr>
        <p:spPr>
          <a:xfrm>
            <a:off x="504000" y="1326600"/>
            <a:ext cx="9071280" cy="32878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Objektif:</a:t>
            </a:r>
            <a:endParaRPr b="0" lang="en-US" sz="3200" spc="-1" strike="noStrike">
              <a:latin typeface="Arial"/>
            </a:endParaRPr>
          </a:p>
          <a:p>
            <a:pPr lvl="1" marL="864000" indent="-324000" algn="just">
              <a:spcBef>
                <a:spcPts val="1134"/>
              </a:spcBef>
              <a:buClr>
                <a:srgbClr val="000000"/>
              </a:buClr>
              <a:buSzPct val="75000"/>
              <a:buFont typeface="Symbol" charset="2"/>
              <a:buChar char=""/>
            </a:pPr>
            <a:r>
              <a:rPr b="0" lang="en-US" sz="2800" spc="-1" strike="noStrike">
                <a:latin typeface="Arial"/>
              </a:rPr>
              <a:t>Kami menginvestigasi bagaimana variabel-variabel, dan juga algoritma yang digunakan dapat mempengaruhi penataan jadwal mata kuliah khususnya untuk mata kuliah Teknik Informatika sehingga jadwal yang optimal bisa dicapai.</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Abstrak</a:t>
            </a:r>
            <a:endParaRPr b="0" lang="en-US" sz="4400" spc="-1" strike="noStrike">
              <a:latin typeface="Arial"/>
            </a:endParaRPr>
          </a:p>
        </p:txBody>
      </p:sp>
      <p:sp>
        <p:nvSpPr>
          <p:cNvPr id="139" name="TextShape 2"/>
          <p:cNvSpPr txBox="1"/>
          <p:nvPr/>
        </p:nvSpPr>
        <p:spPr>
          <a:xfrm>
            <a:off x="504000" y="1326600"/>
            <a:ext cx="9071280" cy="370260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Metode:</a:t>
            </a:r>
            <a:endParaRPr b="0" lang="en-US" sz="3200" spc="-1" strike="noStrike">
              <a:latin typeface="Arial"/>
            </a:endParaRPr>
          </a:p>
          <a:p>
            <a:pPr lvl="1" marL="864000" indent="-324000" algn="just">
              <a:spcBef>
                <a:spcPts val="1134"/>
              </a:spcBef>
              <a:buClr>
                <a:srgbClr val="000000"/>
              </a:buClr>
              <a:buSzPct val="75000"/>
              <a:buFont typeface="Symbol" charset="2"/>
              <a:buChar char=""/>
            </a:pPr>
            <a:r>
              <a:rPr b="0" lang="en-US" sz="2800" spc="-1" strike="noStrike">
                <a:latin typeface="Arial"/>
              </a:rPr>
              <a:t>Metode yang kami gunakan adalah </a:t>
            </a:r>
            <a:r>
              <a:rPr b="0" i="1" lang="en-US" sz="2800" spc="-1" strike="noStrike">
                <a:latin typeface="Arial"/>
              </a:rPr>
              <a:t>Systematic Literature Review </a:t>
            </a:r>
            <a:r>
              <a:rPr b="0" lang="en-US" sz="2800" spc="-1" strike="noStrike">
                <a:latin typeface="Arial"/>
              </a:rPr>
              <a:t>yang dimana kami mereview beberapa paper dari tahun 2011- 2016. Paper-paper yang kami review sudah sesuai dengan kriteria yang kami tentukan dan juga memiliki kualitas yang sesuai, sehingga relevansi antar paper tetap terjaga dan saling menompang.</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Abstrak</a:t>
            </a:r>
            <a:endParaRPr b="0" lang="en-US" sz="4400" spc="-1" strike="noStrike">
              <a:latin typeface="Arial"/>
            </a:endParaRPr>
          </a:p>
        </p:txBody>
      </p:sp>
      <p:sp>
        <p:nvSpPr>
          <p:cNvPr id="141" name="TextShape 2"/>
          <p:cNvSpPr txBox="1"/>
          <p:nvPr/>
        </p:nvSpPr>
        <p:spPr>
          <a:xfrm>
            <a:off x="504000" y="1326600"/>
            <a:ext cx="9071280" cy="32878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Hasil</a:t>
            </a:r>
            <a:endParaRPr b="0" lang="en-US" sz="3200" spc="-1" strike="noStrike">
              <a:latin typeface="Arial"/>
            </a:endParaRPr>
          </a:p>
          <a:p>
            <a:pPr lvl="1" marL="864000" indent="-324000" algn="just">
              <a:spcBef>
                <a:spcPts val="1134"/>
              </a:spcBef>
              <a:buClr>
                <a:srgbClr val="000000"/>
              </a:buClr>
              <a:buSzPct val="75000"/>
              <a:buFont typeface="Symbol" charset="2"/>
              <a:buChar char=""/>
            </a:pPr>
            <a:r>
              <a:rPr b="0" lang="en-US" sz="2800" spc="-1" strike="noStrike">
                <a:latin typeface="Arial"/>
              </a:rPr>
              <a:t>Hasil dari penelitian ini adalah penataan jadwal mata kuliah Teknik Informatika yang optimal, di mana tidak ada mata kuliah yang bertabrakan, dosen tidak ada yang mengajar lebih dari dua mata kuliah per hari, dan ketentuan lainnya yang sudah ditetapkan oleh pihak universitas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25720"/>
            <a:ext cx="9071280" cy="946440"/>
          </a:xfrm>
          <a:prstGeom prst="rect">
            <a:avLst/>
          </a:prstGeom>
          <a:noFill/>
          <a:ln>
            <a:noFill/>
          </a:ln>
        </p:spPr>
        <p:style>
          <a:lnRef idx="0"/>
          <a:fillRef idx="0"/>
          <a:effectRef idx="0"/>
          <a:fontRef idx="minor"/>
        </p:style>
        <p:txBody>
          <a:bodyPr lIns="0" rIns="0" tIns="0" bIns="0" anchor="ctr"/>
          <a:p>
            <a:pPr algn="ctr">
              <a:lnSpc>
                <a:spcPct val="100000"/>
              </a:lnSpc>
            </a:pPr>
            <a:r>
              <a:rPr b="0" lang="en-US" sz="3300" spc="-1" strike="noStrike">
                <a:latin typeface="Arial"/>
              </a:rPr>
              <a:t>Pemilihan Paper Utama</a:t>
            </a:r>
            <a:endParaRPr b="0" lang="en-US" sz="3300" spc="-1" strike="noStrike">
              <a:latin typeface="Arial"/>
            </a:endParaRPr>
          </a:p>
        </p:txBody>
      </p:sp>
      <p:sp>
        <p:nvSpPr>
          <p:cNvPr id="84"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85000"/>
          </a:bodyPr>
          <a:p>
            <a:pPr marL="432000" indent="-323640">
              <a:lnSpc>
                <a:spcPct val="100000"/>
              </a:lnSpc>
              <a:spcAft>
                <a:spcPts val="1060"/>
              </a:spcAft>
              <a:buClr>
                <a:srgbClr val="000000"/>
              </a:buClr>
              <a:buSzPct val="45000"/>
              <a:buFont typeface="Wingdings" charset="2"/>
              <a:buChar char=""/>
            </a:pPr>
            <a:r>
              <a:rPr b="0" lang="en-US" sz="3200" spc="-1" strike="noStrike">
                <a:latin typeface="Noto Sans"/>
              </a:rPr>
              <a:t>Studi kasus kali ini akan mengambil paper S1 dari universitas lain, dengan judul:</a:t>
            </a:r>
            <a:endParaRPr b="0" lang="en-US" sz="3200" spc="-1" strike="noStrike">
              <a:latin typeface="Arial"/>
            </a:endParaRPr>
          </a:p>
          <a:p>
            <a:pPr lvl="1" marL="864000" indent="-323640">
              <a:lnSpc>
                <a:spcPct val="100000"/>
              </a:lnSpc>
              <a:spcAft>
                <a:spcPts val="850"/>
              </a:spcAft>
              <a:buClr>
                <a:srgbClr val="000000"/>
              </a:buClr>
              <a:buSzPct val="75000"/>
              <a:buFont typeface="Symbol"/>
              <a:buChar char=""/>
            </a:pPr>
            <a:r>
              <a:rPr b="0" lang="en-US" sz="2600" spc="-1" strike="noStrike">
                <a:latin typeface="Noto Sans"/>
              </a:rPr>
              <a:t>APLIKASI PENJADWALAN MATA KULIAH MENGGUNAKAN ALGORITMA PARTICLE SWARM OPTIMIZATION (PSO)</a:t>
            </a:r>
            <a:endParaRPr b="0" lang="en-US" sz="2600" spc="-1" strike="noStrike">
              <a:latin typeface="Arial"/>
            </a:endParaRPr>
          </a:p>
          <a:p>
            <a:pPr lvl="1" marL="864000" indent="-323640">
              <a:lnSpc>
                <a:spcPct val="100000"/>
              </a:lnSpc>
              <a:spcAft>
                <a:spcPts val="850"/>
              </a:spcAft>
              <a:buClr>
                <a:srgbClr val="000000"/>
              </a:buClr>
              <a:buSzPct val="75000"/>
              <a:buFont typeface="Symbol"/>
              <a:buChar char=""/>
            </a:pPr>
            <a:r>
              <a:rPr b="0" lang="en-US" sz="2600" spc="-1" strike="noStrike">
                <a:latin typeface="Noto Sans"/>
              </a:rPr>
              <a:t>Oleh: Kusmarna, Irfran; Wardhani, Luh Kesuma; Safrizal, Muhammad</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Abstrak</a:t>
            </a:r>
            <a:endParaRPr b="0" lang="en-US" sz="4400" spc="-1" strike="noStrike">
              <a:latin typeface="Arial"/>
            </a:endParaRPr>
          </a:p>
        </p:txBody>
      </p:sp>
      <p:sp>
        <p:nvSpPr>
          <p:cNvPr id="143" name="TextShape 2"/>
          <p:cNvSpPr txBox="1"/>
          <p:nvPr/>
        </p:nvSpPr>
        <p:spPr>
          <a:xfrm>
            <a:off x="504000" y="1326600"/>
            <a:ext cx="9071280" cy="32878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Kesimpulan</a:t>
            </a:r>
            <a:endParaRPr b="0" lang="en-US" sz="3200" spc="-1" strike="noStrike">
              <a:latin typeface="Arial"/>
            </a:endParaRPr>
          </a:p>
          <a:p>
            <a:pPr lvl="1" marL="864000" indent="-324000" algn="just">
              <a:spcBef>
                <a:spcPts val="1134"/>
              </a:spcBef>
              <a:buClr>
                <a:srgbClr val="000000"/>
              </a:buClr>
              <a:buSzPct val="75000"/>
              <a:buFont typeface="Symbol" charset="2"/>
              <a:buChar char=""/>
            </a:pPr>
            <a:r>
              <a:rPr b="0" lang="en-US" sz="2800" spc="-1" strike="noStrike">
                <a:latin typeface="Arial"/>
              </a:rPr>
              <a:t>Pada dasarnya algoritma telah dapat mengoptimalkan tatanan jadwal mata kuliah sesuai ketetapan, namun ada beberapa hal yang ternyata tidak sesuai dengan harapan contohnya tatanan jam mata kuliah yang memerlukan batasan yang lebih ketat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Pendahuluan SLR</a:t>
            </a:r>
            <a:endParaRPr b="0" lang="en-US" sz="4400" spc="-1" strike="noStrike">
              <a:latin typeface="Arial"/>
            </a:endParaRPr>
          </a:p>
        </p:txBody>
      </p:sp>
      <p:sp>
        <p:nvSpPr>
          <p:cNvPr id="145" name="TextShape 2"/>
          <p:cNvSpPr txBox="1"/>
          <p:nvPr/>
        </p:nvSpPr>
        <p:spPr>
          <a:xfrm>
            <a:off x="504000" y="1326600"/>
            <a:ext cx="9071280" cy="32878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Layaknya skripsi, tesis, dan paper. SLR juga harus memiliki Pendahuluan untuk mengungkapkan mengapa review dilakukan dan tujuan dilakukannya review tersebut.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Contoh</a:t>
            </a:r>
            <a:endParaRPr b="0" lang="en-US" sz="4400" spc="-1" strike="noStrike">
              <a:latin typeface="Arial"/>
            </a:endParaRPr>
          </a:p>
        </p:txBody>
      </p:sp>
      <p:sp>
        <p:nvSpPr>
          <p:cNvPr id="147" name="TextShape 2"/>
          <p:cNvSpPr txBox="1"/>
          <p:nvPr/>
        </p:nvSpPr>
        <p:spPr>
          <a:xfrm>
            <a:off x="504000" y="1326600"/>
            <a:ext cx="9071280" cy="3287880"/>
          </a:xfrm>
          <a:prstGeom prst="rect">
            <a:avLst/>
          </a:prstGeom>
          <a:noFill/>
          <a:ln>
            <a:noFill/>
          </a:ln>
        </p:spPr>
        <p:txBody>
          <a:bodyPr lIns="0" rIns="0" tIns="0" bIns="0">
            <a:normAutofit fontScale="44000"/>
          </a:bodyPr>
          <a:p>
            <a:pPr marL="432000" indent="-324000" algn="just">
              <a:spcBef>
                <a:spcPts val="1417"/>
              </a:spcBef>
              <a:buClr>
                <a:srgbClr val="000000"/>
              </a:buClr>
              <a:buSzPct val="45000"/>
              <a:buFont typeface="Wingdings" charset="2"/>
              <a:buChar char=""/>
            </a:pPr>
            <a:r>
              <a:rPr b="1" lang="en-US" sz="3200" spc="-1" strike="noStrike">
                <a:latin typeface="Arial"/>
              </a:rPr>
              <a:t>Pendahuluan</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Teknologi yang kini makin canggih mendorong orang-orang untuk mengimplementasikan teknologi ini untuk membantu perkerjaan mereka. Salah satunya adalah penggunaan algoritma Particle Swarm Optimization untuk membantu penataan jadwal mata kuliah. Kami ingin mereview paper berkenaan dengan ini </a:t>
            </a:r>
            <a:r>
              <a:rPr b="1" lang="en-US" sz="3200" spc="-1" strike="noStrike">
                <a:latin typeface="Arial"/>
              </a:rPr>
              <a:t>karena kami ini mengetahui sejauh mana algoritma ini mampu membantu orang-orang dalam penataan jadwal mata kuliah.</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Contoh</a:t>
            </a:r>
            <a:endParaRPr b="0" lang="en-US" sz="4400" spc="-1" strike="noStrike">
              <a:latin typeface="Arial"/>
            </a:endParaRPr>
          </a:p>
        </p:txBody>
      </p:sp>
      <p:sp>
        <p:nvSpPr>
          <p:cNvPr id="149" name="TextShape 2"/>
          <p:cNvSpPr txBox="1"/>
          <p:nvPr/>
        </p:nvSpPr>
        <p:spPr>
          <a:xfrm>
            <a:off x="504000" y="1326600"/>
            <a:ext cx="9071280" cy="32878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2800" spc="-1" strike="noStrike">
                <a:latin typeface="Arial"/>
              </a:rPr>
              <a:t>Tujuan kami dalam melakukan review ini adalah </a:t>
            </a:r>
            <a:r>
              <a:rPr b="1" lang="en-US" sz="2800" spc="-1" strike="noStrike">
                <a:latin typeface="Arial"/>
              </a:rPr>
              <a:t>untuk sejauh mana algoritma ini mampu melakukan optimalisasi</a:t>
            </a:r>
            <a:r>
              <a:rPr b="0" lang="en-US" sz="2800" spc="-1" strike="noStrike">
                <a:latin typeface="Arial"/>
              </a:rPr>
              <a:t> sehingga </a:t>
            </a:r>
            <a:r>
              <a:rPr b="1" lang="en-US" sz="2800" spc="-1" strike="noStrike">
                <a:latin typeface="Arial"/>
              </a:rPr>
              <a:t>kedepannya kami dapat melakukan optimalisasi yang lebih baik</a:t>
            </a:r>
            <a:r>
              <a:rPr b="0" lang="en-US" sz="2800" spc="-1" strike="noStrike">
                <a:latin typeface="Arial"/>
              </a:rPr>
              <a:t> dari yang kami review saat ini. Dengan kemungkinan akan kami kombinasikan dengan algoritma lain ataupun optimalisasi manual</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Metode SLR</a:t>
            </a:r>
            <a:endParaRPr b="0" lang="en-US" sz="4400" spc="-1" strike="noStrike">
              <a:latin typeface="Arial"/>
            </a:endParaRPr>
          </a:p>
        </p:txBody>
      </p:sp>
      <p:sp>
        <p:nvSpPr>
          <p:cNvPr id="151" name="TextShape 2"/>
          <p:cNvSpPr txBox="1"/>
          <p:nvPr/>
        </p:nvSpPr>
        <p:spPr>
          <a:xfrm>
            <a:off x="504000" y="1326600"/>
            <a:ext cx="9071280" cy="3287880"/>
          </a:xfrm>
          <a:prstGeom prst="rect">
            <a:avLst/>
          </a:prstGeom>
          <a:noFill/>
          <a:ln>
            <a:noFill/>
          </a:ln>
        </p:spPr>
        <p:txBody>
          <a:bodyPr lIns="0" rIns="0" tIns="0" bIns="0">
            <a:normAutofit fontScale="82000"/>
          </a:bodyPr>
          <a:p>
            <a:pPr marL="432000" indent="-324000">
              <a:spcBef>
                <a:spcPts val="1417"/>
              </a:spcBef>
              <a:buClr>
                <a:srgbClr val="000000"/>
              </a:buClr>
              <a:buSzPct val="45000"/>
              <a:buFont typeface="Wingdings" charset="2"/>
              <a:buChar char=""/>
            </a:pPr>
            <a:r>
              <a:rPr b="0" lang="en-US" sz="3200" spc="-1" strike="noStrike">
                <a:latin typeface="Arial"/>
              </a:rPr>
              <a:t>Jelaskan tahapan-tahapan yang dilakukan dari Tahapan Rancangan, dan Pelaksanaan.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Hal-hal yang biasanya dijelaskan</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Perumusan Rumusan Masalah</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Bagaimana mencari paper relevan</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Kriteria (Inklusi dan Ekslusi)</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Paper Relevan dalam bentuk Tabel State-of-The-Art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Contoh</a:t>
            </a:r>
            <a:endParaRPr b="0" lang="en-US" sz="4400" spc="-1" strike="noStrike">
              <a:latin typeface="Arial"/>
            </a:endParaRPr>
          </a:p>
        </p:txBody>
      </p:sp>
      <p:sp>
        <p:nvSpPr>
          <p:cNvPr id="153" name="TextShape 2"/>
          <p:cNvSpPr txBox="1"/>
          <p:nvPr/>
        </p:nvSpPr>
        <p:spPr>
          <a:xfrm>
            <a:off x="504000" y="1326600"/>
            <a:ext cx="9071280" cy="3287880"/>
          </a:xfrm>
          <a:prstGeom prst="rect">
            <a:avLst/>
          </a:prstGeom>
          <a:noFill/>
          <a:ln>
            <a:noFill/>
          </a:ln>
        </p:spPr>
        <p:txBody>
          <a:bodyPr lIns="0" rIns="0" tIns="0" bIns="0">
            <a:normAutofit fontScale="82000"/>
          </a:bodyPr>
          <a:p>
            <a:pPr lvl="1" marL="864000" indent="-324000" algn="just">
              <a:spcBef>
                <a:spcPts val="1134"/>
              </a:spcBef>
              <a:buClr>
                <a:srgbClr val="000000"/>
              </a:buClr>
              <a:buSzPct val="75000"/>
              <a:buFont typeface="Symbol" charset="2"/>
              <a:buChar char=""/>
            </a:pPr>
            <a:r>
              <a:rPr b="1" lang="en-US" sz="2800" spc="-1" strike="noStrike">
                <a:latin typeface="Arial"/>
              </a:rPr>
              <a:t>Metode</a:t>
            </a:r>
            <a:endParaRPr b="0" lang="en-US" sz="2800" spc="-1" strike="noStrike">
              <a:latin typeface="Arial"/>
            </a:endParaRPr>
          </a:p>
          <a:p>
            <a:pPr lvl="1" marL="864000" indent="-324000" algn="just">
              <a:spcBef>
                <a:spcPts val="1134"/>
              </a:spcBef>
              <a:buClr>
                <a:srgbClr val="000000"/>
              </a:buClr>
              <a:buSzPct val="75000"/>
              <a:buFont typeface="Symbol" charset="2"/>
              <a:buChar char=""/>
            </a:pPr>
            <a:r>
              <a:rPr b="0" lang="en-US" sz="2800" spc="-1" strike="noStrike">
                <a:latin typeface="Arial"/>
              </a:rPr>
              <a:t>Kami menggunakan </a:t>
            </a:r>
            <a:r>
              <a:rPr b="0" i="1" lang="en-US" sz="2800" spc="-1" strike="noStrike">
                <a:latin typeface="Arial"/>
              </a:rPr>
              <a:t>Systematic Literature Review</a:t>
            </a:r>
            <a:r>
              <a:rPr b="0" lang="en-US" sz="2800" spc="-1" strike="noStrike">
                <a:latin typeface="Arial"/>
              </a:rPr>
              <a:t> ketika melakukan revew paper ini. Hal pertama yang kami rumuskan ialah </a:t>
            </a:r>
            <a:r>
              <a:rPr b="1" lang="en-US" sz="2800" spc="-1" strike="noStrike">
                <a:latin typeface="Arial"/>
              </a:rPr>
              <a:t>Rumusan Masalah</a:t>
            </a:r>
            <a:r>
              <a:rPr b="0" lang="en-US" sz="2800" spc="-1" strike="noStrike">
                <a:latin typeface="Arial"/>
              </a:rPr>
              <a:t> yang merupakan hal yang penting dalam setiap paper. Dengan Rumusan Masalah ini kami dapat menelusuri </a:t>
            </a:r>
            <a:r>
              <a:rPr b="0" i="1" lang="en-US" sz="2800" spc="-1" strike="noStrike">
                <a:latin typeface="Arial"/>
              </a:rPr>
              <a:t>Search String </a:t>
            </a:r>
            <a:r>
              <a:rPr b="0" lang="en-US" sz="2800" spc="-1" strike="noStrike">
                <a:latin typeface="Arial"/>
              </a:rPr>
              <a:t>yang dapat kami gunakan nantinya dalam mencari paper yang relevan</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Contoh</a:t>
            </a:r>
            <a:endParaRPr b="0" lang="en-US" sz="4400" spc="-1" strike="noStrike">
              <a:latin typeface="Arial"/>
            </a:endParaRPr>
          </a:p>
        </p:txBody>
      </p:sp>
      <p:sp>
        <p:nvSpPr>
          <p:cNvPr id="155" name="TextShape 2"/>
          <p:cNvSpPr txBox="1"/>
          <p:nvPr/>
        </p:nvSpPr>
        <p:spPr>
          <a:xfrm>
            <a:off x="504000" y="1326600"/>
            <a:ext cx="9071280" cy="3287880"/>
          </a:xfrm>
          <a:prstGeom prst="rect">
            <a:avLst/>
          </a:prstGeom>
          <a:noFill/>
          <a:ln>
            <a:noFill/>
          </a:ln>
        </p:spPr>
        <p:txBody>
          <a:bodyPr lIns="0" rIns="0" tIns="0" bIns="0">
            <a:normAutofit fontScale="69000"/>
          </a:bodyPr>
          <a:p>
            <a:pPr marL="432000" indent="-324000" algn="just">
              <a:spcBef>
                <a:spcPts val="1417"/>
              </a:spcBef>
              <a:buClr>
                <a:srgbClr val="000000"/>
              </a:buClr>
              <a:buSzPct val="45000"/>
              <a:buFont typeface="Wingdings" charset="2"/>
              <a:buChar char=""/>
            </a:pPr>
            <a:r>
              <a:rPr b="1" lang="en-US" sz="3200" spc="-1" strike="noStrike">
                <a:latin typeface="Arial"/>
              </a:rPr>
              <a:t>Kriteria</a:t>
            </a:r>
            <a:endParaRPr b="1" lang="en-US" sz="3200" spc="-1" strike="noStrike">
              <a:latin typeface="Arial"/>
            </a:endParaRPr>
          </a:p>
          <a:p>
            <a:pPr lvl="1" marL="864000" indent="-324000" algn="just">
              <a:spcBef>
                <a:spcPts val="1134"/>
              </a:spcBef>
              <a:buClr>
                <a:srgbClr val="000000"/>
              </a:buClr>
              <a:buSzPct val="75000"/>
              <a:buFont typeface="Symbol" charset="2"/>
              <a:buChar char=""/>
            </a:pPr>
            <a:r>
              <a:rPr b="0" lang="en-US" sz="2800" spc="-1" strike="noStrike">
                <a:latin typeface="Arial"/>
              </a:rPr>
              <a:t>Kami memiliki kriteria inklusi dan eksklusi sehingga paper yang kami cari nantinya tetap relevand engan apa yang kami review. Berikut adalah kriterianya:</a:t>
            </a:r>
            <a:endParaRPr b="0" lang="en-US" sz="2800" spc="-1" strike="noStrike">
              <a:latin typeface="Arial"/>
            </a:endParaRPr>
          </a:p>
          <a:p>
            <a:pPr lvl="1" marL="864000" indent="-324000" algn="just">
              <a:spcBef>
                <a:spcPts val="1134"/>
              </a:spcBef>
              <a:buClr>
                <a:srgbClr val="000000"/>
              </a:buClr>
              <a:buSzPct val="75000"/>
              <a:buFont typeface="Symbol" charset="2"/>
              <a:buChar char=""/>
            </a:pPr>
            <a:r>
              <a:rPr b="0" lang="en-US" sz="2800" spc="-1" strike="noStrike">
                <a:latin typeface="Arial"/>
              </a:rPr>
              <a:t>Inklusi:</a:t>
            </a:r>
            <a:endParaRPr b="0" lang="en-US" sz="2800" spc="-1" strike="noStrike">
              <a:latin typeface="Arial"/>
            </a:endParaRPr>
          </a:p>
          <a:p>
            <a:pPr lvl="2" marL="1296000" indent="-288000" algn="just">
              <a:spcBef>
                <a:spcPts val="850"/>
              </a:spcBef>
              <a:buClr>
                <a:srgbClr val="000000"/>
              </a:buClr>
              <a:buSzPct val="45000"/>
              <a:buFont typeface="Wingdings" charset="2"/>
              <a:buChar char=""/>
            </a:pPr>
            <a:r>
              <a:rPr b="0" lang="en-US" sz="2400" spc="-1" strike="noStrike">
                <a:latin typeface="Arial"/>
              </a:rPr>
              <a:t>.....</a:t>
            </a:r>
            <a:endParaRPr b="0" lang="en-US" sz="2400" spc="-1" strike="noStrike">
              <a:latin typeface="Arial"/>
            </a:endParaRPr>
          </a:p>
          <a:p>
            <a:pPr lvl="1" marL="864000" indent="-324000" algn="just">
              <a:spcBef>
                <a:spcPts val="1134"/>
              </a:spcBef>
              <a:buClr>
                <a:srgbClr val="000000"/>
              </a:buClr>
              <a:buSzPct val="75000"/>
              <a:buFont typeface="Symbol" charset="2"/>
              <a:buChar char=""/>
            </a:pPr>
            <a:r>
              <a:rPr b="0" lang="en-US" sz="2800" spc="-1" strike="noStrike">
                <a:latin typeface="Arial"/>
              </a:rPr>
              <a:t>Eklusi:</a:t>
            </a:r>
            <a:endParaRPr b="0" lang="en-US" sz="2800" spc="-1" strike="noStrike">
              <a:latin typeface="Arial"/>
            </a:endParaRPr>
          </a:p>
          <a:p>
            <a:pPr lvl="2" marL="1296000" indent="-288000" algn="just">
              <a:spcBef>
                <a:spcPts val="850"/>
              </a:spcBef>
              <a:buClr>
                <a:srgbClr val="000000"/>
              </a:buClr>
              <a:buSzPct val="45000"/>
              <a:buFont typeface="Wingdings" charset="2"/>
              <a:buChar char=""/>
            </a:pPr>
            <a:r>
              <a:rPr b="0" lang="en-US" sz="2400" spc="-1" strike="noStrike">
                <a:latin typeface="Arial"/>
              </a:rPr>
              <a: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Contoh</a:t>
            </a:r>
            <a:endParaRPr b="0" lang="en-US" sz="4400" spc="-1" strike="noStrike">
              <a:latin typeface="Arial"/>
            </a:endParaRPr>
          </a:p>
        </p:txBody>
      </p:sp>
      <p:sp>
        <p:nvSpPr>
          <p:cNvPr id="157"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Tabel State-of-The-Art bisa dilihat di Slide 23</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Hasil Revew</a:t>
            </a:r>
            <a:endParaRPr b="0" lang="en-US" sz="4400" spc="-1" strike="noStrike">
              <a:latin typeface="Arial"/>
            </a:endParaRPr>
          </a:p>
        </p:txBody>
      </p:sp>
      <p:sp>
        <p:nvSpPr>
          <p:cNvPr id="159" name="TextShape 2"/>
          <p:cNvSpPr txBox="1"/>
          <p:nvPr/>
        </p:nvSpPr>
        <p:spPr>
          <a:xfrm>
            <a:off x="504000" y="1326600"/>
            <a:ext cx="9071280" cy="32878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Ceritakan hasil apa yang kamu temukan dalam paper, dan bandingan dengan paper yang relevan.</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Gunakan sitasi untuk menyebutkan nama paper</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Apakah ada perbedaan dalam performa?</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Kelebihan dan kekurangan?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Contoh</a:t>
            </a:r>
            <a:endParaRPr b="0" lang="en-US" sz="4400" spc="-1" strike="noStrike">
              <a:latin typeface="Arial"/>
            </a:endParaRPr>
          </a:p>
        </p:txBody>
      </p:sp>
      <p:sp>
        <p:nvSpPr>
          <p:cNvPr id="161" name="TextShape 2"/>
          <p:cNvSpPr txBox="1"/>
          <p:nvPr/>
        </p:nvSpPr>
        <p:spPr>
          <a:xfrm>
            <a:off x="504000" y="1326600"/>
            <a:ext cx="9071280" cy="3287880"/>
          </a:xfrm>
          <a:prstGeom prst="rect">
            <a:avLst/>
          </a:prstGeom>
          <a:noFill/>
          <a:ln>
            <a:noFill/>
          </a:ln>
        </p:spPr>
        <p:txBody>
          <a:bodyPr lIns="0" rIns="0" tIns="0" bIns="0">
            <a:normAutofit fontScale="97000"/>
          </a:bodyPr>
          <a:p>
            <a:pPr marL="432000" indent="-324000" algn="just">
              <a:spcBef>
                <a:spcPts val="1417"/>
              </a:spcBef>
              <a:buClr>
                <a:srgbClr val="000000"/>
              </a:buClr>
              <a:buSzPct val="45000"/>
              <a:buFont typeface="Wingdings" charset="2"/>
              <a:buChar char=""/>
            </a:pPr>
            <a:r>
              <a:rPr b="1" lang="en-US" sz="3200" spc="-1" strike="noStrike">
                <a:latin typeface="Arial"/>
              </a:rPr>
              <a:t>Hasil</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Dari paper-paper yang telah kami review, terdapat beberapa kelebihan dan kekurangan dalam penggunaan algoritma untuk membantu penataan jadwal mata kuliah. </a:t>
            </a:r>
            <a:r>
              <a:rPr b="1" lang="en-US" sz="3200" spc="-1" strike="noStrike">
                <a:latin typeface="Arial"/>
              </a:rPr>
              <a:t>Menurut paper (Ariani, Dian), algoritma berjalan sangat baik tanpa perlu optimalisasi lebih lanjut.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25720"/>
            <a:ext cx="9071280" cy="946440"/>
          </a:xfrm>
          <a:prstGeom prst="rect">
            <a:avLst/>
          </a:prstGeom>
          <a:noFill/>
          <a:ln>
            <a:noFill/>
          </a:ln>
        </p:spPr>
        <p:style>
          <a:lnRef idx="0"/>
          <a:fillRef idx="0"/>
          <a:effectRef idx="0"/>
          <a:fontRef idx="minor"/>
        </p:style>
        <p:txBody>
          <a:bodyPr lIns="0" rIns="0" tIns="0" bIns="0" anchor="ctr"/>
          <a:p>
            <a:pPr algn="ctr">
              <a:lnSpc>
                <a:spcPct val="100000"/>
              </a:lnSpc>
            </a:pPr>
            <a:r>
              <a:rPr b="0" lang="en-US" sz="3300" spc="-1" strike="noStrike">
                <a:latin typeface="Arial"/>
              </a:rPr>
              <a:t>Abstrak</a:t>
            </a:r>
            <a:endParaRPr b="0" lang="en-US" sz="3300" spc="-1" strike="noStrike">
              <a:latin typeface="Arial"/>
            </a:endParaRPr>
          </a:p>
        </p:txBody>
      </p:sp>
      <p:pic>
        <p:nvPicPr>
          <p:cNvPr id="86" name="" descr=""/>
          <p:cNvPicPr/>
          <p:nvPr/>
        </p:nvPicPr>
        <p:blipFill>
          <a:blip r:embed="rId1"/>
          <a:stretch/>
        </p:blipFill>
        <p:spPr>
          <a:xfrm>
            <a:off x="70200" y="914400"/>
            <a:ext cx="10009440" cy="411444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Diskusi Review</a:t>
            </a:r>
            <a:endParaRPr b="0" lang="en-US" sz="4400" spc="-1" strike="noStrike">
              <a:latin typeface="Arial"/>
            </a:endParaRPr>
          </a:p>
        </p:txBody>
      </p:sp>
      <p:sp>
        <p:nvSpPr>
          <p:cNvPr id="163"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Jelaskan apa Kelebihan dan Kekurangan review saat ini.</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Saran-saran untuk review kedepannya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Contoh</a:t>
            </a:r>
            <a:endParaRPr b="0" lang="en-US" sz="4400" spc="-1" strike="noStrike">
              <a:latin typeface="Arial"/>
            </a:endParaRPr>
          </a:p>
        </p:txBody>
      </p:sp>
      <p:sp>
        <p:nvSpPr>
          <p:cNvPr id="165"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latin typeface="Arial"/>
              </a:rPr>
              <a:t>Diskusi Review</a:t>
            </a:r>
            <a:endParaRPr b="1"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Review yang kami lakukan ini dirasa cukup baik, hanya saja kami memiliki kendala dalam pencarian paper yang relevan. Yang mungkin disebabkan oleh sedikitnya publikasi mengenai algoritma ini, maupun kendala lainnya.</a:t>
            </a:r>
            <a:endParaRPr b="1" lang="en-US" sz="3200" spc="-1" strike="noStrike">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Kesimpulan</a:t>
            </a:r>
            <a:endParaRPr b="0" lang="en-US" sz="4400" spc="-1" strike="noStrike">
              <a:latin typeface="Arial"/>
            </a:endParaRPr>
          </a:p>
        </p:txBody>
      </p:sp>
      <p:sp>
        <p:nvSpPr>
          <p:cNvPr id="167" name="TextShape 2"/>
          <p:cNvSpPr txBox="1"/>
          <p:nvPr/>
        </p:nvSpPr>
        <p:spPr>
          <a:xfrm>
            <a:off x="504000" y="1326600"/>
            <a:ext cx="9071280" cy="3287880"/>
          </a:xfrm>
          <a:prstGeom prst="rect">
            <a:avLst/>
          </a:prstGeom>
          <a:noFill/>
          <a:ln>
            <a:noFill/>
          </a:ln>
        </p:spPr>
        <p:txBody>
          <a:bodyPr lIns="0" rIns="0" tIns="0" bIns="0">
            <a:normAutofit fontScale="66000"/>
          </a:bodyPr>
          <a:p>
            <a:pPr marL="432000" indent="-324000" algn="just">
              <a:spcBef>
                <a:spcPts val="1417"/>
              </a:spcBef>
              <a:buClr>
                <a:srgbClr val="000000"/>
              </a:buClr>
              <a:buSzPct val="45000"/>
              <a:buFont typeface="Wingdings" charset="2"/>
              <a:buChar char=""/>
            </a:pPr>
            <a:r>
              <a:rPr b="1" lang="en-US" sz="3200" spc="-1" strike="noStrike">
                <a:latin typeface="Arial"/>
              </a:rPr>
              <a:t>Kesimpulan</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Algoritma-algoritma yang diterapkan untuk membantu penataan jadwal mata kuliah Teknik Informatika ini ternyata dapat diaplikasikan secara sukses walaupun ada beberapa hal yang ternyata tidak sesuai dengan harapan. Paper (Ariani, Dian) secara detail menjelaskan hasil yang mereka dapatkan saat melakukan penelitian.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Daftar Pustaka</a:t>
            </a:r>
            <a:endParaRPr b="0" lang="en-US" sz="4400" spc="-1" strike="noStrike">
              <a:latin typeface="Arial"/>
            </a:endParaRPr>
          </a:p>
        </p:txBody>
      </p:sp>
      <p:sp>
        <p:nvSpPr>
          <p:cNvPr id="169" name="TextShape 2"/>
          <p:cNvSpPr txBox="1"/>
          <p:nvPr/>
        </p:nvSpPr>
        <p:spPr>
          <a:xfrm>
            <a:off x="504000" y="1326600"/>
            <a:ext cx="9071280" cy="3287880"/>
          </a:xfrm>
          <a:prstGeom prst="rect">
            <a:avLst/>
          </a:prstGeom>
          <a:noFill/>
          <a:ln>
            <a:noFill/>
          </a:ln>
        </p:spPr>
        <p:txBody>
          <a:bodyPr lIns="0" rIns="0" tIns="0" bIns="0">
            <a:normAutofit fontScale="97000"/>
          </a:bodyPr>
          <a:p>
            <a:pPr marL="432000" indent="-324000">
              <a:spcBef>
                <a:spcPts val="1417"/>
              </a:spcBef>
              <a:buClr>
                <a:srgbClr val="000000"/>
              </a:buClr>
              <a:buSzPct val="45000"/>
              <a:buFont typeface="Wingdings" charset="2"/>
              <a:buChar char=""/>
            </a:pPr>
            <a:r>
              <a:rPr b="1" lang="en-US" sz="3200" spc="-1" strike="noStrike">
                <a:latin typeface="Arial"/>
              </a:rPr>
              <a:t>Daftar Pustaka</a:t>
            </a:r>
            <a:endParaRPr b="1" lang="en-US" sz="3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1. Ariani, Dian, Arna Fahriza, dan Ira Prasetyaningrum, “Optimasi Penjadwalan Mata Kuliah di Jurusan Teknik Informatika Pens dengan Menggunakan Algoritma Particle Swarm Optimization (PSO),” EEPIS Repository, 2011, 1–11</a:t>
            </a:r>
            <a:endParaRPr b="1" lang="en-US" sz="2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2. Disempurnakan, Yang, dan Dengan Algoritma, “Sistem penjadwalan mata kuliah berdasarkan peminatan mahasiswa menggunakan metode asosiasi yang disempurnakan dengan algoritma genetika,” 2015</a:t>
            </a:r>
            <a:endParaRPr b="1" lang="en-US" sz="2200" spc="-1" strike="noStrike">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Susunan SLR</a:t>
            </a:r>
            <a:endParaRPr b="0" lang="en-US" sz="4400" spc="-1" strike="noStrike">
              <a:latin typeface="Arial"/>
            </a:endParaRPr>
          </a:p>
        </p:txBody>
      </p:sp>
      <p:sp>
        <p:nvSpPr>
          <p:cNvPr id="171" name="TextShape 2"/>
          <p:cNvSpPr txBox="1"/>
          <p:nvPr/>
        </p:nvSpPr>
        <p:spPr>
          <a:xfrm>
            <a:off x="504000" y="1326600"/>
            <a:ext cx="9071280" cy="3287880"/>
          </a:xfrm>
          <a:prstGeom prst="rect">
            <a:avLst/>
          </a:prstGeom>
          <a:noFill/>
          <a:ln>
            <a:noFill/>
          </a:ln>
        </p:spPr>
        <p:txBody>
          <a:bodyPr lIns="0" rIns="0" tIns="0" bIns="0">
            <a:normAutofit fontScale="82000"/>
          </a:bodyPr>
          <a:p>
            <a:pPr marL="432000" indent="-324000">
              <a:spcBef>
                <a:spcPts val="1417"/>
              </a:spcBef>
              <a:buClr>
                <a:srgbClr val="000000"/>
              </a:buClr>
              <a:buSzPct val="45000"/>
              <a:buFont typeface="Wingdings" charset="2"/>
              <a:buChar char=""/>
            </a:pPr>
            <a:r>
              <a:rPr b="0" lang="en-US" sz="3200" spc="-1" strike="noStrike">
                <a:latin typeface="Arial"/>
              </a:rPr>
              <a:t>Abstrak (10pt, Single Space, Times, Left)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Pendahuluan, Metode, Hasil,  Diskusi, Kesimpulan, dan Daftar Pustaka (14pt, Bold, Times, Left)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Sub-heading: Kriteria Pemilihan, Tabel State-of-the-art (12pt, Bold, Times, Left)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Diketik dengan sistem dua kolom</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 descr=""/>
          <p:cNvPicPr/>
          <p:nvPr/>
        </p:nvPicPr>
        <p:blipFill>
          <a:blip r:embed="rId1"/>
          <a:stretch/>
        </p:blipFill>
        <p:spPr>
          <a:xfrm>
            <a:off x="720" y="1828800"/>
            <a:ext cx="10080000" cy="3840480"/>
          </a:xfrm>
          <a:prstGeom prst="rect">
            <a:avLst/>
          </a:prstGeom>
          <a:ln>
            <a:noFill/>
          </a:ln>
        </p:spPr>
      </p:pic>
      <p:sp>
        <p:nvSpPr>
          <p:cNvPr id="173" name="TextShape 1"/>
          <p:cNvSpPr txBox="1"/>
          <p:nvPr/>
        </p:nvSpPr>
        <p:spPr>
          <a:xfrm>
            <a:off x="274320" y="182880"/>
            <a:ext cx="9418320" cy="1449720"/>
          </a:xfrm>
          <a:prstGeom prst="rect">
            <a:avLst/>
          </a:prstGeom>
          <a:noFill/>
          <a:ln>
            <a:noFill/>
          </a:ln>
        </p:spPr>
        <p:txBody>
          <a:bodyPr lIns="90000" rIns="90000" tIns="45000" bIns="45000"/>
          <a:p>
            <a:r>
              <a:rPr b="0" lang="en-US" sz="2400" spc="-1" strike="noStrike">
                <a:latin typeface="Arial"/>
              </a:rPr>
              <a:t>Contoh:</a:t>
            </a:r>
            <a:endParaRPr b="0" lang="en-US" sz="2400" spc="-1" strike="noStrike">
              <a:latin typeface="Arial"/>
            </a:endParaRPr>
          </a:p>
          <a:p>
            <a:r>
              <a:rPr b="0" lang="en-US" sz="2400" spc="-1" strike="noStrike">
                <a:latin typeface="Arial"/>
              </a:rPr>
              <a:t>	</a:t>
            </a:r>
            <a:r>
              <a:rPr b="0" lang="en-US" sz="2400" spc="-1" strike="noStrike">
                <a:latin typeface="Arial"/>
              </a:rPr>
              <a:t>Result -&gt; Heading jadi Font 14pt, Bold, Times New Roman, Left</a:t>
            </a:r>
            <a:endParaRPr b="0" lang="en-US" sz="2400" spc="-1" strike="noStrike">
              <a:latin typeface="Arial"/>
            </a:endParaRPr>
          </a:p>
          <a:p>
            <a:r>
              <a:rPr b="0" lang="en-US" sz="2400" spc="-1" strike="noStrike">
                <a:latin typeface="Arial"/>
              </a:rPr>
              <a:t>	</a:t>
            </a:r>
            <a:r>
              <a:rPr b="0" lang="en-US" sz="2400" spc="-1" strike="noStrike">
                <a:latin typeface="Arial"/>
              </a:rPr>
              <a:t>Assosciation.. -&gt; Sub-Heading jadi Font 12pt, Bold, Times New Roman, Left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4000" y="225720"/>
            <a:ext cx="9071280" cy="4388400"/>
          </a:xfrm>
          <a:prstGeom prst="rect">
            <a:avLst/>
          </a:prstGeom>
          <a:noFill/>
          <a:ln>
            <a:noFill/>
          </a:ln>
        </p:spPr>
        <p:txBody>
          <a:bodyPr lIns="0" rIns="0" tIns="0" bIns="0" anchor="ctr"/>
          <a:p>
            <a:pPr algn="ctr"/>
            <a:r>
              <a:rPr b="0" lang="en-US" sz="3200" spc="-1" strike="noStrike">
                <a:latin typeface="Arial"/>
              </a:rPr>
              <a:t>Bersambung....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Tahap Perencanaan</a:t>
            </a:r>
            <a:endParaRPr b="0" lang="en-US" sz="4400" spc="-1" strike="noStrike">
              <a:latin typeface="Arial"/>
            </a:endParaRPr>
          </a:p>
        </p:txBody>
      </p:sp>
      <p:sp>
        <p:nvSpPr>
          <p:cNvPr id="88"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600" spc="-1" strike="noStrike">
                <a:latin typeface="Arial"/>
              </a:rPr>
              <a:t>Di tahap ini mahasiswa harus mencari:</a:t>
            </a:r>
            <a:endParaRPr b="0" lang="en-US" sz="36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Arial"/>
              </a:rPr>
              <a:t>Rumusan Masalah dari paper yang dipilih</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3200" spc="-1" strike="noStrike">
                <a:latin typeface="Arial"/>
              </a:rPr>
              <a:t>Membangun PICOC dari Rumusan Masalah yang sudah dia buat/dapatkan dari paper yang dipilih</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225720"/>
            <a:ext cx="9071280" cy="946440"/>
          </a:xfrm>
          <a:prstGeom prst="rect">
            <a:avLst/>
          </a:prstGeom>
          <a:noFill/>
          <a:ln>
            <a:noFill/>
          </a:ln>
        </p:spPr>
        <p:style>
          <a:lnRef idx="0"/>
          <a:fillRef idx="0"/>
          <a:effectRef idx="0"/>
          <a:fontRef idx="minor"/>
        </p:style>
      </p:sp>
      <p:sp>
        <p:nvSpPr>
          <p:cNvPr id="90" name="CustomShape 2"/>
          <p:cNvSpPr/>
          <p:nvPr/>
        </p:nvSpPr>
        <p:spPr>
          <a:xfrm>
            <a:off x="504000" y="1326600"/>
            <a:ext cx="9071280" cy="3287880"/>
          </a:xfrm>
          <a:prstGeom prst="rect">
            <a:avLst/>
          </a:prstGeom>
          <a:noFill/>
          <a:ln>
            <a:noFill/>
          </a:ln>
        </p:spPr>
        <p:style>
          <a:lnRef idx="0"/>
          <a:fillRef idx="0"/>
          <a:effectRef idx="0"/>
          <a:fontRef idx="minor"/>
        </p:style>
      </p:sp>
      <p:sp>
        <p:nvSpPr>
          <p:cNvPr id="91" name="TextShape 3"/>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Perencanaan</a:t>
            </a:r>
            <a:endParaRPr b="0" lang="en-US" sz="4400" spc="-1" strike="noStrike">
              <a:latin typeface="Arial"/>
            </a:endParaRPr>
          </a:p>
        </p:txBody>
      </p:sp>
      <p:sp>
        <p:nvSpPr>
          <p:cNvPr id="92" name="TextShape 4"/>
          <p:cNvSpPr txBox="1"/>
          <p:nvPr/>
        </p:nvSpPr>
        <p:spPr>
          <a:xfrm>
            <a:off x="504000" y="1326600"/>
            <a:ext cx="9071280" cy="3882600"/>
          </a:xfrm>
          <a:prstGeom prst="rect">
            <a:avLst/>
          </a:prstGeom>
          <a:noFill/>
          <a:ln>
            <a:noFill/>
          </a:ln>
        </p:spPr>
        <p:txBody>
          <a:bodyPr lIns="0" rIns="0" tIns="0" bIns="0"/>
          <a:p>
            <a:pPr marL="216000" indent="-216000">
              <a:buClr>
                <a:srgbClr val="000000"/>
              </a:buClr>
              <a:buSzPct val="45000"/>
              <a:buFont typeface="Wingdings" charset="2"/>
              <a:buChar char=""/>
            </a:pPr>
            <a:r>
              <a:rPr b="0" lang="en-US" sz="2800" spc="-1" strike="noStrike">
                <a:latin typeface="Noto Sans"/>
              </a:rPr>
              <a:t>Rumusan Masalah</a:t>
            </a:r>
            <a:endParaRPr b="0" lang="en-US" sz="2800" spc="-1" strike="noStrike">
              <a:latin typeface="Noto Sans"/>
            </a:endParaRPr>
          </a:p>
          <a:p>
            <a:pPr lvl="1" marL="432000" indent="-216000">
              <a:buClr>
                <a:srgbClr val="000000"/>
              </a:buClr>
              <a:buSzPct val="45000"/>
              <a:buFont typeface="Wingdings" charset="2"/>
              <a:buChar char=""/>
            </a:pPr>
            <a:r>
              <a:rPr b="0" lang="en-US" sz="2600" spc="-1" strike="noStrike">
                <a:latin typeface="Noto Sans"/>
              </a:rPr>
              <a:t>Dari Judul:</a:t>
            </a:r>
            <a:endParaRPr b="0" lang="en-US" sz="2600" spc="-1" strike="noStrike">
              <a:latin typeface="Noto Sans"/>
            </a:endParaRPr>
          </a:p>
          <a:p>
            <a:pPr lvl="2" marL="648000" indent="-216000">
              <a:buClr>
                <a:srgbClr val="000000"/>
              </a:buClr>
              <a:buSzPct val="45000"/>
              <a:buFont typeface="Wingdings" charset="2"/>
              <a:buChar char=""/>
            </a:pPr>
            <a:r>
              <a:rPr b="0" lang="en-US" sz="2400" spc="-1" strike="noStrike">
                <a:latin typeface="Noto Sans"/>
              </a:rPr>
              <a:t>Aplikasi </a:t>
            </a:r>
            <a:r>
              <a:rPr b="1" lang="en-US" sz="2400" spc="-1" strike="noStrike">
                <a:latin typeface="Noto Sans"/>
              </a:rPr>
              <a:t>penjadwalan mata kuliah</a:t>
            </a:r>
            <a:r>
              <a:rPr b="0" lang="en-US" sz="2400" spc="-1" strike="noStrike">
                <a:latin typeface="Noto Sans"/>
              </a:rPr>
              <a:t> menggunakan algoritma particle swarm optimization (pso)</a:t>
            </a:r>
            <a:endParaRPr b="0" lang="en-US" sz="2400" spc="-1" strike="noStrike">
              <a:latin typeface="Noto Sans"/>
            </a:endParaRPr>
          </a:p>
          <a:p>
            <a:pPr lvl="1" marL="432000" indent="-216000">
              <a:buClr>
                <a:srgbClr val="000000"/>
              </a:buClr>
              <a:buSzPct val="45000"/>
              <a:buFont typeface="Wingdings" charset="2"/>
              <a:buChar char=""/>
            </a:pPr>
            <a:r>
              <a:rPr b="0" lang="en-US" sz="2600" spc="-1" strike="noStrike">
                <a:latin typeface="Noto Sans"/>
              </a:rPr>
              <a:t>Abstrak:</a:t>
            </a:r>
            <a:endParaRPr b="0" lang="en-US" sz="2600" spc="-1" strike="noStrike">
              <a:latin typeface="Noto Sans"/>
            </a:endParaRPr>
          </a:p>
          <a:p>
            <a:pPr lvl="2" marL="648000" indent="-216000">
              <a:buClr>
                <a:srgbClr val="000000"/>
              </a:buClr>
              <a:buSzPct val="45000"/>
              <a:buFont typeface="Wingdings" charset="2"/>
              <a:buChar char=""/>
            </a:pPr>
            <a:r>
              <a:rPr b="0" lang="en-US" sz="2400" spc="-1" strike="noStrike">
                <a:latin typeface="Noto Sans"/>
              </a:rPr>
              <a:t>Permasalahan yang terjadi pada </a:t>
            </a:r>
            <a:r>
              <a:rPr b="1" lang="en-US" sz="2400" spc="-1" strike="noStrike">
                <a:latin typeface="Noto Sans"/>
              </a:rPr>
              <a:t>penjadwalan mata kuliah</a:t>
            </a:r>
            <a:r>
              <a:rPr b="0" lang="en-US" sz="2400" spc="-1" strike="noStrike">
                <a:latin typeface="Noto Sans"/>
              </a:rPr>
              <a:t> di UIN SUSKA Riau adalah </a:t>
            </a:r>
            <a:r>
              <a:rPr b="1" lang="en-US" sz="2400" spc="-1" strike="noStrike">
                <a:latin typeface="Noto Sans"/>
              </a:rPr>
              <a:t>tidak optimalnya pemenuhan</a:t>
            </a:r>
            <a:r>
              <a:rPr b="0" lang="en-US" sz="2400" spc="-1" strike="noStrike">
                <a:latin typeface="Noto Sans"/>
              </a:rPr>
              <a:t> beberapa contraint seperti </a:t>
            </a:r>
            <a:r>
              <a:rPr b="1" lang="en-US" sz="2400" spc="-1" strike="noStrike">
                <a:latin typeface="Noto Sans"/>
              </a:rPr>
              <a:t>keterbatasan ruangan</a:t>
            </a:r>
            <a:r>
              <a:rPr b="0" lang="en-US" sz="2400" spc="-1" strike="noStrike">
                <a:latin typeface="Noto Sans"/>
              </a:rPr>
              <a:t>.</a:t>
            </a:r>
            <a:endParaRPr b="0" lang="en-US" sz="2400" spc="-1" strike="noStrike">
              <a:latin typeface="Noto Sans"/>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Perencanaan</a:t>
            </a:r>
            <a:endParaRPr b="0" lang="en-US" sz="4400" spc="-1" strike="noStrike">
              <a:latin typeface="Arial"/>
            </a:endParaRPr>
          </a:p>
        </p:txBody>
      </p:sp>
      <p:sp>
        <p:nvSpPr>
          <p:cNvPr id="94" name="TextShape 2"/>
          <p:cNvSpPr txBox="1"/>
          <p:nvPr/>
        </p:nvSpPr>
        <p:spPr>
          <a:xfrm>
            <a:off x="504000" y="1326600"/>
            <a:ext cx="9071280" cy="32878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600" spc="-1" strike="noStrike">
                <a:latin typeface="Arial"/>
              </a:rPr>
              <a:t>Dari slide sebelumnya, Rumusan Masalah menjadi seperti ini:</a:t>
            </a:r>
            <a:endParaRPr b="0" lang="en-US" sz="3600" spc="-1" strike="noStrike">
              <a:latin typeface="Arial"/>
            </a:endParaRPr>
          </a:p>
          <a:p>
            <a:pPr lvl="1" marL="864000" indent="-324000" algn="just">
              <a:spcBef>
                <a:spcPts val="1134"/>
              </a:spcBef>
              <a:buClr>
                <a:srgbClr val="000000"/>
              </a:buClr>
              <a:buSzPct val="75000"/>
              <a:buFont typeface="Symbol" charset="2"/>
              <a:buChar char=""/>
            </a:pPr>
            <a:r>
              <a:rPr b="0" lang="en-US" sz="3200" spc="-1" strike="noStrike">
                <a:latin typeface="Arial"/>
              </a:rPr>
              <a:t>Bagaimana penjadwalan mata kuliah menjadi lebih optimal jika algortima Particle Swarm Optimization diaplikasikan?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P.I.C.O.C.</a:t>
            </a:r>
            <a:endParaRPr b="0" lang="en-US" sz="4400" spc="-1" strike="noStrike">
              <a:latin typeface="Arial"/>
            </a:endParaRPr>
          </a:p>
        </p:txBody>
      </p:sp>
      <p:sp>
        <p:nvSpPr>
          <p:cNvPr id="96" name="TextShape 2"/>
          <p:cNvSpPr txBox="1"/>
          <p:nvPr/>
        </p:nvSpPr>
        <p:spPr>
          <a:xfrm>
            <a:off x="504000" y="1326600"/>
            <a:ext cx="9071280" cy="32878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ea typeface="Microsoft YaHei"/>
              </a:rPr>
              <a:t>RM: </a:t>
            </a:r>
            <a:r>
              <a:rPr b="0" lang="en-US" sz="3200" spc="-1" strike="noStrike">
                <a:latin typeface="Arial"/>
              </a:rPr>
              <a:t>Bagaimana penjadwalan mata kuliah menjadi lebih optimal jika algortima Particle Swarm Optimization diaplikasikan? </a:t>
            </a:r>
            <a:endParaRPr b="0" lang="en-US" sz="3200" spc="-1" strike="noStrike">
              <a:latin typeface="Arial"/>
            </a:endParaRPr>
          </a:p>
        </p:txBody>
      </p:sp>
      <p:graphicFrame>
        <p:nvGraphicFramePr>
          <p:cNvPr id="97" name="Table 3"/>
          <p:cNvGraphicFramePr/>
          <p:nvPr/>
        </p:nvGraphicFramePr>
        <p:xfrm>
          <a:off x="141840" y="2743200"/>
          <a:ext cx="9824760" cy="2778840"/>
        </p:xfrm>
        <a:graphic>
          <a:graphicData uri="http://schemas.openxmlformats.org/drawingml/2006/table">
            <a:tbl>
              <a:tblPr/>
              <a:tblGrid>
                <a:gridCol w="2292480"/>
                <a:gridCol w="7532640"/>
              </a:tblGrid>
              <a:tr h="555840">
                <a:tc>
                  <a:txBody>
                    <a:bodyPr lIns="90000" rIns="90000" tIns="46800" bIns="46800" anchor="ctr"/>
                    <a:p>
                      <a:pPr algn="ctr"/>
                      <a:r>
                        <a:rPr b="1" lang="en-US" sz="2200" spc="-1" strike="noStrike">
                          <a:latin typeface="Arial"/>
                        </a:rPr>
                        <a:t>Problem (P)</a:t>
                      </a:r>
                      <a:endParaRPr b="1"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p>
                      <a:pPr algn="ctr"/>
                      <a:r>
                        <a:rPr b="0" lang="en-US" sz="2200" spc="-1" strike="noStrike">
                          <a:latin typeface="Arial"/>
                        </a:rPr>
                        <a:t>Penjadwalan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55840">
                <a:tc>
                  <a:txBody>
                    <a:bodyPr lIns="90000" rIns="90000" tIns="46800" bIns="46800" anchor="ctr"/>
                    <a:p>
                      <a:pPr algn="ctr"/>
                      <a:r>
                        <a:rPr b="1" lang="en-US" sz="2200" spc="-1" strike="noStrike">
                          <a:latin typeface="Arial"/>
                        </a:rPr>
                        <a:t>Indicator (I)</a:t>
                      </a:r>
                      <a:endParaRPr b="1"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2200" spc="-1" strike="noStrike">
                          <a:latin typeface="Arial"/>
                        </a:rPr>
                        <a:t>Menggunakan Algoritma PSO</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55840">
                <a:tc>
                  <a:txBody>
                    <a:bodyPr lIns="90000" rIns="90000" tIns="46800" bIns="46800" anchor="ctr"/>
                    <a:p>
                      <a:pPr algn="ctr"/>
                      <a:r>
                        <a:rPr b="1" lang="en-US" sz="2200" spc="-1" strike="noStrike">
                          <a:latin typeface="Arial"/>
                        </a:rPr>
                        <a:t>Comparison (C)</a:t>
                      </a:r>
                      <a:endParaRPr b="1"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2200" spc="-1" strike="noStrike">
                          <a:latin typeface="Arial"/>
                        </a:rPr>
                        <a:t>Tidak Menggunakan Algoritma PSO</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55840">
                <a:tc>
                  <a:txBody>
                    <a:bodyPr lIns="90000" rIns="90000" tIns="46800" bIns="46800" anchor="ctr"/>
                    <a:p>
                      <a:pPr algn="ctr"/>
                      <a:r>
                        <a:rPr b="1" lang="en-US" sz="2200" spc="-1" strike="noStrike">
                          <a:latin typeface="Arial"/>
                        </a:rPr>
                        <a:t>Outcome (O)</a:t>
                      </a:r>
                      <a:endParaRPr b="1"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p>
                      <a:pPr algn="ctr"/>
                      <a:r>
                        <a:rPr b="0" lang="en-US" sz="2200" spc="-1" strike="noStrike">
                          <a:latin typeface="Arial"/>
                        </a:rPr>
                        <a:t>Penjadwalan Mata Kuliah yang Optimal</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55480">
                <a:tc>
                  <a:txBody>
                    <a:bodyPr lIns="90000" rIns="90000" tIns="46800" bIns="46800" anchor="ctr"/>
                    <a:p>
                      <a:pPr algn="ctr"/>
                      <a:r>
                        <a:rPr b="1" lang="en-US" sz="2200" spc="-1" strike="noStrike">
                          <a:latin typeface="Arial"/>
                        </a:rPr>
                        <a:t>Context (C)</a:t>
                      </a:r>
                      <a:endParaRPr b="1"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2200" spc="-1" strike="noStrike">
                          <a:latin typeface="Arial"/>
                        </a:rPr>
                        <a:t>Universitas, Sekolah</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225720"/>
            <a:ext cx="9071280" cy="946440"/>
          </a:xfrm>
          <a:prstGeom prst="rect">
            <a:avLst/>
          </a:prstGeom>
          <a:noFill/>
          <a:ln>
            <a:noFill/>
          </a:ln>
        </p:spPr>
        <p:txBody>
          <a:bodyPr lIns="0" rIns="0" tIns="0" bIns="0" anchor="ctr"/>
          <a:p>
            <a:pPr algn="ctr"/>
            <a:r>
              <a:rPr b="0" lang="en-US" sz="4400" spc="-1" strike="noStrike">
                <a:latin typeface="Arial"/>
              </a:rPr>
              <a:t>Catatan:</a:t>
            </a:r>
            <a:endParaRPr b="0" lang="en-US" sz="4400" spc="-1" strike="noStrike">
              <a:latin typeface="Arial"/>
            </a:endParaRPr>
          </a:p>
        </p:txBody>
      </p:sp>
      <p:sp>
        <p:nvSpPr>
          <p:cNvPr id="99" name="TextShape 2"/>
          <p:cNvSpPr txBox="1"/>
          <p:nvPr/>
        </p:nvSpPr>
        <p:spPr>
          <a:xfrm>
            <a:off x="504000" y="1326600"/>
            <a:ext cx="907128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Isi tiap-tiap kolom jika peneliti menyebutkan di dalam paper. Jika tidak boleh kosong.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Ini akan mempengaruhi </a:t>
            </a:r>
            <a:r>
              <a:rPr b="0" i="1" lang="en-US" sz="3200" spc="-1" strike="noStrike">
                <a:latin typeface="Arial"/>
              </a:rPr>
              <a:t>Search String</a:t>
            </a:r>
            <a:r>
              <a:rPr b="0" lang="en-US" sz="3200" spc="-1" strike="noStrike">
                <a:latin typeface="Arial"/>
              </a:rPr>
              <a:t> disaat mencari penelitian yang relevan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TotalTime>
  <Application>LibreOffice/6.1.2.1$Linux_X86_64 LibreOffice_project/10$Build-1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2018-10-07T17:07:46Z</dcterms:created>
  <dc:creator/>
  <dc:description/>
  <dc:language>en-US</dc:language>
  <cp:lastModifiedBy/>
  <dcterms:modified xsi:type="dcterms:W3CDTF">2018-10-07T21:14:45Z</dcterms:modified>
  <cp:revision>47</cp:revision>
  <dc:subject/>
  <dc:title>Beehive</dc:title>
</cp:coreProperties>
</file>