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21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034743" val="970" rev64="64" revOS="3"/>
      <pr:smFileRevision xmlns:pr="smNativeData" dt="1571034743" val="101"/>
      <pr:guideOptions xmlns:pr="smNativeData" dt="157103474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52" d="100"/>
          <a:sy n="52" d="100"/>
        </p:scale>
        <p:origin x="1730" y="22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52" d="100"/>
          <a:sy n="52" d="100"/>
        </p:scale>
        <p:origin x="1730" y="22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Og6AAC/Fw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Og6AADWJQAAEAAAACYAAAAIAAAAPaAAAAAAAAA="/>
              </a:ext>
            </a:extLst>
          </p:cNvSpPr>
          <p:nvPr>
            <p:ph/>
          </p:nvPr>
        </p:nvSpPr>
        <p:spPr>
          <a:xfrm>
            <a:off x="504190" y="405955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C/Fw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C/FwAAEAAAACYAAAAIAAAAPa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FUeAADWJQAAEAAAACYAAAAIAAAAPaAAAAAAAAA="/>
              </a:ext>
            </a:extLst>
          </p:cNvSpPr>
          <p:nvPr>
            <p:ph/>
          </p:nvPr>
        </p:nvSpPr>
        <p:spPr>
          <a:xfrm>
            <a:off x="504190" y="405955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+RgAAO46AADWJQAAEAAAACYAAAAIAAAAPaAAAAAAAAA="/>
              </a:ext>
            </a:extLst>
          </p:cNvSpPr>
          <p:nvPr>
            <p:ph/>
          </p:nvPr>
        </p:nvSpPr>
        <p:spPr>
          <a:xfrm>
            <a:off x="5152390" y="405955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BEVAAC/Fw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4goAAO8nAAC/FwAAEAAAACYAAAAIAAAAPaAAAAAAAAA="/>
              </a:ext>
            </a:extLst>
          </p:cNvSpPr>
          <p:nvPr>
            <p:ph/>
          </p:nvPr>
        </p:nvSpPr>
        <p:spPr>
          <a:xfrm>
            <a:off x="3571240" y="1769110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4goAAM06AAC/FwAAEAAAACYAAAAIAAAAPaAAAAAAAAA="/>
              </a:ext>
            </a:extLst>
          </p:cNvSpPr>
          <p:nvPr>
            <p:ph/>
          </p:nvPr>
        </p:nvSpPr>
        <p:spPr>
          <a:xfrm>
            <a:off x="6638290" y="1769110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BEVAADWJQAAEAAAACYAAAAIAAAAPaAAAAAAAAA="/>
              </a:ext>
            </a:extLst>
          </p:cNvSpPr>
          <p:nvPr>
            <p:ph/>
          </p:nvPr>
        </p:nvSpPr>
        <p:spPr>
          <a:xfrm>
            <a:off x="504190" y="4059555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+RgAAO8nAADWJQAAEAAAACYAAAAIAAAAPaAAAAAAAAA="/>
              </a:ext>
            </a:extLst>
          </p:cNvSpPr>
          <p:nvPr>
            <p:ph/>
          </p:nvPr>
        </p:nvSpPr>
        <p:spPr>
          <a:xfrm>
            <a:off x="3571240" y="4059555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+RgAAM06AADWJQAAEAAAACYAAAAIAAAAPaAAAAAAAAA="/>
              </a:ext>
            </a:extLst>
          </p:cNvSpPr>
          <p:nvPr>
            <p:ph/>
          </p:nvPr>
        </p:nvSpPr>
        <p:spPr>
          <a:xfrm>
            <a:off x="6638290" y="4059555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Og6AADbJ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Og6AADbJ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DbJQ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4426585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DbJQAAEAAAACYAAAAIAAAAPS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Da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152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C/Fw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DbJQAAEAAAACYAAAAIAAAAPS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FUeAADWJQAAEAAAACYAAAAIAAAAPSAAAAAAAAA="/>
              </a:ext>
            </a:extLst>
          </p:cNvSpPr>
          <p:nvPr>
            <p:ph/>
          </p:nvPr>
        </p:nvSpPr>
        <p:spPr>
          <a:xfrm>
            <a:off x="504190" y="405955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Og6AADbJQAAEAAAACYAAAAIAAAAvYAAAAAAAAA="/>
              </a:ext>
            </a:extLst>
          </p:cNvSpPr>
          <p:nvPr>
            <p:ph type="subTitle"/>
          </p:nvPr>
        </p:nvSpPr>
        <p:spPr>
          <a:xfrm>
            <a:off x="504190" y="1769110"/>
            <a:ext cx="9071610" cy="438467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1h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ZaXuw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DbJQ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4426585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PLnk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C/FwAAEAAAACYAAAAIAAAAPS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6I7o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+RgAAO46AADWJQAAEAAAACYAAAAIAAAAPSAAAAAAAAA="/>
              </a:ext>
            </a:extLst>
          </p:cNvSpPr>
          <p:nvPr>
            <p:ph/>
          </p:nvPr>
        </p:nvSpPr>
        <p:spPr>
          <a:xfrm>
            <a:off x="5152390" y="405955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C/Fw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C/FwAAEAAAACYAAAAIAAAAPS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Og6AADWJQAAEAAAACYAAAAIAAAAPSAAAAAAAAA="/>
              </a:ext>
            </a:extLst>
          </p:cNvSpPr>
          <p:nvPr>
            <p:ph/>
          </p:nvPr>
        </p:nvSpPr>
        <p:spPr>
          <a:xfrm>
            <a:off x="504190" y="405955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Og6AAC/Fw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Og6AADWJQAAEAAAACYAAAAIAAAAPSAAAAAAAAA="/>
              </a:ext>
            </a:extLst>
          </p:cNvSpPr>
          <p:nvPr>
            <p:ph/>
          </p:nvPr>
        </p:nvSpPr>
        <p:spPr>
          <a:xfrm>
            <a:off x="504190" y="405955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C/Fw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C/FwAAEAAAACYAAAAIAAAAPS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FUeAADWJQAAEAAAACYAAAAIAAAAPSAAAAAAAAA="/>
              </a:ext>
            </a:extLst>
          </p:cNvSpPr>
          <p:nvPr>
            <p:ph/>
          </p:nvPr>
        </p:nvSpPr>
        <p:spPr>
          <a:xfrm>
            <a:off x="504190" y="405955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+RgAAO46AADWJQAAEAAAACYAAAAIAAAAPSAAAAAAAAA="/>
              </a:ext>
            </a:extLst>
          </p:cNvSpPr>
          <p:nvPr>
            <p:ph/>
          </p:nvPr>
        </p:nvSpPr>
        <p:spPr>
          <a:xfrm>
            <a:off x="5152390" y="405955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BEVAAC/FwAAEAAAACYAAAAIAAAAPSAAAAAAAAA="/>
              </a:ext>
            </a:extLst>
          </p:cNvSpPr>
          <p:nvPr>
            <p:ph/>
          </p:nvPr>
        </p:nvSpPr>
        <p:spPr>
          <a:xfrm>
            <a:off x="504190" y="1769110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4goAAO8nAAC/FwAAEAAAACYAAAAIAAAAPSAAAAAAAAA="/>
              </a:ext>
            </a:extLst>
          </p:cNvSpPr>
          <p:nvPr>
            <p:ph/>
          </p:nvPr>
        </p:nvSpPr>
        <p:spPr>
          <a:xfrm>
            <a:off x="3571240" y="1769110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4goAAM06AAC/FwAAEAAAACYAAAAIAAAAPSAAAAAAAAA="/>
              </a:ext>
            </a:extLst>
          </p:cNvSpPr>
          <p:nvPr>
            <p:ph/>
          </p:nvPr>
        </p:nvSpPr>
        <p:spPr>
          <a:xfrm>
            <a:off x="6638290" y="1769110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BEVAADWJQAAEAAAACYAAAAIAAAAPSAAAAAAAAA="/>
              </a:ext>
            </a:extLst>
          </p:cNvSpPr>
          <p:nvPr>
            <p:ph/>
          </p:nvPr>
        </p:nvSpPr>
        <p:spPr>
          <a:xfrm>
            <a:off x="504190" y="4059555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+RgAAO8nAADWJQAAEAAAACYAAAAIAAAAPSAAAAAAAAA="/>
              </a:ext>
            </a:extLst>
          </p:cNvSpPr>
          <p:nvPr>
            <p:ph/>
          </p:nvPr>
        </p:nvSpPr>
        <p:spPr>
          <a:xfrm>
            <a:off x="3571240" y="4059555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+RgAAM06AADWJQAAEAAAACYAAAAIAAAAPSAAAAAAAAA="/>
              </a:ext>
            </a:extLst>
          </p:cNvSpPr>
          <p:nvPr>
            <p:ph/>
          </p:nvPr>
        </p:nvSpPr>
        <p:spPr>
          <a:xfrm>
            <a:off x="6638290" y="4059555"/>
            <a:ext cx="292036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Og6AADbJQ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9071610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DbJQ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4426585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DbJQAAEAAAACYAAAAIAAAAPa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DaJQAAEAAAACYAAAAIAAAAvYAAAAAAAAA="/>
              </a:ext>
            </a:extLst>
          </p:cNvSpPr>
          <p:nvPr>
            <p:ph type="subTitle"/>
          </p:nvPr>
        </p:nvSpPr>
        <p:spPr>
          <a:xfrm>
            <a:off x="504190" y="301625"/>
            <a:ext cx="9071610" cy="585152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C/Fw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DbJQAAEAAAACYAAAAIAAAAPa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FUeAADWJQAAEAAAACYAAAAIAAAAPaAAAAAAAAA="/>
              </a:ext>
            </a:extLst>
          </p:cNvSpPr>
          <p:nvPr>
            <p:ph/>
          </p:nvPr>
        </p:nvSpPr>
        <p:spPr>
          <a:xfrm>
            <a:off x="504190" y="4059555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DbJQ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4426585" cy="438467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C/FwAAEAAAACYAAAAIAAAAPa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+RgAAO46AADWJQAAEAAAACYAAAAIAAAAPaAAAAAAAAA="/>
              </a:ext>
            </a:extLst>
          </p:cNvSpPr>
          <p:nvPr>
            <p:ph/>
          </p:nvPr>
        </p:nvSpPr>
        <p:spPr>
          <a:xfrm>
            <a:off x="5152390" y="4059555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2wEAAOg6AACeCQAAEAAAACYAAAAIAAAAPQA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4goAAFUeAAC/FwAAEAAAACYAAAAIAAAAPaAAAAAAAAA="/>
              </a:ext>
            </a:extLst>
          </p:cNvSpPr>
          <p:nvPr>
            <p:ph/>
          </p:nvPr>
        </p:nvSpPr>
        <p:spPr>
          <a:xfrm>
            <a:off x="504190" y="1769110"/>
            <a:ext cx="4426585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4goAAO46AAC/FwAAEAAAACYAAAAIAAAAPaAAAAAAAAA="/>
              </a:ext>
            </a:extLst>
          </p:cNvSpPr>
          <p:nvPr>
            <p:ph/>
          </p:nvPr>
        </p:nvSpPr>
        <p:spPr>
          <a:xfrm>
            <a:off x="5152390" y="1769110"/>
            <a:ext cx="442722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+RgAAOg6AADWJQAAEAAAACYAAAAIAAAAPaAAAAAAAAA="/>
              </a:ext>
            </a:extLst>
          </p:cNvSpPr>
          <p:nvPr>
            <p:ph/>
          </p:nvPr>
        </p:nvSpPr>
        <p:spPr>
          <a:xfrm>
            <a:off x="504190" y="4059555"/>
            <a:ext cx="9071610" cy="209105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extLst>
              <a:ext uri="smNativeData">
                <pr:smNativeData xmlns:pr="smNativeData" val="SMDATA_15_dxa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MlAAD9PQAAgC4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16625"/>
            <a:ext cx="10076815" cy="15424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tg8AAOg6AACwGQAAEAAAACYAAAAIAAAAvQ8AAIAfAAA="/>
              </a:ext>
            </a:extLst>
          </p:cNvSpPr>
          <p:nvPr>
            <p:ph type="title"/>
          </p:nvPr>
        </p:nvSpPr>
        <p:spPr>
          <a:xfrm>
            <a:off x="504190" y="2553970"/>
            <a:ext cx="9071610" cy="16217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5xsAAOg6AAD9IgAAEAAAACYAAAAIAAAAPS8AAIAfAAA="/>
              </a:ext>
            </a:extLst>
          </p:cNvSpPr>
          <p:nvPr>
            <p:ph type="body"/>
          </p:nvPr>
        </p:nvSpPr>
        <p:spPr>
          <a:xfrm>
            <a:off x="504190" y="4535805"/>
            <a:ext cx="9071610" cy="11518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PQ8AAIAfAAA="/>
              </a:ext>
            </a:extLst>
          </p:cNvSpPr>
          <p:nvPr>
            <p:ph type="dt"/>
          </p:nvPr>
        </p:nvSpPr>
        <p:spPr>
          <a:xfrm>
            <a:off x="504190" y="6887210"/>
            <a:ext cx="2348230" cy="5213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ja-jp"/>
            </a:pPr>
            <a:r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PQ8AAIAfAAA="/>
              </a:ext>
            </a:extLst>
          </p:cNvSpPr>
          <p:nvPr>
            <p:ph type="ftr"/>
          </p:nvPr>
        </p:nvSpPr>
        <p:spPr>
          <a:xfrm>
            <a:off x="3447415" y="6887210"/>
            <a:ext cx="3194685" cy="5213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ja-jp"/>
            </a:pPr>
            <a:r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PQ8AAIAfAAA="/>
              </a:ext>
            </a:extLst>
          </p:cNvSpPr>
          <p:nvPr>
            <p:ph type="sldNum"/>
          </p:nvPr>
        </p:nvSpPr>
        <p:spPr>
          <a:xfrm>
            <a:off x="7227570" y="6887210"/>
            <a:ext cx="2348230" cy="5213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ja-jp"/>
            </a:pPr>
            <a:fld id="{1393BB04-4AFE-C64D-B02B-BC18F56546E9}" type="slidenum"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/>
            </a:fld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pic>
        <p:nvPicPr>
          <p:cNvPr id="8" name="Picture 5"/>
          <p:cNvPicPr>
            <a:extLst>
              <a:ext uri="smNativeData">
                <pr:smNativeData xmlns:pr="smNativeData" val="SMDATA_15_dxa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D9PQAAbg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6815" cy="1695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9pPr>
    </p:titleStyle>
    <p:bodyStyle>
      <a:lvl1pPr marL="431800" marR="0" indent="-323850" algn="l" defTabSz="914400">
        <a:lnSpc>
          <a:spcPct val="90000"/>
        </a:lnSpc>
        <a:spcBef>
          <a:spcPts val="1000"/>
        </a:spcBef>
        <a:spcAft>
          <a:spcPts val="340"/>
        </a:spcAft>
        <a:buClr>
          <a:srgbClr val="000000"/>
        </a:buClr>
        <a:buSzPts val="345"/>
        <a:buFont typeface="Wingdings" pitchFamily="0" charset="2"/>
        <a:buChar char=""/>
        <a:tabLst/>
        <a:defRPr lang="id-id" sz="77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1pPr>
      <a:lvl2pPr marL="864235" marR="0" indent="-323850" algn="l" defTabSz="914400">
        <a:lnSpc>
          <a:spcPct val="90000"/>
        </a:lnSpc>
        <a:spcBef>
          <a:spcPts val="500"/>
        </a:spcBef>
        <a:spcAft>
          <a:spcPts val="270"/>
        </a:spcAft>
        <a:buClr>
          <a:srgbClr val="000000"/>
        </a:buClr>
        <a:buSzPts val="500"/>
        <a:buFont typeface="Symbol" pitchFamily="0" charset="2"/>
        <a:buChar char=""/>
        <a:tabLst/>
        <a:defRPr lang="id-id" sz="67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2pPr>
      <a:lvl3pPr marL="1296035" marR="0" indent="-288290" algn="l" defTabSz="914400">
        <a:lnSpc>
          <a:spcPct val="90000"/>
        </a:lnSpc>
        <a:spcBef>
          <a:spcPts val="500"/>
        </a:spcBef>
        <a:spcAft>
          <a:spcPts val="205"/>
        </a:spcAft>
        <a:buClr>
          <a:srgbClr val="000000"/>
        </a:buClr>
        <a:buSzPts val="255"/>
        <a:buFont typeface="Wingdings" pitchFamily="0" charset="2"/>
        <a:buChar char=""/>
        <a:tabLst/>
        <a:defRPr lang="id-id" sz="575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3pPr>
      <a:lvl4pPr marL="1727835" marR="0" indent="-215900" algn="l" defTabSz="914400">
        <a:lnSpc>
          <a:spcPct val="90000"/>
        </a:lnSpc>
        <a:spcBef>
          <a:spcPts val="500"/>
        </a:spcBef>
        <a:spcAft>
          <a:spcPts val="135"/>
        </a:spcAft>
        <a:buClr>
          <a:srgbClr val="000000"/>
        </a:buClr>
        <a:buSzPts val="360"/>
        <a:buFont typeface="Symbol" pitchFamily="0" charset="2"/>
        <a:buChar char=""/>
        <a:tabLst/>
        <a:defRPr lang="id-id" sz="48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4pPr>
      <a:lvl5pPr marL="2160270" marR="0" indent="-215900" algn="l" defTabSz="914400">
        <a:lnSpc>
          <a:spcPct val="90000"/>
        </a:lnSpc>
        <a:spcBef>
          <a:spcPts val="500"/>
        </a:spcBef>
        <a:spcAft>
          <a:spcPts val="65"/>
        </a:spcAft>
        <a:buClr>
          <a:srgbClr val="000000"/>
        </a:buClr>
        <a:buSzPts val="215"/>
        <a:buFont typeface="Wingdings" pitchFamily="0" charset="2"/>
        <a:buChar char=""/>
        <a:tabLst/>
        <a:defRPr lang="id-id" sz="48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5pPr>
      <a:lvl6pPr marL="2592070" marR="0" indent="-215900" algn="l" defTabSz="914400">
        <a:lnSpc>
          <a:spcPct val="90000"/>
        </a:lnSpc>
        <a:spcBef>
          <a:spcPts val="500"/>
        </a:spcBef>
        <a:spcAft>
          <a:spcPts val="65"/>
        </a:spcAft>
        <a:buClr>
          <a:srgbClr val="000000"/>
        </a:buClr>
        <a:buSzPts val="215"/>
        <a:buFont typeface="Wingdings" pitchFamily="0" charset="2"/>
        <a:buChar char=""/>
        <a:tabLst/>
        <a:defRPr lang="id-id" sz="48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6pPr>
      <a:lvl7pPr marL="3023870" marR="0" indent="-215900" algn="l" defTabSz="914400">
        <a:lnSpc>
          <a:spcPct val="90000"/>
        </a:lnSpc>
        <a:spcBef>
          <a:spcPts val="500"/>
        </a:spcBef>
        <a:spcAft>
          <a:spcPts val="65"/>
        </a:spcAft>
        <a:buClr>
          <a:srgbClr val="000000"/>
        </a:buClr>
        <a:buSzPts val="215"/>
        <a:buFont typeface="Wingdings" pitchFamily="0" charset="2"/>
        <a:buChar char=""/>
        <a:tabLst/>
        <a:defRPr lang="id-id" sz="48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2"/>
          <p:cNvPicPr>
            <a:extLst>
              <a:ext uri="smNativeData">
                <pr:smNativeData xmlns:pr="smNativeData" val="SMDATA_15_dxa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JQlAAD9PQAAgS4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08700"/>
            <a:ext cx="10076815" cy="14509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Q8AAIAf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DOm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goAAOg6AADbJQAAEAAAACYAAAAIAAAAPS8AAIAfAAA="/>
              </a:ext>
            </a:extLst>
          </p:cNvSpPr>
          <p:nvPr>
            <p:ph type="body"/>
          </p:nvPr>
        </p:nvSpPr>
        <p:spPr>
          <a:xfrm>
            <a:off x="504190" y="1769110"/>
            <a:ext cx="9071610" cy="43846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:pr="smNativeData" val="SMDATA_13_dxa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3I39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vQ8AAIAfAAA="/>
              </a:ext>
            </a:extLst>
          </p:cNvSpPr>
          <p:nvPr>
            <p:ph type="ftr"/>
          </p:nvPr>
        </p:nvSpPr>
        <p:spPr>
          <a:xfrm>
            <a:off x="3447415" y="6887210"/>
            <a:ext cx="3194685" cy="5213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ja-jp"/>
            </a:pPr>
            <a:r>
              <a:rPr lang="id-id" sz="1400"/>
              <a:t>&lt;footer&gt;</a:t>
            </a:r>
            <a:endParaRPr lang="id-id" sz="1400"/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:pr="smNativeData" val="SMDATA_13_dxa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ITAU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vQ8AAIAfAAA="/>
              </a:ext>
            </a:extLst>
          </p:cNvSpPr>
          <p:nvPr>
            <p:ph type="dt"/>
          </p:nvPr>
        </p:nvSpPr>
        <p:spPr>
          <a:xfrm>
            <a:off x="504190" y="6887210"/>
            <a:ext cx="2348230" cy="5213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ja-jp"/>
            </a:pPr>
            <a:r>
              <a:rPr lang="id-id" sz="1400"/>
              <a:t>&lt;date/time&gt;</a:t>
            </a:r>
            <a:endParaRPr lang="id-id" sz="1400"/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:pr="smNativeData" val="SMDATA_13_dxakXR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5SHd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vQ8AAIAfAAA="/>
              </a:ext>
            </a:extLst>
          </p:cNvSpPr>
          <p:nvPr>
            <p:ph type="sldNum"/>
          </p:nvPr>
        </p:nvSpPr>
        <p:spPr>
          <a:xfrm>
            <a:off x="7227570" y="6887210"/>
            <a:ext cx="2348230" cy="5213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ja-jp"/>
            </a:pPr>
            <a:fld id="{348E0D17-59D9-DBFB-9736-AFAE437861FA}" type="slidenum">
              <a:rPr lang="id-id" sz="1400"/>
              <a:t/>
            </a:fld>
            <a:endParaRPr lang="id-id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9pPr>
    </p:titleStyle>
    <p:bodyStyle>
      <a:lvl1pPr marL="431800" marR="0" indent="-323850" algn="l" defTabSz="914400">
        <a:lnSpc>
          <a:spcPct val="90000"/>
        </a:lnSpc>
        <a:spcBef>
          <a:spcPts val="1000"/>
        </a:spcBef>
        <a:spcAft>
          <a:spcPts val="1415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1pPr>
      <a:lvl2pPr marL="864235" marR="0" indent="-323850" algn="l" defTabSz="914400">
        <a:lnSpc>
          <a:spcPct val="90000"/>
        </a:lnSpc>
        <a:spcBef>
          <a:spcPts val="500"/>
        </a:spcBef>
        <a:spcAft>
          <a:spcPts val="113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2pPr>
      <a:lvl3pPr marL="1296035" marR="0" indent="-288290" algn="l" defTabSz="914400">
        <a:lnSpc>
          <a:spcPct val="90000"/>
        </a:lnSpc>
        <a:spcBef>
          <a:spcPts val="500"/>
        </a:spcBef>
        <a:spcAft>
          <a:spcPts val="85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3pPr>
      <a:lvl4pPr marL="1727835" marR="0" indent="-215900" algn="l" defTabSz="914400">
        <a:lnSpc>
          <a:spcPct val="90000"/>
        </a:lnSpc>
        <a:spcBef>
          <a:spcPts val="500"/>
        </a:spcBef>
        <a:spcAft>
          <a:spcPts val="565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4pPr>
      <a:lvl5pPr marL="2160270" marR="0" indent="-215900" algn="l" defTabSz="914400">
        <a:lnSpc>
          <a:spcPct val="90000"/>
        </a:lnSpc>
        <a:spcBef>
          <a:spcPts val="50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5pPr>
      <a:lvl6pPr marL="2592070" marR="0" indent="-215900" algn="l" defTabSz="914400">
        <a:lnSpc>
          <a:spcPct val="90000"/>
        </a:lnSpc>
        <a:spcBef>
          <a:spcPts val="50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6pPr>
      <a:lvl7pPr marL="3023870" marR="0" indent="-215900" algn="l" defTabSz="914400">
        <a:lnSpc>
          <a:spcPct val="90000"/>
        </a:lnSpc>
        <a:spcBef>
          <a:spcPts val="50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1" charset="0"/>
        <a:buChar char="•"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latin typeface="Arial" pitchFamily="1" charset="0"/>
          <a:ea typeface="DejaVu Sans" pitchFamily="1" charset="0"/>
          <a:cs typeface="DejaVu Sans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tg8AAOg6AACwGQAAEAAAACYAAAAIAAAA//////////8="/>
              </a:ext>
            </a:extLst>
          </p:cNvSpPr>
          <p:nvPr/>
        </p:nvSpPr>
        <p:spPr>
          <a:xfrm>
            <a:off x="504190" y="2553970"/>
            <a:ext cx="9071610" cy="1621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TIS13531 METODOLOGI PENELITIAN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1M7Uc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5xsAAOg6AAD9IgAAAAAAACYAAAAIAAAA//////////8="/>
              </a:ext>
            </a:extLst>
          </p:cNvSpPr>
          <p:nvPr/>
        </p:nvSpPr>
        <p:spPr>
          <a:xfrm>
            <a:off x="504190" y="4535805"/>
            <a:ext cx="9071610" cy="1151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3200"/>
              <a:t>Minggu 9 – Mengenal Tugas Akhir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y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Pencarian Topik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8N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Pengembangan atau Implementasi Materi Kuliah</a:t>
            </a:r>
            <a:endParaRPr lang="id-id"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Algortima Kriptografi, Algoritma Data Mining</a:t>
            </a:r>
            <a:endParaRPr lang="id-id" sz="28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Gunakan Internet untuk mencari tren yang sedang populer layaknya mencari paper.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Topik yang baik adalah yang memiliki Kontribusi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Contoh Kontribusi Topik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Aplikasi </a:t>
            </a:r>
            <a:r>
              <a:rPr lang="id-id" sz="3200" b="1"/>
              <a:t>Algoritma Fuzzy C-Means Clustering</a:t>
            </a:r>
            <a:r>
              <a:rPr lang="id-id" sz="3200"/>
              <a:t> Untuk Pengelompokkan Lulusan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Sistem Rekomendasi Paket Wisata Se-Malang Raya Menggunakan </a:t>
            </a:r>
            <a:r>
              <a:rPr lang="id-id" sz="3200" b="1"/>
              <a:t>Metode Hybrid Content Based and Collaborative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Aplikasi Pengenalan Aksara Carakan Madura Dengan Menggunakan </a:t>
            </a:r>
            <a:r>
              <a:rPr lang="id-id" sz="3200" b="1"/>
              <a:t>Metode Back Propagation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Kontribusi S1?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Kontribusi S1 adalah implementasi algoritma</a:t>
            </a:r>
            <a:endParaRPr lang="id-id"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Tetapi jika bisa lebih, kenapa tidak?</a:t>
            </a:r>
            <a:endParaRPr lang="id-id" sz="3200"/>
          </a:p>
          <a:p>
            <a:pPr lvl="1" marL="864235" indent="-323850" algn="just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Perbandingan algoritma</a:t>
            </a:r>
            <a:endParaRPr lang="id-id" sz="2800"/>
          </a:p>
          <a:p>
            <a:pPr lvl="1" marL="864235" indent="-323850" algn="just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Modifikasi algoritma lama</a:t>
            </a:r>
            <a:endParaRPr lang="id-id" sz="2800"/>
          </a:p>
          <a:p>
            <a:pPr lvl="1" marL="864235" indent="-323850" algn="just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Membuat algoritma baru</a:t>
            </a:r>
            <a:endParaRPr lang="id-id" sz="28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Contoh sebelumnya adalah implementasi/aplikasi algoritma.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Pencarian Topik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Berhati-hati ketika memilih topik, belum tentu topik yang kita ajukan diterima baik-baik.</a:t>
            </a:r>
            <a:endParaRPr lang="id-id"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Aplikasi </a:t>
            </a:r>
            <a:r>
              <a:rPr lang="id-id" sz="2800" b="1"/>
              <a:t>Algoritma Jaringan Syaraf Tiruan</a:t>
            </a:r>
            <a:r>
              <a:rPr lang="id-id" sz="2800"/>
              <a:t> Untuk Bot DOTA2.</a:t>
            </a:r>
            <a:endParaRPr lang="id-id" sz="28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Kontribusi ada, tetapi belum tentu diterima.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Sebelum memulai menulis, konsultasikan kepada dosen soal topik yang akan diteliti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8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DaJQAAEAAAACYAAAAIAAAA//////////8="/>
              </a:ext>
            </a:extLst>
          </p:cNvSpPr>
          <p:nvPr/>
        </p:nvSpPr>
        <p:spPr>
          <a:xfrm>
            <a:off x="504190" y="301625"/>
            <a:ext cx="9071610" cy="5851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5400"/>
              <a:t>Jadi Apakah Anda Sudah Menemukan Topik?</a:t>
            </a:r>
            <a:endParaRPr lang="id-id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C2mQ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Penulisan Proposal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gl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sJgAAEAAAACYAAAAIAAAA//////////8="/>
              </a:ext>
            </a:extLst>
          </p:cNvSpPr>
          <p:nvPr/>
        </p:nvSpPr>
        <p:spPr>
          <a:xfrm>
            <a:off x="504190" y="1769110"/>
            <a:ext cx="9071610" cy="4558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ja-jp"/>
            </a:pPr>
            <a:r>
              <a:rPr lang="id-id" sz="3200"/>
              <a:t>Proposal hanya memerlukan:</a:t>
            </a:r>
            <a:endParaRPr lang="id-id" sz="3200"/>
          </a:p>
          <a:p>
            <a:pPr>
              <a:defRPr lang="ja-jp"/>
            </a:pP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Bab I Pendahuluan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Bab II Landasan Teori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Bab III Metode Penelitian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Daftar Pustaka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Tanyalah ke Dosen Pembimbing berkenaan hal ini, universitas satu bisa berbeda dengan universitas lain.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Bab I Pendahuluan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cT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ja-jp"/>
            </a:pPr>
            <a:r>
              <a:rPr lang="id-id" sz="3200"/>
              <a:t>Berisikan: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Latar Belakang Penelitian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Statemen Permasalahan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Lingkupan Masakah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Objektif Penelitian</a:t>
            </a:r>
            <a:endParaRPr lang="id-id" sz="3200"/>
          </a:p>
          <a:p>
            <a:pPr marL="2159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Benefit</a:t>
            </a:r>
            <a:endParaRPr lang="id-id" sz="3200"/>
          </a:p>
          <a:p>
            <a:pPr lvl="1" marL="4318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Penggunaan Secara Teori</a:t>
            </a:r>
            <a:endParaRPr lang="id-id" sz="3200"/>
          </a:p>
          <a:p>
            <a:pPr lvl="1" marL="431800" indent="-215900"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Penggunaan Secara Praktikal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Bab II Landasan Teori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Berisikan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Penelitian yang relevan (Skripsi lain, tesis, disertasi, paper)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Literature Review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Kerangka Penelitian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Bab III Metode Penelitian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2KgAAEAAAACYAAAAIAAAA//////////8="/>
              </a:ext>
            </a:extLst>
          </p:cNvSpPr>
          <p:nvPr/>
        </p:nvSpPr>
        <p:spPr>
          <a:xfrm>
            <a:off x="504190" y="1769110"/>
            <a:ext cx="9071610" cy="5214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Berisikan: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Instrumen Penelitian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Pengumpulan Data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Pra-Pemrosesan Data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Pengajuan Metode (Algoritma Apa)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Pengujian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Validasi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Evaluasi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O9Nr0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Bukan Metode!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Bahasa Pemrograman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Jenis Database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Disiplin Ilmu/MataKuliah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Terminologi Komputing (Sistem berbasis web/internet)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i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Apa Itu Tugas Akhir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Sebuah projek yang harus dilakukan mahasiswa untuk mendapatkan gelarnya.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Dikerjakan mandiri dengan panduan DosBing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Tugas Akhir mengharuskan mahasiswa membuat penelitian, sehingga metodologi penelitian harus diselesaikan terlebih dahulu.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Setiap Jenjang Mempunyai Tugas Akhir, namun berat kontribusinya berbeda-beda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Ini Baru Metode!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ArDc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AtLQAAEAAAACYAAAAIAAAA//////////8="/>
              </a:ext>
            </a:extLst>
          </p:cNvSpPr>
          <p:nvPr/>
        </p:nvSpPr>
        <p:spPr>
          <a:xfrm>
            <a:off x="504190" y="1769110"/>
            <a:ext cx="9071610" cy="5574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lnSpc>
                <a:spcPct val="100000"/>
              </a:lnSpc>
              <a:spcBef>
                <a:spcPts val="58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Estimasi (Estimation)</a:t>
            </a:r>
            <a:endParaRPr lang="id-id" sz="2800"/>
          </a:p>
          <a:p>
            <a:pPr lvl="1" marL="864235" indent="-323850" algn="just">
              <a:lnSpc>
                <a:spcPct val="100000"/>
              </a:lnSpc>
              <a:spcAft>
                <a:spcPts val="1130"/>
              </a:spcAft>
              <a:buClrTx/>
              <a:buSzPts val="1800"/>
              <a:buFont typeface="Symbol" pitchFamily="0" charset="2"/>
              <a:buChar char=""/>
              <a:defRPr lang="ja-jp"/>
            </a:pPr>
            <a:r>
              <a:rPr lang="id-id" sz="2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Neural Network, Multiple Linear Regression, dsb</a:t>
            </a:r>
            <a:endParaRPr lang="id-id" sz="2400"/>
          </a:p>
          <a:p>
            <a:pPr marL="431800" indent="-323850" algn="just">
              <a:lnSpc>
                <a:spcPct val="100000"/>
              </a:lnSpc>
              <a:spcBef>
                <a:spcPts val="58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Prediksi (Prediction):</a:t>
            </a:r>
            <a:endParaRPr lang="id-id" sz="2800"/>
          </a:p>
          <a:p>
            <a:pPr lvl="1" marL="864235" indent="-323850" algn="just">
              <a:lnSpc>
                <a:spcPct val="100000"/>
              </a:lnSpc>
              <a:spcAft>
                <a:spcPts val="1130"/>
              </a:spcAft>
              <a:buClrTx/>
              <a:buSzPts val="1800"/>
              <a:buFont typeface="Symbol" pitchFamily="0" charset="2"/>
              <a:buChar char=""/>
              <a:defRPr lang="ja-jp"/>
            </a:pPr>
            <a:r>
              <a:rPr lang="id-id" sz="2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Neural Network, Multiple Linear Regression, SVM, dsb</a:t>
            </a:r>
            <a:endParaRPr lang="id-id" sz="2400"/>
          </a:p>
          <a:p>
            <a:pPr marL="431800" indent="-323850" algn="just">
              <a:lnSpc>
                <a:spcPct val="100000"/>
              </a:lnSpc>
              <a:spcBef>
                <a:spcPts val="58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Klasifikasi (Classification): </a:t>
            </a:r>
            <a:endParaRPr lang="id-id" sz="2800"/>
          </a:p>
          <a:p>
            <a:pPr lvl="1" marL="864235" indent="-323850" algn="just">
              <a:lnSpc>
                <a:spcPct val="100000"/>
              </a:lnSpc>
              <a:spcAft>
                <a:spcPts val="1130"/>
              </a:spcAft>
              <a:buClrTx/>
              <a:buSzPts val="1800"/>
              <a:buFont typeface="Symbol" pitchFamily="0" charset="2"/>
              <a:buChar char=""/>
              <a:defRPr lang="ja-jp"/>
            </a:pPr>
            <a:r>
              <a:rPr lang="id-id" sz="2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CART, K-NN, ID3, C4.5, dsb</a:t>
            </a:r>
            <a:endParaRPr lang="id-id" sz="2400"/>
          </a:p>
          <a:p>
            <a:pPr marL="431800" indent="-323850" algn="just">
              <a:lnSpc>
                <a:spcPct val="100000"/>
              </a:lnSpc>
              <a:spcBef>
                <a:spcPts val="58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Pengelompokan (Clustering):</a:t>
            </a:r>
            <a:endParaRPr lang="id-id" sz="2800"/>
          </a:p>
          <a:p>
            <a:pPr lvl="1" marL="864235" indent="-323850" algn="just">
              <a:lnSpc>
                <a:spcPct val="100000"/>
              </a:lnSpc>
              <a:spcAft>
                <a:spcPts val="1130"/>
              </a:spcAft>
              <a:buClrTx/>
              <a:buSzPts val="1800"/>
              <a:buFont typeface="Symbol" pitchFamily="0" charset="2"/>
              <a:buChar char=""/>
              <a:defRPr lang="ja-jp"/>
            </a:pPr>
            <a:r>
              <a:rPr lang="id-id" sz="2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K-Means, Fuzzy C-Means, SOM, K-Medoids, dsb</a:t>
            </a:r>
            <a:endParaRPr lang="id-id" sz="2400"/>
          </a:p>
          <a:p>
            <a:pPr marL="431800" indent="-323850" algn="just">
              <a:lnSpc>
                <a:spcPct val="100000"/>
              </a:lnSpc>
              <a:spcBef>
                <a:spcPts val="58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Asosiasi (Association):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Tx/>
              <a:buSzPts val="1800"/>
              <a:buFont typeface="Symbol" pitchFamily="0" charset="2"/>
              <a:buChar char=""/>
              <a:defRPr lang="ja-jp"/>
            </a:pPr>
            <a:r>
              <a:rPr lang="id-id" sz="2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Apriori, FP-Growth, dsb</a:t>
            </a:r>
            <a:endParaRPr lang="id-id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ABYC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Ini Baru Metode!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4DAM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AtLQAAEAAAACYAAAAIAAAA//////////8="/>
              </a:ext>
            </a:extLst>
          </p:cNvSpPr>
          <p:nvPr/>
        </p:nvSpPr>
        <p:spPr>
          <a:xfrm>
            <a:off x="504190" y="1769110"/>
            <a:ext cx="9071610" cy="5574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980"/>
              <a:buFont typeface="Wingdings" pitchFamily="0" charset="2"/>
              <a:buChar char=""/>
              <a:defRPr lang="ja-jp"/>
            </a:pPr>
            <a:r>
              <a:rPr lang="id-id" sz="4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Fuzzy Logic</a:t>
            </a:r>
            <a:endParaRPr lang="id-id" sz="44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980"/>
              <a:buFont typeface="Wingdings" pitchFamily="0" charset="2"/>
              <a:buChar char=""/>
              <a:defRPr lang="ja-jp"/>
            </a:pPr>
            <a:r>
              <a:rPr lang="id-id" sz="4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Fuzzy Inference System</a:t>
            </a:r>
            <a:endParaRPr lang="id-id" sz="44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980"/>
              <a:buFont typeface="Wingdings" pitchFamily="0" charset="2"/>
              <a:buChar char=""/>
              <a:defRPr lang="ja-jp"/>
            </a:pPr>
            <a:r>
              <a:rPr lang="id-id" sz="4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Neural Network</a:t>
            </a:r>
            <a:endParaRPr lang="id-id" sz="44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980"/>
              <a:buFont typeface="Wingdings" pitchFamily="0" charset="2"/>
              <a:buChar char=""/>
              <a:defRPr lang="ja-jp"/>
            </a:pPr>
            <a:r>
              <a:rPr lang="id-id" sz="4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Neuro-Fuzzy</a:t>
            </a:r>
            <a:endParaRPr lang="id-id" sz="4400"/>
          </a:p>
          <a:p>
            <a:pPr marL="431800" indent="-323850" algn="just">
              <a:lnSpc>
                <a:spcPct val="100000"/>
              </a:lnSpc>
              <a:spcBef>
                <a:spcPts val="580"/>
              </a:spcBef>
              <a:buClrTx/>
              <a:buSzPts val="1980"/>
              <a:buFont typeface="Wingdings" pitchFamily="0" charset="2"/>
              <a:buChar char=""/>
              <a:defRPr lang="ja-jp"/>
            </a:pPr>
            <a:r>
              <a:rPr lang="id-id" sz="44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Genetic Algorithm</a:t>
            </a:r>
            <a:endParaRPr lang="id-id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sCuQ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Ini Baru Metode!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AtLQAAEAAAACYAAAAIAAAA//////////8="/>
              </a:ext>
            </a:extLst>
          </p:cNvSpPr>
          <p:nvPr/>
        </p:nvSpPr>
        <p:spPr>
          <a:xfrm>
            <a:off x="504190" y="1769110"/>
            <a:ext cx="9071610" cy="5574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Image Restoration</a:t>
            </a:r>
            <a:endParaRPr lang="id-id" sz="40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Image Compression</a:t>
            </a:r>
            <a:endParaRPr lang="id-id" sz="40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Biometrics</a:t>
            </a:r>
            <a:endParaRPr lang="id-id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3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Ini Baru Metode!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AtLQAAEAAAACYAAAAIAAAA//////////8="/>
              </a:ext>
            </a:extLst>
          </p:cNvSpPr>
          <p:nvPr/>
        </p:nvSpPr>
        <p:spPr>
          <a:xfrm>
            <a:off x="504190" y="1769110"/>
            <a:ext cx="9071610" cy="5574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Software Process Improvement 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Software Quality Prediction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Service Oriented Architecture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Autonomic Computing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Soft Computing and its Applications in Software Engineering</a:t>
            </a:r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Ini Baru Metode!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AtLQAAEAAAACYAAAAIAAAA//////////8="/>
              </a:ext>
            </a:extLst>
          </p:cNvSpPr>
          <p:nvPr/>
        </p:nvSpPr>
        <p:spPr>
          <a:xfrm>
            <a:off x="504190" y="1769110"/>
            <a:ext cx="9071610" cy="5574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Advanced Encryption Standard</a:t>
            </a:r>
            <a:endParaRPr lang="id-id" sz="40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Data Encryption Standard</a:t>
            </a:r>
            <a:endParaRPr lang="id-id" sz="40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BlowFish</a:t>
            </a:r>
            <a:endParaRPr lang="id-id" sz="4000"/>
          </a:p>
          <a:p>
            <a:pPr marL="431800" indent="-323850">
              <a:lnSpc>
                <a:spcPct val="100000"/>
              </a:lnSpc>
              <a:spcBef>
                <a:spcPts val="580"/>
              </a:spcBef>
              <a:buClrTx/>
              <a:buSzPts val="1800"/>
              <a:buFont typeface="Wingdings" pitchFamily="0" charset="2"/>
              <a:buChar char=""/>
              <a:defRPr lang="ja-jp"/>
            </a:pPr>
            <a:r>
              <a:rPr lang="id-id" sz="4000">
                <a:solidFill>
                  <a:srgbClr val="000000"/>
                </a:solidFill>
                <a:latin typeface="Perpetua" pitchFamily="0" charset="0"/>
                <a:ea typeface="DejaVu Sans" pitchFamily="1" charset="0"/>
                <a:cs typeface="DejaVu Sans" pitchFamily="1" charset="0"/>
              </a:rPr>
              <a:t>RSA</a:t>
            </a:r>
            <a:endParaRPr lang="id-id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AgJ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Judul-Judul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GXr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 b="1">
                <a:solidFill>
                  <a:srgbClr val="000000"/>
                </a:solidFill>
              </a:rPr>
              <a:t>Implementasi Algoritma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</a:rPr>
              <a:t>Implementasi Algoritma Greedy untuk melakukan Graph Coloring: Studi Kasus Peta Propinsi Jawa Timur</a:t>
            </a:r>
            <a:endParaRPr lang="id-id" sz="28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 b="1">
                <a:solidFill>
                  <a:srgbClr val="000000"/>
                </a:solidFill>
              </a:rPr>
              <a:t>Perbandingan beberapa Algoritma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260"/>
              <a:buFont typeface="Wingdings" pitchFamily="0" charset="2"/>
              <a:buChar char=""/>
              <a:defRPr lang="ja-jp"/>
            </a:pPr>
            <a:r>
              <a:rPr lang="id-id" sz="2800">
                <a:solidFill>
                  <a:srgbClr val="000000"/>
                </a:solidFill>
              </a:rPr>
              <a:t>Perbandingan kompresi data antara metode Huffman dan Arithmetic Coding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I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Judul-Judul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 b="1">
                <a:solidFill>
                  <a:srgbClr val="000000"/>
                </a:solidFill>
              </a:rPr>
              <a:t>Kriptografi</a:t>
            </a:r>
            <a:endParaRPr lang="id-id" sz="3600"/>
          </a:p>
          <a:p>
            <a:pPr marL="431800" indent="-323850">
              <a:spcAft>
                <a:spcPts val="1415"/>
              </a:spcAft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</a:rPr>
              <a:t>Implementasi Algoritma RC4 pada Enkripsi Teks SMS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 b="1">
                <a:solidFill>
                  <a:srgbClr val="000000"/>
                </a:solidFill>
              </a:rPr>
              <a:t>Pembuatan Game</a:t>
            </a:r>
            <a:endParaRPr lang="id-id" sz="36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620"/>
              <a:buFont typeface="Wingdings" pitchFamily="0" charset="2"/>
              <a:buChar char=""/>
              <a:defRPr lang="ja-jp"/>
            </a:pPr>
            <a:r>
              <a:rPr lang="id-id" sz="3600">
                <a:solidFill>
                  <a:srgbClr val="000000"/>
                </a:solidFill>
              </a:rPr>
              <a:t>Implementasi Metode Alpha Beta Pruning Pada Permainan Scrabble</a:t>
            </a:r>
            <a:endParaRPr lang="id-id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RaCl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Tugas Akhir 2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BM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Eksekusi Penelitian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Penulisan Kelanjutan dari sebelumnya hingga tuntas.</a:t>
            </a:r>
            <a:endParaRPr lang="id-id"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Bab 4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Bab 5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Bab 6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Abstrak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dll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rZQM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DaJQAAEAAAACYAAAAIAAAA//////////8="/>
              </a:ext>
            </a:extLst>
          </p:cNvSpPr>
          <p:nvPr/>
        </p:nvSpPr>
        <p:spPr>
          <a:xfrm>
            <a:off x="504190" y="301625"/>
            <a:ext cx="9071610" cy="5851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6000" b="1">
                <a:solidFill>
                  <a:srgbClr val="CE181E"/>
                </a:solidFill>
              </a:rPr>
              <a:t>PERINGATAN KERAS!</a:t>
            </a:r>
            <a:endParaRPr lang="id-id" sz="6000" b="1">
              <a:solidFill>
                <a:srgbClr val="CE181E"/>
              </a:solidFill>
            </a:endParaRPr>
          </a:p>
          <a:p>
            <a:pPr algn="ctr">
              <a:defRPr lang="ja-jp"/>
            </a:pPr>
            <a:r>
              <a:rPr lang="id-id" sz="6000" b="1">
                <a:solidFill>
                  <a:srgbClr val="CE181E"/>
                </a:solidFill>
              </a:rPr>
              <a:t>JANGAN PLAGIAT!</a:t>
            </a:r>
            <a:endParaRPr lang="id-id" sz="6000" b="1">
              <a:solidFill>
                <a:srgbClr val="CE18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8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Semua Skripsi Harus Dipindai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lI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endParaRPr lang="id-id" sz="3200"/>
          </a:p>
        </p:txBody>
      </p:sp>
      <p:pic>
        <p:nvPicPr>
          <p:cNvPr id="4" name="Picture 152"/>
          <p:cNvPicPr>
            <a:extLst>
              <a:ext uri="smNativeData">
                <pr:smNativeData xmlns:pr="smNativeData" val="SMDATA_15_dxa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QAAAI8KAAACPgAAUS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716405"/>
            <a:ext cx="10079355" cy="4187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0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Jenjang dan Tugas Akhir</a:t>
            </a:r>
            <a:endParaRPr lang="id-id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4190" y="1769110"/>
          <a:ext cx="9071610" cy="1584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35805"/>
                <a:gridCol w="4535805"/>
              </a:tblGrid>
              <a:tr h="3460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3200"/>
                        <a:t>Jenjang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3200"/>
                        <a:t>Tugas Akhir</a:t>
                      </a:r>
                      <a:endParaRPr lang="id-id" sz="32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smNativeData">
                    <pr:rowheight xmlns="" xmlns:pr="smNativeData" dt="1571034743" type="min" val="346075"/>
                  </a:ext>
                </a:extLst>
              </a:tr>
              <a:tr h="3460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2400"/>
                        <a:t>S1</a:t>
                      </a:r>
                      <a:endParaRPr lang="id-id" sz="24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2400"/>
                        <a:t>Skripsi</a:t>
                      </a:r>
                      <a:endParaRPr lang="id-id" sz="24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71034743" type="min" val="346075"/>
                  </a:ext>
                </a:extLst>
              </a:tr>
              <a:tr h="3460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2400"/>
                        <a:t>S2</a:t>
                      </a:r>
                      <a:endParaRPr lang="id-id" sz="24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2400"/>
                        <a:t>Tesis</a:t>
                      </a:r>
                      <a:endParaRPr lang="id-id" sz="24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71034743" type="min" val="346075"/>
                  </a:ext>
                </a:extLst>
              </a:tr>
              <a:tr h="3460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2400"/>
                        <a:t>S3</a:t>
                      </a:r>
                      <a:endParaRPr lang="id-id" sz="24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ja-jp"/>
                      </a:pPr>
                      <a:r>
                        <a:rPr lang="id-id" sz="2400"/>
                        <a:t>Disertasi</a:t>
                      </a:r>
                      <a:endParaRPr lang="id-id" sz="2400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71034743" type="min" val="346075"/>
                  </a:ext>
                </a:extLst>
              </a:tr>
            </a:tbl>
          </a:graphicData>
        </a:graphic>
      </p:graphicFrame>
      <p:sp>
        <p:nvSpPr>
          <p:cNvPr id="4" name="TextShape 3"/>
          <p:cNvSpPr>
            <a:extLst>
              <a:ext uri="smNativeData">
                <pr:smNativeData xmlns:pr="smNativeData" val="SMDATA_13_dxak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8AwAAzhgAAJQ5AABwIgAAEAAAACYAAAAIAAAA//////////8="/>
              </a:ext>
            </a:extLst>
          </p:cNvSpPr>
          <p:nvPr/>
        </p:nvSpPr>
        <p:spPr>
          <a:xfrm>
            <a:off x="647700" y="4032250"/>
            <a:ext cx="8712200" cy="1565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defRPr lang="ja-jp"/>
            </a:pPr>
            <a:r>
              <a:rPr lang="id-id" sz="2600"/>
              <a:t>Tugas akhir ini bertujuan agar lulusan sekolah tinggi mampu:</a:t>
            </a:r>
            <a:endParaRPr lang="id-id" sz="2600"/>
          </a:p>
          <a:p>
            <a:pPr marL="215900" indent="-215900">
              <a:buClr>
                <a:srgbClr val="000000"/>
              </a:buClr>
              <a:buSzPts val="1170"/>
              <a:buFont typeface="Wingdings" pitchFamily="0" charset="2"/>
              <a:buChar char=""/>
              <a:defRPr lang="ja-jp"/>
            </a:pPr>
            <a:r>
              <a:rPr lang="id-id" sz="2600"/>
              <a:t>Melakukan penelitian dengan benar dan jujur</a:t>
            </a:r>
            <a:endParaRPr lang="id-id" sz="2600"/>
          </a:p>
          <a:p>
            <a:pPr marL="215900" indent="-215900">
              <a:buClr>
                <a:srgbClr val="000000"/>
              </a:buClr>
              <a:buSzPts val="1170"/>
              <a:buFont typeface="Wingdings" pitchFamily="0" charset="2"/>
              <a:buChar char=""/>
              <a:defRPr lang="ja-jp"/>
            </a:pPr>
            <a:r>
              <a:rPr lang="id-id" sz="2600"/>
              <a:t>Mampu menulis karya ilmiah menjadi paper/konferensi</a:t>
            </a:r>
            <a:endParaRPr lang="id-id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Kendala-kendala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325"/>
              </a:spcBef>
              <a:buClrTx/>
              <a:buSzPts val="1265"/>
              <a:buFont typeface="Wingdings" pitchFamily="0" charset="2"/>
              <a:buChar char=""/>
              <a:defRPr lang="ja-jp"/>
            </a:pPr>
            <a:r>
              <a:rPr lang="id-id" sz="2815">
                <a:solidFill>
                  <a:srgbClr val="000000"/>
                </a:solidFill>
              </a:rPr>
              <a:t>Kurangnya niat/motivasi dalam diri mahasiswa.</a:t>
            </a:r>
            <a:endParaRPr lang="id-id" sz="2815"/>
          </a:p>
          <a:p>
            <a:pPr marL="431800" indent="-323850">
              <a:lnSpc>
                <a:spcPct val="100000"/>
              </a:lnSpc>
              <a:spcBef>
                <a:spcPts val="325"/>
              </a:spcBef>
              <a:buClrTx/>
              <a:buSzPts val="1265"/>
              <a:buFont typeface="Wingdings" pitchFamily="0" charset="2"/>
              <a:buChar char=""/>
              <a:defRPr lang="ja-jp"/>
            </a:pPr>
            <a:r>
              <a:rPr lang="id-id" sz="2815">
                <a:solidFill>
                  <a:srgbClr val="000000"/>
                </a:solidFill>
              </a:rPr>
              <a:t>Kurang belajar mandiri (terbiasa hanya melakukan pekerjaan yang diperintah dosen saja).</a:t>
            </a:r>
            <a:endParaRPr lang="id-id" sz="2815"/>
          </a:p>
          <a:p>
            <a:pPr marL="431800" indent="-323850">
              <a:lnSpc>
                <a:spcPct val="100000"/>
              </a:lnSpc>
              <a:spcBef>
                <a:spcPts val="325"/>
              </a:spcBef>
              <a:buClrTx/>
              <a:buSzPts val="1265"/>
              <a:buFont typeface="Wingdings" pitchFamily="0" charset="2"/>
              <a:buChar char=""/>
              <a:defRPr lang="ja-jp"/>
            </a:pPr>
            <a:r>
              <a:rPr lang="id-id" sz="2815">
                <a:solidFill>
                  <a:srgbClr val="000000"/>
                </a:solidFill>
              </a:rPr>
              <a:t>Saran-saran dari pembimbing yang tidak mengikat membuat mahasiswa merasa tidak harus segera mengerjakan.</a:t>
            </a:r>
            <a:endParaRPr lang="id-id" sz="2815"/>
          </a:p>
          <a:p>
            <a:pPr marL="431800" indent="-323850">
              <a:lnSpc>
                <a:spcPct val="100000"/>
              </a:lnSpc>
              <a:spcBef>
                <a:spcPts val="325"/>
              </a:spcBef>
              <a:buClrTx/>
              <a:buSzPts val="1265"/>
              <a:buFont typeface="Wingdings" pitchFamily="0" charset="2"/>
              <a:buChar char=""/>
              <a:defRPr lang="ja-jp"/>
            </a:pPr>
            <a:r>
              <a:rPr lang="id-id" sz="2815">
                <a:solidFill>
                  <a:srgbClr val="000000"/>
                </a:solidFill>
              </a:rPr>
              <a:t>Mahasiswa lebih banyak dibantu oleh teman-temannya saat mengerjakan tugas dan bahkan sewaktu ujian semasa Kuliah.</a:t>
            </a:r>
            <a:endParaRPr lang="id-id" sz="28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s0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Kendala-kendala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B5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ZKwAAEAAAACYAAAAIAAAA//////////8="/>
              </a:ext>
            </a:extLst>
          </p:cNvSpPr>
          <p:nvPr/>
        </p:nvSpPr>
        <p:spPr>
          <a:xfrm>
            <a:off x="504190" y="1769110"/>
            <a:ext cx="9071610" cy="5358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Sulitnya materi/judul skripsi yang dikerjakan.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Sulitnya pencarian literatur atau data.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Kesulitan dengan dosen pembimbing.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Faktor lingkungan.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Dll.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 b="1" u="sng">
                <a:solidFill>
                  <a:srgbClr val="000000"/>
                </a:solidFill>
              </a:rPr>
              <a:t>Solusi: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Konsultasi dengan pembimbing.</a:t>
            </a:r>
            <a:endParaRPr lang="id-id" sz="3200"/>
          </a:p>
          <a:p>
            <a:pPr marL="431800" indent="-32385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Tukar pendapat dengan teman.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y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Motivasi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DzbQ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lnSpc>
                <a:spcPct val="100000"/>
              </a:lnSpc>
              <a:spcBef>
                <a:spcPts val="565"/>
              </a:spcBef>
              <a:buClrTx/>
              <a:buSzPts val="1395"/>
              <a:buFont typeface="Wingdings" pitchFamily="0" charset="2"/>
              <a:buChar char=""/>
              <a:defRPr lang="ja-jp"/>
            </a:pPr>
            <a:r>
              <a:rPr lang="id-id" sz="3105">
                <a:solidFill>
                  <a:srgbClr val="000000"/>
                </a:solidFill>
              </a:rPr>
              <a:t>Adanya tawaran kerja yang membutuhkan lulusan Sarjana.</a:t>
            </a:r>
            <a:endParaRPr lang="id-id" sz="3105"/>
          </a:p>
          <a:p>
            <a:pPr marL="431800" indent="-323850">
              <a:lnSpc>
                <a:spcPct val="100000"/>
              </a:lnSpc>
              <a:spcBef>
                <a:spcPts val="565"/>
              </a:spcBef>
              <a:buClrTx/>
              <a:buSzPts val="1395"/>
              <a:buFont typeface="Wingdings" pitchFamily="0" charset="2"/>
              <a:buChar char=""/>
              <a:defRPr lang="ja-jp"/>
            </a:pPr>
            <a:r>
              <a:rPr lang="id-id" sz="3105">
                <a:solidFill>
                  <a:srgbClr val="000000"/>
                </a:solidFill>
              </a:rPr>
              <a:t>Info Beasiswa S2 baik dalam negeri atau luar negeri.</a:t>
            </a:r>
            <a:endParaRPr lang="id-id" sz="3105"/>
          </a:p>
          <a:p>
            <a:pPr marL="431800" indent="-323850">
              <a:lnSpc>
                <a:spcPct val="100000"/>
              </a:lnSpc>
              <a:spcBef>
                <a:spcPts val="565"/>
              </a:spcBef>
              <a:buClrTx/>
              <a:buSzPts val="1395"/>
              <a:buFont typeface="Wingdings" pitchFamily="0" charset="2"/>
              <a:buChar char=""/>
              <a:defRPr lang="ja-jp"/>
            </a:pPr>
            <a:r>
              <a:rPr lang="id-id" sz="3105">
                <a:solidFill>
                  <a:srgbClr val="000000"/>
                </a:solidFill>
              </a:rPr>
              <a:t>Perasaan malu ketika melihat teman/adik kelas sudah mulai diwisuda.</a:t>
            </a:r>
            <a:endParaRPr lang="id-id" sz="3105"/>
          </a:p>
          <a:p>
            <a:pPr marL="431800" indent="-323850">
              <a:lnSpc>
                <a:spcPct val="100000"/>
              </a:lnSpc>
              <a:spcBef>
                <a:spcPts val="565"/>
              </a:spcBef>
              <a:buClrTx/>
              <a:buSzPts val="1395"/>
              <a:buFont typeface="Wingdings" pitchFamily="0" charset="2"/>
              <a:buChar char=""/>
              <a:defRPr lang="ja-jp"/>
            </a:pPr>
            <a:r>
              <a:rPr lang="id-id" sz="3105">
                <a:solidFill>
                  <a:srgbClr val="000000"/>
                </a:solidFill>
              </a:rPr>
              <a:t>Tuntutan dari keluarga / pacar.</a:t>
            </a:r>
            <a:endParaRPr lang="id-id" sz="3105"/>
          </a:p>
          <a:p>
            <a:pPr marL="431800" indent="-323850">
              <a:lnSpc>
                <a:spcPct val="100000"/>
              </a:lnSpc>
              <a:spcBef>
                <a:spcPts val="565"/>
              </a:spcBef>
              <a:buClrTx/>
              <a:buSzPts val="1395"/>
              <a:buFont typeface="Wingdings" pitchFamily="0" charset="2"/>
              <a:buChar char=""/>
              <a:defRPr lang="ja-jp"/>
            </a:pPr>
            <a:r>
              <a:rPr lang="id-id" sz="3105">
                <a:solidFill>
                  <a:srgbClr val="000000"/>
                </a:solidFill>
              </a:rPr>
              <a:t>Ancaman batas akhir Skripsi.</a:t>
            </a:r>
            <a:endParaRPr lang="id-id" sz="3105"/>
          </a:p>
          <a:p>
            <a:pPr marL="431800" indent="-323850">
              <a:lnSpc>
                <a:spcPct val="100000"/>
              </a:lnSpc>
              <a:spcBef>
                <a:spcPts val="565"/>
              </a:spcBef>
              <a:buClrTx/>
              <a:buSzPts val="1395"/>
              <a:buFont typeface="Wingdings" pitchFamily="0" charset="2"/>
              <a:buChar char=""/>
              <a:defRPr lang="ja-jp"/>
            </a:pPr>
            <a:r>
              <a:rPr lang="id-id" sz="3105">
                <a:solidFill>
                  <a:srgbClr val="000000"/>
                </a:solidFill>
              </a:rPr>
              <a:t>Ancaman Drop Out (DO).</a:t>
            </a:r>
            <a:endParaRPr lang="id-id" sz="310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v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Cara Mudah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330"/>
              </a:spcAft>
              <a:buClr>
                <a:srgbClr val="000000"/>
              </a:buClr>
              <a:buSzPts val="1520"/>
              <a:buFont typeface="Wingdings" pitchFamily="0" charset="2"/>
              <a:buChar char=""/>
              <a:defRPr lang="ja-jp"/>
            </a:pPr>
            <a:r>
              <a:rPr lang="id-id" sz="3385"/>
              <a:t>Cintailah bidangmu layaknya cinta pacar</a:t>
            </a:r>
            <a:endParaRPr lang="id-id" sz="3385"/>
          </a:p>
          <a:p>
            <a:pPr marL="431800" indent="-323850">
              <a:spcAft>
                <a:spcPts val="1330"/>
              </a:spcAft>
              <a:buClr>
                <a:srgbClr val="000000"/>
              </a:buClr>
              <a:buSzPts val="1520"/>
              <a:buFont typeface="Wingdings" pitchFamily="0" charset="2"/>
              <a:buChar char=""/>
              <a:defRPr lang="ja-jp"/>
            </a:pPr>
            <a:r>
              <a:rPr lang="id-id" sz="3385"/>
              <a:t>(bagi single: cinta orang tua)</a:t>
            </a:r>
            <a:endParaRPr lang="id-id" sz="3385"/>
          </a:p>
          <a:p>
            <a:pPr marL="431800" indent="-323850">
              <a:spcAft>
                <a:spcPts val="1330"/>
              </a:spcAft>
              <a:buClr>
                <a:srgbClr val="000000"/>
              </a:buClr>
              <a:buSzPts val="1520"/>
              <a:buFont typeface="Wingdings" pitchFamily="0" charset="2"/>
              <a:buChar char=""/>
              <a:defRPr lang="ja-jp"/>
            </a:pPr>
            <a:r>
              <a:rPr lang="id-id" sz="3385"/>
              <a:t>Menyicil menulis 1 jam dengan kondusif (bisa lebih lebih bagus)</a:t>
            </a:r>
            <a:endParaRPr lang="id-id" sz="3385"/>
          </a:p>
          <a:p>
            <a:pPr marL="431800" indent="-323850">
              <a:spcAft>
                <a:spcPts val="1330"/>
              </a:spcAft>
              <a:buClr>
                <a:srgbClr val="000000"/>
              </a:buClr>
              <a:buSzPts val="1520"/>
              <a:buFont typeface="Wingdings" pitchFamily="0" charset="2"/>
              <a:buChar char=""/>
              <a:defRPr lang="ja-jp"/>
            </a:pPr>
            <a:r>
              <a:rPr lang="id-id" sz="3385"/>
              <a:t>Sering konsultasi ke Dosen Pembimbing</a:t>
            </a:r>
            <a:endParaRPr lang="id-id" sz="3385"/>
          </a:p>
          <a:p>
            <a:pPr marL="431800" indent="-323850">
              <a:spcAft>
                <a:spcPts val="1330"/>
              </a:spcAft>
              <a:buClr>
                <a:srgbClr val="000000"/>
              </a:buClr>
              <a:buSzPts val="1520"/>
              <a:buFont typeface="Wingdings" pitchFamily="0" charset="2"/>
              <a:buChar char=""/>
              <a:defRPr lang="ja-jp"/>
            </a:pPr>
            <a:r>
              <a:rPr lang="id-id" sz="3385"/>
              <a:t>Gunakan target penulisan</a:t>
            </a:r>
            <a:endParaRPr lang="id-id" sz="3385"/>
          </a:p>
          <a:p>
            <a:pPr lvl="1" marL="864235" indent="-323850">
              <a:spcAft>
                <a:spcPts val="1060"/>
              </a:spcAft>
              <a:buClr>
                <a:srgbClr val="000000"/>
              </a:buClr>
              <a:buSzPts val="2535"/>
              <a:buFont typeface="Symbol" pitchFamily="0" charset="2"/>
              <a:buChar char=""/>
              <a:defRPr lang="ja-jp"/>
            </a:pPr>
            <a:r>
              <a:rPr lang="id-id" sz="3385"/>
              <a:t>4 Jam 1 Bab</a:t>
            </a:r>
            <a:endParaRPr lang="id-id" sz="338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g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Cara Mudah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Dkbg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sXAADbJQAAEAAAACYAAAAIAAAA//////////8="/>
              </a:ext>
            </a:extLst>
          </p:cNvSpPr>
          <p:nvPr/>
        </p:nvSpPr>
        <p:spPr>
          <a:xfrm>
            <a:off x="504190" y="1769110"/>
            <a:ext cx="3383915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Jika Komputer Kentang Kalian Tidak Mampu, </a:t>
            </a:r>
            <a:endParaRPr lang="id-id" sz="3200"/>
          </a:p>
          <a:p>
            <a:pPr marL="431800" indent="-323850" algn="just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Minta Izinlah ke Dosen untuk menggunakan Komputer Kampus</a:t>
            </a:r>
            <a:endParaRPr lang="id-id" sz="3200"/>
          </a:p>
        </p:txBody>
      </p:sp>
      <p:pic>
        <p:nvPicPr>
          <p:cNvPr id="4" name="Picture 163"/>
          <p:cNvPicPr>
            <a:extLst>
              <a:ext uri="smNativeData">
                <pr:smNativeData xmlns:pr="smNativeData" val="SMDATA_15_dxak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+BkAABMQAAAfPQAA4C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21480" y="2613025"/>
            <a:ext cx="5714365" cy="32188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Cara Mudah Skripsi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X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Gunakan DropBox, OneDrive, GDrive untuk menyimpan file kalian. 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Gunakan Flash Disk seperlunya saja (print)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Gunakan kertas lama untuk menghemat duit masing-masing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Tuntaskan TA1 sebelum TA1 dimulai, yaitu saat mata kuliah Metodologi Penelitian.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Hh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DaJQAAEAAAACYAAAAIAAAA//////////8="/>
              </a:ext>
            </a:extLst>
          </p:cNvSpPr>
          <p:nvPr/>
        </p:nvSpPr>
        <p:spPr>
          <a:xfrm>
            <a:off x="504190" y="301625"/>
            <a:ext cx="9071610" cy="5851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6000"/>
              <a:t>Skripsi/Tesis/Disertasi</a:t>
            </a:r>
            <a:endParaRPr lang="id-id" sz="6000"/>
          </a:p>
          <a:p>
            <a:pPr algn="ctr">
              <a:defRPr lang="ja-jp"/>
            </a:pPr>
            <a:r>
              <a:rPr lang="id-id" sz="6000"/>
              <a:t> = </a:t>
            </a:r>
            <a:endParaRPr lang="id-id" sz="6000"/>
          </a:p>
          <a:p>
            <a:pPr algn="ctr">
              <a:defRPr lang="ja-jp"/>
            </a:pPr>
            <a:r>
              <a:rPr lang="id-id" sz="6000"/>
              <a:t>Paper versi Panjang</a:t>
            </a:r>
            <a:endParaRPr lang="id-id" sz="6000"/>
          </a:p>
          <a:p>
            <a:pPr algn="ctr">
              <a:defRPr lang="ja-jp"/>
            </a:pPr>
            <a:endParaRPr lang="id-id" sz="6000"/>
          </a:p>
          <a:p>
            <a:pPr algn="just">
              <a:defRPr lang="ja-jp"/>
            </a:pPr>
            <a:r>
              <a:rPr lang="id-id" sz="2800"/>
              <a:t>Skripsi/Tesis/Disertasi bisa di-submit sebagai paper, namun harus disesuaikan panjang serta format yang digunakan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k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Tugas Akhir 1 dan 2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Vbw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ja-jp"/>
            </a:pPr>
            <a:r>
              <a:rPr lang="id-id" sz="3200"/>
              <a:t>Tugas akhir dibagi menjadi dua segmen untuk memudahkan mahasiswa untuk memikirkan dan menulis, yang di mana:</a:t>
            </a:r>
            <a:endParaRPr lang="id-id" sz="3200"/>
          </a:p>
          <a:p>
            <a:pPr>
              <a:defRPr lang="ja-jp"/>
            </a:pPr>
            <a:endParaRPr lang="id-id" sz="3200"/>
          </a:p>
          <a:p>
            <a:pPr>
              <a:defRPr lang="ja-jp"/>
            </a:pPr>
            <a:r>
              <a:rPr lang="id-id" sz="3200" b="1"/>
              <a:t>TA 1</a:t>
            </a:r>
            <a:r>
              <a:rPr lang="id-id" sz="3200"/>
              <a:t>: Pencarian Ide dan Penulisan Proposal Pengajuan Judul. Jika diterima, maka mahasiswa dapat melanjutkan.</a:t>
            </a:r>
            <a:endParaRPr lang="id-id" sz="3200"/>
          </a:p>
          <a:p>
            <a:pPr>
              <a:defRPr lang="ja-jp"/>
            </a:pPr>
            <a:endParaRPr lang="id-id" sz="3200"/>
          </a:p>
          <a:p>
            <a:pPr>
              <a:defRPr lang="ja-jp"/>
            </a:pPr>
            <a:r>
              <a:rPr lang="id-id" sz="3200" b="1"/>
              <a:t>TA 2</a:t>
            </a:r>
            <a:r>
              <a:rPr lang="id-id" sz="3200"/>
              <a:t>: Penuntasan penulisan dan penelitian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Mengenal Tugas Akhir 1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Di waktu ini mahasiswa diharuskan mencari ide/masalah penelitian yang akan dijadikan bahan Tugas Akhir nanti.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Layaknya melakukan review, mahasiswa dapat mencari masalah penelitian dari paper-paper yang ada.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Dari masalah yang didapat, mahasiswa dapat berkreasi untuk membuat kontribusi.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dxak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VbwIMAAAAEAAAAAAAAAAAAAAAAAAAAAAAAAAeAAAAaAAAAAAAAAAAAAAAAAAAAAAAAAAAAAAAECcAABAnAAAAAAAAAAAAAAAAAAAAAAAAAAAAAAAAAAAAAAAAAAAAABQAAAAAAAAAwMD/AAAAAABkAAAAMgAAAAAAAABkAAAAAAAAAH9/fwAKAAAAHwAAAFQAAABPgb0F////AQAAAAAAAAAAAAAAAAAAAAAAAAAAAAAAAAAAAAAAAAAANGWkAH9/fwDu7OEDzMzMAMDA/wB/f38AAAAAAAAAAAAAAAAAAAAAAAAAAAAhAAAAGAAAABQAAABuBAAANwIAAN0nAADcCAAAECAAACYAAAAIAAAA//////////8="/>
              </a:ext>
            </a:extLst>
          </p:cNvSpPr>
          <p:nvPr/>
        </p:nvSpPr>
        <p:spPr>
          <a:xfrm>
            <a:off x="720090" y="360045"/>
            <a:ext cx="5760085" cy="1080135"/>
          </a:xfrm>
          <a:prstGeom prst="rect">
            <a:avLst/>
          </a:prstGeom>
          <a:noFill/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3600" b="1"/>
              <a:t>Tugas Akhir 1</a:t>
            </a:r>
            <a:endParaRPr lang="id-id" sz="36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dxak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NGWkAH9/fwDu7OEDzMzMAMDA/wB/f38AAAAAAAAAAAAAAAAAAAAAAAAAAAAhAAAAGAAAABQAAAD8AwAA2AwAACUWAAC3EQAAECAAACYAAAAIAAAA//////////8="/>
              </a:ext>
            </a:extLst>
          </p:cNvSpPr>
          <p:nvPr/>
        </p:nvSpPr>
        <p:spPr>
          <a:xfrm>
            <a:off x="647700" y="2087880"/>
            <a:ext cx="2952115" cy="791845"/>
          </a:xfrm>
          <a:prstGeom prst="rect">
            <a:avLst/>
          </a:prstGeom>
          <a:noFill/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800"/>
              <a:t>Proposal</a:t>
            </a:r>
            <a:endParaRPr lang="id-id" sz="2800"/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dxak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wMCYMAAAAEAAAAAAAAAAAAAAAAAAAAAAAAAAeAAAAaAAAAAAAAAAAAAAAAAAAAAAAAAAAAAAAECcAABAnAAAAAAAAAAAAAAAAAAAAAAAAAAAAAAAAAAAAAAAAAAAAABQAAAAAAAAAwMD/AAAAAABkAAAAMgAAAAAAAABkAAAAAAAAAH9/fwAKAAAAHwAAAFQAAABPgb0F////AQAAAAAAAAAAAAAAAAAAAAAAAAAAAAAAAAAAAAAAAAAANGWkAH9/fwDu7OEDzMzMAMDA/wB/f38AAAAAAAAAAAAAAAAAAAAAAAAAAAAhAAAAGAAAABQAAACTGgAASg0AAGsnAAC3EQAAECAAACYAAAAIAAAA//////////8="/>
              </a:ext>
            </a:extLst>
          </p:cNvSpPr>
          <p:nvPr/>
        </p:nvSpPr>
        <p:spPr>
          <a:xfrm>
            <a:off x="4319905" y="2160270"/>
            <a:ext cx="2087880" cy="719455"/>
          </a:xfrm>
          <a:prstGeom prst="rect">
            <a:avLst/>
          </a:prstGeom>
          <a:noFill/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/>
              <a:t>Topik</a:t>
            </a:r>
            <a:endParaRPr lang="id-id" sz="2400"/>
          </a:p>
        </p:txBody>
      </p:sp>
      <p:sp>
        <p:nvSpPr>
          <p:cNvPr id="5" name="CustomShape 4"/>
          <p:cNvSpPr>
            <a:extLst>
              <a:ext uri="smNativeData">
                <pr:smNativeData xmlns:pr="smNativeData" val="SMDATA_13_dxak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2AMAMAAAAEAAAAAAAAAAAAAAAAAAAAAAAAAAeAAAAaAAAAAAAAAAAAAAAAAAAAAAAAAAAAAAAECcAABAnAAAAAAAAAAAAAAAAAAAAAAAAAAAAAAAAAAAAAAAAAAAAABQAAAAAAAAAwMD/AAAAAABkAAAAMgAAAAAAAABkAAAAAAAAAH9/fwAKAAAAHwAAAFQAAABPgb0F////AQAAAAAAAAAAAAAAAAAAAAAAAAAAAAAAAAAAAAAAAAAANGWkAH9/fwDu7OEDzMzMAMDA/wB/f38AAAAAAAAAAAAAAAAAAAAAAAAAAAAhAAAAGAAAABQAAAD8AwAAtBUAAN0nAACTGgAAECAAACYAAAAIAAAA//////////8="/>
              </a:ext>
            </a:extLst>
          </p:cNvSpPr>
          <p:nvPr/>
        </p:nvSpPr>
        <p:spPr>
          <a:xfrm>
            <a:off x="647700" y="3528060"/>
            <a:ext cx="5832475" cy="791845"/>
          </a:xfrm>
          <a:prstGeom prst="rect">
            <a:avLst/>
          </a:prstGeom>
          <a:noFill/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600"/>
              <a:t>Penulisan Bab 1-3</a:t>
            </a:r>
            <a:endParaRPr lang="id-id" sz="2600"/>
          </a:p>
        </p:txBody>
      </p:sp>
      <p:sp>
        <p:nvSpPr>
          <p:cNvPr id="6" name="CustomShape 5"/>
          <p:cNvSpPr>
            <a:extLst>
              <a:ext uri="smNativeData">
                <pr:smNativeData xmlns:pr="smNativeData" val="SMDATA_13_dxak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xgLhcMAAAAEAAAAAAAAAAAAAAAAAAAAAAAAAAeAAAAaAAAAAAAAAAAAAAAAAAAAAAAAAAAAAAAECcAABAnAAAAAAAAAAAAAAAAAAAAAAAAAAAAAAAAAAAAAAAAAAAAABQAAAAAAAAAwMD/AAAAAABkAAAAMgAAAAAAAABkAAAAAAAAAH9/fwAKAAAAHwAAAFQAAABPgb0F////AQAAAAAAAAAAAAAAAAAAAAAAAAAAAAAAAAAAAAAAAAAANGWkAH9/fwDu7OEDzMzMAMDA/wB/f38AAAAAAAAAAAAAAAAAAAAAAAAAAAAhAAAAGAAAABQAAAC3EQAAAR8AAAEfAABvIwAAECAAACYAAAAIAAAA//////////8="/>
              </a:ext>
            </a:extLst>
          </p:cNvSpPr>
          <p:nvPr/>
        </p:nvSpPr>
        <p:spPr>
          <a:xfrm>
            <a:off x="2879725" y="5039995"/>
            <a:ext cx="2160270" cy="720090"/>
          </a:xfrm>
          <a:prstGeom prst="rect">
            <a:avLst/>
          </a:prstGeom>
          <a:noFill/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400"/>
              <a:t>Presentasi</a:t>
            </a:r>
            <a:endParaRPr lang="id-id" sz="2400"/>
          </a:p>
        </p:txBody>
      </p:sp>
      <p:sp>
        <p:nvSpPr>
          <p:cNvPr id="7" name="CustomShape 6"/>
          <p:cNvSpPr>
            <a:extLst>
              <a:ext uri="smNativeData">
                <pr:smNativeData xmlns:pr="smNativeData" val="SMDATA_13_dxakXRMAAAAlAAAACwAAAA0AAAAAjgAAAEcAAACOAAAARwAAAAAAAAAB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DdJwAAkxoAAEQ0AAD6JgAAECAAACYAAAAIAAAA//////////8="/>
              </a:ext>
            </a:extLst>
          </p:cNvSpPr>
          <p:nvPr/>
        </p:nvSpPr>
        <p:spPr>
          <a:xfrm>
            <a:off x="6480175" y="4319905"/>
            <a:ext cx="2016125" cy="2016125"/>
          </a:xfrm>
          <a:custGeom>
            <a:avLst/>
            <a:gdLst/>
            <a:ahLst/>
            <a:cxnLst/>
            <a:rect l="0" t="0" r="2016125" b="2016125"/>
            <a:pathLst>
              <a:path w="2016125" h="2016125">
                <a:moveTo>
                  <a:pt x="1008062" y="0"/>
                </a:moveTo>
                <a:lnTo>
                  <a:pt x="2016125" y="1008063"/>
                </a:lnTo>
                <a:lnTo>
                  <a:pt x="1008062" y="2016126"/>
                </a:lnTo>
                <a:lnTo>
                  <a:pt x="0" y="1008064"/>
                </a:lnTo>
                <a:lnTo>
                  <a:pt x="1008062" y="2"/>
                </a:lnTo>
                <a:close/>
              </a:path>
            </a:pathLst>
          </a:cu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600"/>
              <a:t>Penguji</a:t>
            </a:r>
            <a:endParaRPr lang="id-id" sz="2600"/>
          </a:p>
        </p:txBody>
      </p:sp>
      <p:sp>
        <p:nvSpPr>
          <p:cNvPr id="8" name="Line 7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DRlp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D///8A////AQAAAAAAAAAAAAAAAAAAAAAAAAAAAAAAAAAAAAAAAAAANGWkAH9/fwDu7OEDzMzMAMDA/wB/f38AAAAAAAAAAAAAAAAAAAAAAAAAAAAhAAAAGAAAABQAAAAAAAAAAAAAAAEAAAABAAAAEAAAACYAAAAIAAAA//////////8="/>
              </a:ext>
            </a:extLst>
          </p:cNvSpPr>
          <p:nvPr/>
        </p:nvSpPr>
        <p:spPr>
          <a:xfrm>
            <a:off x="0" y="0"/>
            <a:ext cx="635" cy="635"/>
          </a:xfrm>
          <a:prstGeom prst="line">
            <a:avLst/>
          </a:prstGeom>
          <a:noFill/>
          <a:ln w="38100" cap="flat" cmpd="sng" algn="ctr">
            <a:solidFill>
              <a:srgbClr val="3465A4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CustomShape 8"/>
          <p:cNvSpPr>
            <a:extLst>
              <a:ext uri="smNativeData">
                <pr:smNativeData xmlns:pr="smNativeData" val="SMDATA_13_dxakXRMAAAAlAAAAZAAAAA0AAAAAjgAAAEcAAACOAAAARwAAAAAAAAABAAAAAAAAAAEAAABQAAAAAAAAAAAA4D8AAAAAAADgPwAAAAAAAOA/AAAAAAAA4D8AAAAAAADgPwAAAAAAAOA/AAAAAAAA4D8AAAAAAADgPwAAAAAAAOA/AAAAAAAA4D8CAAAAjAAAAAEAAAAAAAAAcp/PAP///w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s8PTgMAAAAEAAAAAAAAAAAAAAAAAAAAAAAAAAeAAAAaAAAAAAAAAAAAAAAAAAAAAAAAAAAAAAAECcAABAnAAAAAAAAAAAAAAAAAAAAAAAAAAAAAAAAAAAAAAAAAAAAABQAAAAAAAAAwMD/AAAAAABkAAAAMgAAAAAAAABkAAAAAAAAAH9/fwAKAAAAHwAAAFQAAAByn88A////AQAAAAAAAAAAAAAAAAAAAAAAAAAAAAAAAAAAAAAAAAAANGWkAH9/fwDu7OEDzMzMAMDA/wB/f38AAAAAAAAAAAAAAAAAAAAAAAAAAAAhAAAAGAAAABQAAABNCQAAaycAAAEfAAAtLQAAECAAACYAAAAIAAAA//////////8="/>
              </a:ext>
            </a:extLst>
          </p:cNvSpPr>
          <p:nvPr/>
        </p:nvSpPr>
        <p:spPr>
          <a:xfrm>
            <a:off x="1511935" y="6407785"/>
            <a:ext cx="3528060" cy="935990"/>
          </a:xfrm>
          <a:prstGeom prst="rect">
            <a:avLst/>
          </a:prstGeom>
          <a:solidFill>
            <a:srgbClr val="729FCF"/>
          </a:solidFill>
          <a:ln w="9525" cap="flat" cmpd="sng" algn="ctr">
            <a:solidFill>
              <a:srgbClr val="3465A4"/>
            </a:solidFill>
            <a:prstDash val="solid"/>
            <a:headEnd type="none"/>
            <a:tailEnd type="none"/>
          </a:ln>
          <a:effectLst/>
        </p:spPr>
        <p:txBody>
          <a:bodyPr vert="horz" wrap="none" lIns="90170" tIns="45085" rIns="90170" bIns="45085" numCol="1" spcCol="215900" anchor="ctr"/>
          <a:lstStyle/>
          <a:p>
            <a:pPr algn="ctr">
              <a:defRPr lang="ja-jp">
                <a:latin typeface="Arial" pitchFamily="1" charset="0"/>
                <a:ea typeface="DejaVu Sans" pitchFamily="1" charset="0"/>
                <a:cs typeface="DejaVu Sans" pitchFamily="1" charset="0"/>
              </a:defRPr>
            </a:pPr>
            <a:r>
              <a:rPr lang="id-id" sz="2600"/>
              <a:t>Tugas Akhir 2</a:t>
            </a:r>
            <a:endParaRPr lang="id-id" sz="2600"/>
          </a:p>
        </p:txBody>
      </p:sp>
      <p:sp>
        <p:nvSpPr>
          <p:cNvPr id="10" name="Line 9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DRlp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D///8A////AQAAAAAAAAAAAAAAAAAAAAAAAAAAAAAAAAAAAAAAAAAANGWkAH9/fwDu7OEDzMzMAMDA/wB/f38AAAAAAAAAAAAAAAAAAAAAAAAAAAAhAAAAGAAAABQAAAAAAAAAAAAAAAEAAAABAAAAEAAAACYAAAAIAAAA//////////8="/>
              </a:ext>
            </a:extLst>
          </p:cNvSpPr>
          <p:nvPr/>
        </p:nvSpPr>
        <p:spPr>
          <a:xfrm>
            <a:off x="0" y="0"/>
            <a:ext cx="635" cy="635"/>
          </a:xfrm>
          <a:prstGeom prst="line">
            <a:avLst/>
          </a:prstGeom>
          <a:noFill/>
          <a:ln w="38100" cap="flat" cmpd="sng" algn="ctr">
            <a:solidFill>
              <a:srgbClr val="3465A4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1" name="Line 10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BHwAAxyAAAN0nAADHIAAAEAAAACYAAAAIAAAA//////////8="/>
              </a:ext>
            </a:extLst>
          </p:cNvSpPr>
          <p:nvPr/>
        </p:nvSpPr>
        <p:spPr>
          <a:xfrm>
            <a:off x="5039995" y="5328285"/>
            <a:ext cx="144018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2" name="Line 11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AFB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eDgAA3AgAAA8PAADYDAAAEAAAACYAAAAIAAAA//////////8="/>
              </a:ext>
            </a:extLst>
          </p:cNvSpPr>
          <p:nvPr/>
        </p:nvSpPr>
        <p:spPr>
          <a:xfrm>
            <a:off x="2376170" y="1440180"/>
            <a:ext cx="71755" cy="64770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3" name="Line 12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pFRU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lFgAAgQ8AAJMaAACBDwAAEAAAACYAAAAIAAAA//////////8="/>
              </a:ext>
            </a:extLst>
          </p:cNvSpPr>
          <p:nvPr/>
        </p:nvSpPr>
        <p:spPr>
          <a:xfrm>
            <a:off x="3599815" y="2520315"/>
            <a:ext cx="72009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4" name="Line 13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cSTc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+CQAAtxEAAL4JAAC0FQAAEAAAACYAAAAIAAAA//////////8="/>
              </a:ext>
            </a:extLst>
          </p:cNvSpPr>
          <p:nvPr/>
        </p:nvSpPr>
        <p:spPr>
          <a:xfrm>
            <a:off x="1583690" y="2879725"/>
            <a:ext cx="0" cy="648335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5" name="Line 14"/>
          <p:cNvSpPr>
            <a:extLst>
              <a:ext uri="smNativeData">
                <pr:smNativeData xmlns:pr="smNativeData" val="SMDATA_13_dxak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8AAAAAQAAACMAAAAjAAAAIwAAAB4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FwAAkxoAAHkXAAABHwAAEAAAACYAAAAIAAAA//////////8="/>
              </a:ext>
            </a:extLst>
          </p:cNvSpPr>
          <p:nvPr/>
        </p:nvSpPr>
        <p:spPr>
          <a:xfrm>
            <a:off x="3815715" y="4319905"/>
            <a:ext cx="0" cy="72009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Vbw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Pencarian Topik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215900" indent="-21590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Topik apa yang diharuskan atau dilarang untuk diambil.</a:t>
            </a:r>
            <a:endParaRPr lang="id-id" sz="3200"/>
          </a:p>
          <a:p>
            <a:pPr marL="215900" indent="-215900">
              <a:lnSpc>
                <a:spcPct val="100000"/>
              </a:lnSpc>
              <a:spcBef>
                <a:spcPts val="370"/>
              </a:spcBef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Topik berupa aplikatif (studi kasus) atau implementasi suatu metode/teori.</a:t>
            </a:r>
            <a:endParaRPr lang="id-id" sz="3200"/>
          </a:p>
          <a:p>
            <a:pPr marL="215900" indent="-215900">
              <a:buClrTx/>
              <a:buSzPts val="1440"/>
              <a:buFont typeface="Wingdings" pitchFamily="0" charset="2"/>
              <a:buChar char=""/>
              <a:defRPr lang="ja-jp"/>
            </a:pPr>
            <a:r>
              <a:rPr lang="id-id" sz="3200">
                <a:solidFill>
                  <a:srgbClr val="000000"/>
                </a:solidFill>
              </a:rPr>
              <a:t>Judul Skripsi tidak boleh sama (Lihat judul yang sudah ada di: Perpustakaan, Internet, dll).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dxak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ja-jp"/>
            </a:pPr>
            <a:r>
              <a:rPr lang="id-id" sz="4400"/>
              <a:t>Pencarian Topik</a:t>
            </a:r>
            <a:endParaRPr lang="id-id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dxak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Baca lah skripsi yang sudah ada untuk mencari topik, tapi jangan meniru apa yang sudah ada.</a:t>
            </a:r>
            <a:endParaRPr lang="id-id" sz="3200"/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ts val="1440"/>
              <a:buFont typeface="Wingdings" pitchFamily="0" charset="2"/>
              <a:buChar char=""/>
              <a:defRPr lang="ja-jp"/>
            </a:pPr>
            <a:r>
              <a:rPr lang="id-id" sz="3200"/>
              <a:t>Konsultasi ke Dosen, Teman yang sudah lulus</a:t>
            </a:r>
            <a:endParaRPr lang="id-id"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Tanya ke Dosen/Teman yang sesuai dengan minat bidang kalian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SzPts val="2100"/>
              <a:buFont typeface="Symbol" pitchFamily="0" charset="2"/>
              <a:buChar char=""/>
              <a:defRPr lang="ja-jp"/>
            </a:pPr>
            <a:r>
              <a:rPr lang="id-id" sz="2800"/>
              <a:t>Tanya Senior bagaimana skripsi mereka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cp:keywords/>
  <dc:description/>
  <cp:lastModifiedBy>maulana</cp:lastModifiedBy>
  <cp:revision>0</cp:revision>
  <dcterms:created xsi:type="dcterms:W3CDTF">2018-11-04T12:30:46Z</dcterms:created>
  <dcterms:modified xsi:type="dcterms:W3CDTF">2019-10-14T06:32:23Z</dcterms:modified>
</cp:coreProperties>
</file>