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2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2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86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3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12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97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60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6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1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5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6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85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6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2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43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18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25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dtechpicks.org/2017/06/ipad-accessibility-app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dovetailrecruitment.co.uk/whats-difference-1st-2nd-interview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82229932@N07/48488254321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algebra/chapter/introduction-to-function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thileshjoshi.blogspot.com/2016/05/android-vs-apple-result-is-android-win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androiduiux.com/2013/03/12/android-ui-design-kit-psd-4-2-free-download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onderlane/46056536535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Mobile Application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Pertemuan</a:t>
            </a:r>
            <a:r>
              <a:rPr lang="en-ID" dirty="0"/>
              <a:t> 10 – Desain UI UX Mobile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44A-D6E9-4685-AFCF-60E39BED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Kenali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59B8-1B84-4BC7-ACC0-5C5D54AE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297856"/>
          </a:xfrm>
        </p:spPr>
        <p:txBody>
          <a:bodyPr>
            <a:normAutofit/>
          </a:bodyPr>
          <a:lstStyle/>
          <a:p>
            <a:r>
              <a:rPr lang="en-ID" sz="2400" dirty="0"/>
              <a:t>Sangat </a:t>
            </a:r>
            <a:r>
              <a:rPr lang="en-ID" sz="2400" dirty="0" err="1"/>
              <a:t>penting</a:t>
            </a:r>
            <a:r>
              <a:rPr lang="en-ID" sz="2400" dirty="0"/>
              <a:t> </a:t>
            </a:r>
            <a:r>
              <a:rPr lang="en-ID" sz="2400" dirty="0" err="1"/>
              <a:t>sekali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mengenali</a:t>
            </a:r>
            <a:r>
              <a:rPr lang="en-ID" sz="2400" dirty="0"/>
              <a:t> </a:t>
            </a:r>
            <a:r>
              <a:rPr lang="en-ID" sz="2400" dirty="0" err="1"/>
              <a:t>siapa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endParaRPr lang="en-ID" sz="2400" dirty="0"/>
          </a:p>
          <a:p>
            <a:pPr lvl="1"/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orang </a:t>
            </a:r>
            <a:r>
              <a:rPr lang="en-ID" sz="2000" dirty="0" err="1"/>
              <a:t>sehat</a:t>
            </a:r>
            <a:r>
              <a:rPr lang="en-ID" sz="2000" dirty="0"/>
              <a:t> </a:t>
            </a:r>
            <a:r>
              <a:rPr lang="en-ID" sz="2000" dirty="0" err="1"/>
              <a:t>jasmani</a:t>
            </a:r>
            <a:endParaRPr lang="en-ID" sz="2000" dirty="0"/>
          </a:p>
          <a:p>
            <a:pPr lvl="1"/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penyandang</a:t>
            </a:r>
            <a:r>
              <a:rPr lang="en-ID" sz="2000" dirty="0"/>
              <a:t> </a:t>
            </a:r>
            <a:r>
              <a:rPr lang="en-ID" sz="2000" dirty="0" err="1"/>
              <a:t>disabilitas</a:t>
            </a:r>
            <a:endParaRPr lang="en-ID" sz="2000" dirty="0"/>
          </a:p>
          <a:p>
            <a:r>
              <a:rPr lang="en-ID" sz="2400" dirty="0" err="1"/>
              <a:t>Kedua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boleh</a:t>
            </a:r>
            <a:r>
              <a:rPr lang="en-ID" sz="2400" dirty="0"/>
              <a:t> </a:t>
            </a:r>
            <a:r>
              <a:rPr lang="en-ID" sz="2400" dirty="0" err="1"/>
              <a:t>disama-ratakan</a:t>
            </a:r>
            <a:endParaRPr lang="en-ID" sz="24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BA6A73F-94CD-4F73-B919-1F04708A30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439698"/>
            <a:ext cx="4218039" cy="2109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5AAD53-8D14-47EF-A0F9-6B16ED236DD1}"/>
              </a:ext>
            </a:extLst>
          </p:cNvPr>
          <p:cNvSpPr txBox="1"/>
          <p:nvPr/>
        </p:nvSpPr>
        <p:spPr>
          <a:xfrm>
            <a:off x="0" y="654871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00">
                <a:hlinkClick r:id="rId3" tooltip="http://edtechpicks.org/2017/06/ipad-accessibility-apps/"/>
              </a:rPr>
              <a:t>This Photo</a:t>
            </a:r>
            <a:r>
              <a:rPr lang="en-ID" sz="900"/>
              <a:t> by Unknown Author is licensed under </a:t>
            </a:r>
            <a:r>
              <a:rPr lang="en-ID" sz="900">
                <a:hlinkClick r:id="rId4" tooltip="https://creativecommons.org/licenses/by-nc-sa/3.0/"/>
              </a:rPr>
              <a:t>CC BY-SA-NC</a:t>
            </a:r>
            <a:endParaRPr lang="en-ID" sz="900"/>
          </a:p>
        </p:txBody>
      </p:sp>
    </p:spTree>
    <p:extLst>
      <p:ext uri="{BB962C8B-B14F-4D97-AF65-F5344CB8AC3E}">
        <p14:creationId xmlns:p14="http://schemas.microsoft.com/office/powerpoint/2010/main" val="42904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uple of women sitting at a table looking at each other&#10;&#10;Description automatically generated with medium confidence">
            <a:extLst>
              <a:ext uri="{FF2B5EF4-FFF2-40B4-BE49-F238E27FC236}">
                <a16:creationId xmlns:a16="http://schemas.microsoft.com/office/drawing/2014/main" id="{0E5A27D3-C7C8-4698-B184-6CED23A68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693" b="14037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1F6814-D6AE-48B4-ADA7-35768FAC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D" dirty="0" err="1"/>
              <a:t>Meminta</a:t>
            </a:r>
            <a:r>
              <a:rPr lang="en-ID" dirty="0"/>
              <a:t> Feedback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655EF-FA9E-4351-97FD-E6B5ECD26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ID" dirty="0" err="1"/>
              <a:t>Umpan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sangatlah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umpan</a:t>
            </a:r>
            <a:r>
              <a:rPr lang="en-ID" dirty="0"/>
              <a:t> </a:t>
            </a:r>
            <a:r>
              <a:rPr lang="en-ID" dirty="0" err="1"/>
              <a:t>balik</a:t>
            </a:r>
            <a:endParaRPr lang="en-ID" dirty="0"/>
          </a:p>
          <a:p>
            <a:pPr lvl="1"/>
            <a:r>
              <a:rPr lang="en-ID" dirty="0" err="1"/>
              <a:t>Wawancara</a:t>
            </a:r>
            <a:r>
              <a:rPr lang="en-ID" dirty="0"/>
              <a:t> : </a:t>
            </a:r>
            <a:r>
              <a:rPr lang="en-ID" dirty="0" err="1"/>
              <a:t>Metode</a:t>
            </a:r>
            <a:r>
              <a:rPr lang="en-ID" dirty="0"/>
              <a:t> yang paling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data</a:t>
            </a:r>
          </a:p>
          <a:p>
            <a:pPr lvl="1"/>
            <a:r>
              <a:rPr lang="en-ID" dirty="0"/>
              <a:t>Survey :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kuesioner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20A5A-2596-462E-9DEF-58C1C502FB05}"/>
              </a:ext>
            </a:extLst>
          </p:cNvPr>
          <p:cNvSpPr txBox="1"/>
          <p:nvPr/>
        </p:nvSpPr>
        <p:spPr>
          <a:xfrm>
            <a:off x="9652522" y="6657944"/>
            <a:ext cx="25394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4" tooltip="http://www.dovetailrecruitment.co.uk/whats-difference-1st-2nd-intervie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4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D667-EB02-4B00-AB57-CE26DCD1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Mendesain</a:t>
            </a:r>
            <a:r>
              <a:rPr lang="en-ID" dirty="0"/>
              <a:t> (</a:t>
            </a:r>
            <a:r>
              <a:rPr lang="en-ID" dirty="0" err="1"/>
              <a:t>Sketsa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B1A5-FE6D-42AB-A1B9-E7DB7193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yang </a:t>
            </a:r>
            <a:r>
              <a:rPr lang="en-ID" dirty="0" err="1"/>
              <a:t>didapatkan</a:t>
            </a:r>
            <a:r>
              <a:rPr lang="en-ID" dirty="0"/>
              <a:t>.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blueprint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sketsa</a:t>
            </a:r>
            <a:endParaRPr lang="en-ID" dirty="0"/>
          </a:p>
          <a:p>
            <a:pPr lvl="1"/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MockUp</a:t>
            </a:r>
            <a:r>
              <a:rPr lang="en-ID" dirty="0"/>
              <a:t> App</a:t>
            </a:r>
          </a:p>
          <a:p>
            <a:pPr lvl="1"/>
            <a:r>
              <a:rPr lang="en-ID" dirty="0"/>
              <a:t>Blueprint</a:t>
            </a:r>
          </a:p>
          <a:p>
            <a:pPr lvl="1"/>
            <a:r>
              <a:rPr lang="en-ID" dirty="0"/>
              <a:t>Gambar </a:t>
            </a:r>
            <a:r>
              <a:rPr lang="en-ID" dirty="0" err="1"/>
              <a:t>Kertas</a:t>
            </a:r>
            <a:endParaRPr lang="en-ID" dirty="0"/>
          </a:p>
        </p:txBody>
      </p:sp>
      <p:pic>
        <p:nvPicPr>
          <p:cNvPr id="5122" name="Picture 2" descr="A UI mockup change example | Download Scientific Diagram">
            <a:extLst>
              <a:ext uri="{FF2B5EF4-FFF2-40B4-BE49-F238E27FC236}">
                <a16:creationId xmlns:a16="http://schemas.microsoft.com/office/drawing/2014/main" id="{DCA5D12C-438D-45DB-95C0-824F32B3B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62" y="4468761"/>
            <a:ext cx="7291235" cy="20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0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1869-2BC8-450B-98C0-A662B1D7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Desain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FA01-0ABB-4DDB-B910-AFBD20F8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Desain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dikonsultasikan</a:t>
            </a:r>
            <a:r>
              <a:rPr lang="en-ID" dirty="0"/>
              <a:t> Kembali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Ketika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r>
              <a:rPr lang="en-ID" dirty="0"/>
              <a:t>Desain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di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kembali</a:t>
            </a:r>
            <a:endParaRPr lang="en-ID" dirty="0"/>
          </a:p>
        </p:txBody>
      </p:sp>
      <p:pic>
        <p:nvPicPr>
          <p:cNvPr id="6148" name="Picture 4" descr="iPhone UI Screens Mockup Set - Mockup World">
            <a:extLst>
              <a:ext uri="{FF2B5EF4-FFF2-40B4-BE49-F238E27FC236}">
                <a16:creationId xmlns:a16="http://schemas.microsoft.com/office/drawing/2014/main" id="{4F545D0F-A605-41A2-9D2F-C2CA765B2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8" t="22683" r="14667" b="19734"/>
          <a:stretch/>
        </p:blipFill>
        <p:spPr bwMode="auto">
          <a:xfrm>
            <a:off x="7167716" y="4052521"/>
            <a:ext cx="4778478" cy="25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1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2822F-D671-427A-B240-A40BB10E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D">
                <a:solidFill>
                  <a:srgbClr val="EBEBEB"/>
                </a:solidFill>
              </a:rPr>
              <a:t>Evaluasi Pengguna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AB72-0997-4F9C-B0BE-4411A879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paling </a:t>
            </a:r>
            <a:r>
              <a:rPr lang="en-ID" dirty="0" err="1"/>
              <a:t>krusial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muka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</a:t>
            </a:r>
          </a:p>
          <a:p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pengorganisasian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padat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disamakan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desktop </a:t>
            </a:r>
            <a:r>
              <a:rPr lang="en-ID" dirty="0" err="1"/>
              <a:t>nya</a:t>
            </a:r>
            <a:endParaRPr lang="en-ID" dirty="0"/>
          </a:p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juga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memperbaiki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minor</a:t>
            </a:r>
          </a:p>
        </p:txBody>
      </p:sp>
      <p:pic>
        <p:nvPicPr>
          <p:cNvPr id="5" name="Picture 4" descr="A close-up of a newspaper&#10;&#10;Description automatically generated with low confidence">
            <a:extLst>
              <a:ext uri="{FF2B5EF4-FFF2-40B4-BE49-F238E27FC236}">
                <a16:creationId xmlns:a16="http://schemas.microsoft.com/office/drawing/2014/main" id="{E1753929-5695-4EDC-930B-E81A42F54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1916" y="3009569"/>
            <a:ext cx="5451627" cy="2739442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E87EC-D742-4B79-BF57-BDE85B9EA5C8}"/>
              </a:ext>
            </a:extLst>
          </p:cNvPr>
          <p:cNvSpPr txBox="1"/>
          <p:nvPr/>
        </p:nvSpPr>
        <p:spPr>
          <a:xfrm>
            <a:off x="9004066" y="5548956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3" tooltip="https://www.flickr.com/photos/182229932@N07/484882543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9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91A8-74CB-4EB9-B79A-7769B648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Fungsi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FF87-1495-4C1C-93BB-FA7F6AD5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Desain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dimplementasikan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fungsi-fungsi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kebutuhann</a:t>
            </a:r>
            <a:r>
              <a:rPr lang="en-ID" dirty="0"/>
              <a:t> stakeholder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apliaksi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758751-B9CE-4645-85D8-BA6A74D53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13451" y="3389805"/>
            <a:ext cx="8365098" cy="33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1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Designer Frank Chimero">
            <a:extLst>
              <a:ext uri="{FF2B5EF4-FFF2-40B4-BE49-F238E27FC236}">
                <a16:creationId xmlns:a16="http://schemas.microsoft.com/office/drawing/2014/main" id="{42302326-773A-4EDF-9084-07BF6948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886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 descr="Billy Gregory, Senior Accessibility Engineer">
            <a:extLst>
              <a:ext uri="{FF2B5EF4-FFF2-40B4-BE49-F238E27FC236}">
                <a16:creationId xmlns:a16="http://schemas.microsoft.com/office/drawing/2014/main" id="{93DE32A1-E8E7-4C7B-8CBF-14409DF3E9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805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 descr="Scott Belsky, Chief Product Officer">
            <a:extLst>
              <a:ext uri="{FF2B5EF4-FFF2-40B4-BE49-F238E27FC236}">
                <a16:creationId xmlns:a16="http://schemas.microsoft.com/office/drawing/2014/main" id="{5A834A87-5C1F-4777-8FDD-BB99CDFF1D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99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Brenda Laurel, PhD, Independent Scholar">
            <a:extLst>
              <a:ext uri="{FF2B5EF4-FFF2-40B4-BE49-F238E27FC236}">
                <a16:creationId xmlns:a16="http://schemas.microsoft.com/office/drawing/2014/main" id="{4C768C91-2947-43F0-B5FC-AB1217B036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73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59224F65-A545-4D19-A741-D3BD30EF6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31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1A513-8089-4E9F-BEE0-D4C5A109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D" dirty="0"/>
              <a:t>UI iOS &amp; UI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BB8E-ECE7-468D-AE60-681ACD66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ID" sz="2400" dirty="0"/>
              <a:t>Jika </a:t>
            </a:r>
            <a:r>
              <a:rPr lang="en-ID" sz="2400" dirty="0" err="1"/>
              <a:t>berbicara</a:t>
            </a:r>
            <a:r>
              <a:rPr lang="en-ID" sz="2400" dirty="0"/>
              <a:t> </a:t>
            </a:r>
            <a:r>
              <a:rPr lang="en-ID" sz="2400" dirty="0" err="1"/>
              <a:t>mengenai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Mobile,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pembahasan</a:t>
            </a:r>
            <a:r>
              <a:rPr lang="en-ID" sz="2400" dirty="0"/>
              <a:t> </a:t>
            </a:r>
            <a:r>
              <a:rPr lang="en-ID" sz="2400" dirty="0" err="1"/>
              <a:t>mengenai</a:t>
            </a:r>
            <a:r>
              <a:rPr lang="en-ID" sz="2400" dirty="0"/>
              <a:t> UI iOS dan Android juga </a:t>
            </a:r>
            <a:r>
              <a:rPr lang="en-ID" sz="2400" dirty="0" err="1"/>
              <a:t>perlu</a:t>
            </a:r>
            <a:r>
              <a:rPr lang="en-ID" sz="2400" dirty="0"/>
              <a:t> </a:t>
            </a:r>
            <a:r>
              <a:rPr lang="en-ID" sz="2400" dirty="0" err="1"/>
              <a:t>dibahas</a:t>
            </a:r>
            <a:endParaRPr lang="en-ID" sz="2400" dirty="0"/>
          </a:p>
          <a:p>
            <a:pPr algn="just"/>
            <a:r>
              <a:rPr lang="en-ID" sz="2400" dirty="0" err="1"/>
              <a:t>Meski</a:t>
            </a:r>
            <a:r>
              <a:rPr lang="en-ID" sz="2400" dirty="0"/>
              <a:t> </a:t>
            </a:r>
            <a:r>
              <a:rPr lang="en-ID" sz="2400" dirty="0" err="1"/>
              <a:t>keduanya</a:t>
            </a:r>
            <a:r>
              <a:rPr lang="en-ID" sz="2400" dirty="0"/>
              <a:t> </a:t>
            </a:r>
            <a:r>
              <a:rPr lang="en-ID" sz="2400" dirty="0" err="1"/>
              <a:t>dibangun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Bahasa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tampilan</a:t>
            </a:r>
            <a:r>
              <a:rPr lang="en-ID" sz="2400" dirty="0"/>
              <a:t> visual yang </a:t>
            </a:r>
            <a:r>
              <a:rPr lang="en-ID" sz="2400" dirty="0" err="1"/>
              <a:t>berbeda</a:t>
            </a:r>
            <a:r>
              <a:rPr lang="en-ID" sz="2400" dirty="0"/>
              <a:t>. </a:t>
            </a:r>
            <a:r>
              <a:rPr lang="en-ID" sz="2400" dirty="0" err="1"/>
              <a:t>Namun</a:t>
            </a:r>
            <a:r>
              <a:rPr lang="en-ID" sz="2400" dirty="0"/>
              <a:t> </a:t>
            </a:r>
            <a:r>
              <a:rPr lang="en-ID" sz="2400" dirty="0" err="1"/>
              <a:t>tetap</a:t>
            </a:r>
            <a:r>
              <a:rPr lang="en-ID" sz="2400" dirty="0"/>
              <a:t> </a:t>
            </a:r>
            <a:r>
              <a:rPr lang="en-ID" sz="2400" dirty="0" err="1"/>
              <a:t>mengacu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konsep</a:t>
            </a:r>
            <a:r>
              <a:rPr lang="en-ID" sz="2400" dirty="0"/>
              <a:t> yang </a:t>
            </a:r>
            <a:r>
              <a:rPr lang="en-ID" sz="2400" dirty="0" err="1"/>
              <a:t>sama</a:t>
            </a:r>
            <a:endParaRPr lang="en-ID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59DC5-326E-468C-ABC7-43D397B60B56}"/>
              </a:ext>
            </a:extLst>
          </p:cNvPr>
          <p:cNvSpPr txBox="1"/>
          <p:nvPr/>
        </p:nvSpPr>
        <p:spPr>
          <a:xfrm>
            <a:off x="9319099" y="6657944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3" tooltip="http://mithileshjoshi.blogspot.com/2016/05/android-vs-apple-result-is-android-win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3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6" name="Picture 2" descr="Alan Cooper, Software Designer and Programmer">
            <a:extLst>
              <a:ext uri="{FF2B5EF4-FFF2-40B4-BE49-F238E27FC236}">
                <a16:creationId xmlns:a16="http://schemas.microsoft.com/office/drawing/2014/main" id="{0790B1A3-A330-4354-91E7-7E9F0EB6BE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55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BBEE-BD87-4354-9C59-8C8E5A33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UI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1A54D-655F-4B72-B318-C14AF67EE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531769"/>
              </p:ext>
            </p:extLst>
          </p:nvPr>
        </p:nvGraphicFramePr>
        <p:xfrm>
          <a:off x="412955" y="1433204"/>
          <a:ext cx="11385756" cy="522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252">
                  <a:extLst>
                    <a:ext uri="{9D8B030D-6E8A-4147-A177-3AD203B41FA5}">
                      <a16:colId xmlns:a16="http://schemas.microsoft.com/office/drawing/2014/main" val="502009779"/>
                    </a:ext>
                  </a:extLst>
                </a:gridCol>
                <a:gridCol w="3795252">
                  <a:extLst>
                    <a:ext uri="{9D8B030D-6E8A-4147-A177-3AD203B41FA5}">
                      <a16:colId xmlns:a16="http://schemas.microsoft.com/office/drawing/2014/main" val="2598701775"/>
                    </a:ext>
                  </a:extLst>
                </a:gridCol>
                <a:gridCol w="3795252">
                  <a:extLst>
                    <a:ext uri="{9D8B030D-6E8A-4147-A177-3AD203B41FA5}">
                      <a16:colId xmlns:a16="http://schemas.microsoft.com/office/drawing/2014/main" val="2446276773"/>
                    </a:ext>
                  </a:extLst>
                </a:gridCol>
              </a:tblGrid>
              <a:tr h="585306"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 err="1"/>
                        <a:t>Elemen</a:t>
                      </a:r>
                      <a:r>
                        <a:rPr lang="en-ID" sz="2000" b="1" dirty="0"/>
                        <a:t> Desain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/>
                        <a:t>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76716"/>
                  </a:ext>
                </a:extLst>
              </a:tr>
              <a:tr h="547786">
                <a:tc>
                  <a:txBody>
                    <a:bodyPr/>
                    <a:lstStyle/>
                    <a:p>
                      <a:pPr algn="l"/>
                      <a:r>
                        <a:rPr lang="en-ID" b="1" dirty="0" err="1"/>
                        <a:t>Ukuran</a:t>
                      </a:r>
                      <a:r>
                        <a:rPr lang="en-ID" b="1" dirty="0"/>
                        <a:t> Target 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/>
                        <a:t>44x44 </a:t>
                      </a:r>
                      <a:r>
                        <a:rPr lang="en-ID" b="0" dirty="0" err="1"/>
                        <a:t>pt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/>
                        <a:t>48x48 </a:t>
                      </a:r>
                      <a:r>
                        <a:rPr lang="en-ID" b="0" dirty="0" err="1"/>
                        <a:t>dp</a:t>
                      </a:r>
                      <a:endParaRPr lang="en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94060"/>
                  </a:ext>
                </a:extLst>
              </a:tr>
              <a:tr h="547786">
                <a:tc>
                  <a:txBody>
                    <a:bodyPr/>
                    <a:lstStyle/>
                    <a:p>
                      <a:pPr algn="l"/>
                      <a:r>
                        <a:rPr lang="en-ID" b="1" dirty="0" err="1"/>
                        <a:t>Navigasi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Aplikasi</a:t>
                      </a:r>
                      <a:r>
                        <a:rPr lang="en-ID" b="1" dirty="0"/>
                        <a:t>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 err="1"/>
                        <a:t>Navigasi</a:t>
                      </a:r>
                      <a:r>
                        <a:rPr lang="en-ID" b="0" dirty="0"/>
                        <a:t> Bawah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/>
                        <a:t>Tab Atas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22136"/>
                  </a:ext>
                </a:extLst>
              </a:tr>
              <a:tr h="547786">
                <a:tc>
                  <a:txBody>
                    <a:bodyPr/>
                    <a:lstStyle/>
                    <a:p>
                      <a:pPr algn="l"/>
                      <a:r>
                        <a:rPr lang="en-ID" b="1" dirty="0" err="1"/>
                        <a:t>Navigasi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Aplikasi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Kedua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 err="1"/>
                        <a:t>Navigasi</a:t>
                      </a:r>
                      <a:r>
                        <a:rPr lang="en-ID" b="0" dirty="0"/>
                        <a:t> Bawah (More) / UI </a:t>
                      </a:r>
                      <a:r>
                        <a:rPr lang="en-ID" b="0" dirty="0" err="1"/>
                        <a:t>dalam</a:t>
                      </a:r>
                      <a:r>
                        <a:rPr lang="en-ID" b="0" dirty="0"/>
                        <a:t> </a:t>
                      </a:r>
                      <a:r>
                        <a:rPr lang="en-ID" b="0" dirty="0" err="1"/>
                        <a:t>halaman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 err="1"/>
                        <a:t>Navigasi</a:t>
                      </a:r>
                      <a:r>
                        <a:rPr lang="en-ID" b="0" dirty="0"/>
                        <a:t> Bawah / </a:t>
                      </a:r>
                      <a:r>
                        <a:rPr lang="en-ID" b="0" dirty="0" err="1"/>
                        <a:t>Tombol</a:t>
                      </a:r>
                      <a:r>
                        <a:rPr lang="en-ID" b="0" dirty="0"/>
                        <a:t> “Hamburger”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98768"/>
                  </a:ext>
                </a:extLst>
              </a:tr>
              <a:tr h="547786">
                <a:tc>
                  <a:txBody>
                    <a:bodyPr/>
                    <a:lstStyle/>
                    <a:p>
                      <a:pPr algn="l"/>
                      <a:r>
                        <a:rPr lang="en-ID" b="1" dirty="0" err="1"/>
                        <a:t>Tombol</a:t>
                      </a:r>
                      <a:r>
                        <a:rPr lang="en-ID" b="1" dirty="0"/>
                        <a:t>/</a:t>
                      </a:r>
                      <a:r>
                        <a:rPr lang="en-ID" b="1" dirty="0" err="1"/>
                        <a:t>Aksi</a:t>
                      </a:r>
                      <a:r>
                        <a:rPr lang="en-ID" b="1" dirty="0"/>
                        <a:t>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 err="1"/>
                        <a:t>Navigasi</a:t>
                      </a:r>
                      <a:r>
                        <a:rPr lang="en-ID" b="0" dirty="0"/>
                        <a:t> Atas, Sisi </a:t>
                      </a:r>
                      <a:r>
                        <a:rPr lang="en-ID" b="0" dirty="0" err="1"/>
                        <a:t>Kanan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 err="1"/>
                        <a:t>Tombol</a:t>
                      </a:r>
                      <a:r>
                        <a:rPr lang="en-ID" b="0" dirty="0"/>
                        <a:t> </a:t>
                      </a:r>
                      <a:r>
                        <a:rPr lang="en-ID" b="0" dirty="0" err="1"/>
                        <a:t>Aksi</a:t>
                      </a:r>
                      <a:r>
                        <a:rPr lang="en-ID" b="0" dirty="0"/>
                        <a:t> </a:t>
                      </a:r>
                      <a:r>
                        <a:rPr lang="en-ID" b="0" dirty="0" err="1"/>
                        <a:t>Mengapung</a:t>
                      </a:r>
                      <a:endParaRPr lang="en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77082"/>
                  </a:ext>
                </a:extLst>
              </a:tr>
              <a:tr h="547786">
                <a:tc>
                  <a:txBody>
                    <a:bodyPr/>
                    <a:lstStyle/>
                    <a:p>
                      <a:pPr algn="l"/>
                      <a:r>
                        <a:rPr lang="en-ID" b="1" dirty="0" err="1"/>
                        <a:t>Tombol</a:t>
                      </a:r>
                      <a:r>
                        <a:rPr lang="en-ID" b="1" dirty="0"/>
                        <a:t>/</a:t>
                      </a:r>
                      <a:r>
                        <a:rPr lang="en-ID" b="1" dirty="0" err="1"/>
                        <a:t>Aksi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Kedua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/>
                        <a:t>UI </a:t>
                      </a:r>
                      <a:r>
                        <a:rPr lang="en-ID" b="0" dirty="0" err="1"/>
                        <a:t>dalam</a:t>
                      </a:r>
                      <a:r>
                        <a:rPr lang="en-ID" b="0" dirty="0"/>
                        <a:t> </a:t>
                      </a:r>
                      <a:r>
                        <a:rPr lang="en-ID" b="0" dirty="0" err="1"/>
                        <a:t>halaman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 err="1"/>
                        <a:t>Navigasi</a:t>
                      </a:r>
                      <a:r>
                        <a:rPr lang="en-ID" b="0" dirty="0"/>
                        <a:t> Atas. Sisi </a:t>
                      </a:r>
                      <a:r>
                        <a:rPr lang="en-ID" b="0" dirty="0" err="1"/>
                        <a:t>Kanan</a:t>
                      </a:r>
                      <a:endParaRPr lang="en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8637"/>
                  </a:ext>
                </a:extLst>
              </a:tr>
              <a:tr h="547786">
                <a:tc>
                  <a:txBody>
                    <a:bodyPr/>
                    <a:lstStyle/>
                    <a:p>
                      <a:pPr algn="l"/>
                      <a:r>
                        <a:rPr lang="en-ID" b="1" dirty="0"/>
                        <a:t>List Satu </a:t>
                      </a:r>
                      <a:r>
                        <a:rPr lang="en-ID" b="1" dirty="0" err="1"/>
                        <a:t>Pilihan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/>
                        <a:t>List </a:t>
                      </a:r>
                      <a:r>
                        <a:rPr lang="en-ID" b="0" dirty="0" err="1"/>
                        <a:t>dalam</a:t>
                      </a:r>
                      <a:r>
                        <a:rPr lang="en-ID" b="0" dirty="0"/>
                        <a:t> Radio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0714"/>
                  </a:ext>
                </a:extLst>
              </a:tr>
              <a:tr h="547786">
                <a:tc>
                  <a:txBody>
                    <a:bodyPr/>
                    <a:lstStyle/>
                    <a:p>
                      <a:pPr algn="l"/>
                      <a:r>
                        <a:rPr lang="en-ID" b="1" dirty="0"/>
                        <a:t>List Banyak </a:t>
                      </a:r>
                      <a:r>
                        <a:rPr lang="en-ID" b="1" dirty="0" err="1"/>
                        <a:t>Pilihan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 err="1"/>
                        <a:t>Checkboxlist</a:t>
                      </a:r>
                      <a:endParaRPr lang="en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189613"/>
                  </a:ext>
                </a:extLst>
              </a:tr>
              <a:tr h="710022">
                <a:tc>
                  <a:txBody>
                    <a:bodyPr/>
                    <a:lstStyle/>
                    <a:p>
                      <a:pPr algn="l"/>
                      <a:r>
                        <a:rPr lang="en-ID" b="1" dirty="0" err="1"/>
                        <a:t>Konfirmasi</a:t>
                      </a:r>
                      <a:r>
                        <a:rPr lang="en-ID" b="1" dirty="0"/>
                        <a:t>/</a:t>
                      </a:r>
                      <a:r>
                        <a:rPr lang="en-ID" b="1" dirty="0" err="1"/>
                        <a:t>Perizinan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Membatalkan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Aksi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Berbahaya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/>
                        <a:t>Dialog </a:t>
                      </a:r>
                      <a:r>
                        <a:rPr lang="en-ID" b="0" dirty="0" err="1"/>
                        <a:t>Konfirmasi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 err="1"/>
                        <a:t>Aksi</a:t>
                      </a:r>
                      <a:r>
                        <a:rPr lang="en-ID" b="0" dirty="0"/>
                        <a:t> Undo </a:t>
                      </a:r>
                      <a:r>
                        <a:rPr lang="en-ID" b="0" dirty="0" err="1"/>
                        <a:t>dengan</a:t>
                      </a:r>
                      <a:r>
                        <a:rPr lang="en-ID" b="0" dirty="0"/>
                        <a:t> </a:t>
                      </a:r>
                      <a:r>
                        <a:rPr lang="en-ID" b="0" dirty="0" err="1"/>
                        <a:t>notifikasi</a:t>
                      </a:r>
                      <a:endParaRPr lang="en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4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3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FA592-070E-4635-93C5-27B70712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Contoh: Top Screen Nav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OS vs Android nav UI differences">
            <a:extLst>
              <a:ext uri="{FF2B5EF4-FFF2-40B4-BE49-F238E27FC236}">
                <a16:creationId xmlns:a16="http://schemas.microsoft.com/office/drawing/2014/main" id="{F348729D-1765-4720-A88C-7C57F5D8E2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125" y="1237617"/>
            <a:ext cx="7408100" cy="42966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75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4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56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57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8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BCC28-7EAF-4290-AE6D-350D652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Contoh: Navigasi Utama</a:t>
            </a:r>
          </a:p>
        </p:txBody>
      </p:sp>
      <p:sp>
        <p:nvSpPr>
          <p:cNvPr id="205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0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OS vs Android primary nav differences">
            <a:extLst>
              <a:ext uri="{FF2B5EF4-FFF2-40B4-BE49-F238E27FC236}">
                <a16:creationId xmlns:a16="http://schemas.microsoft.com/office/drawing/2014/main" id="{897BC44F-E743-437F-B107-798DFB97EB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13" y="1056952"/>
            <a:ext cx="7242896" cy="47440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21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9D650-F9AD-4F39-9851-120C6856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Contoh: Navigasi Kedua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OS vs Android secondary nav UI differences">
            <a:extLst>
              <a:ext uri="{FF2B5EF4-FFF2-40B4-BE49-F238E27FC236}">
                <a16:creationId xmlns:a16="http://schemas.microsoft.com/office/drawing/2014/main" id="{FBE72934-2C1C-4024-B2A1-8FA18D45AF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75" y="111277"/>
            <a:ext cx="6235995" cy="66829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2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B8D77-055D-4F1A-9BF3-96B3A6A8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Contoh: Pencarian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iOS vs Android search UI differences">
            <a:extLst>
              <a:ext uri="{FF2B5EF4-FFF2-40B4-BE49-F238E27FC236}">
                <a16:creationId xmlns:a16="http://schemas.microsoft.com/office/drawing/2014/main" id="{28A706C8-1D33-4F9F-8556-CDE06CBAAB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877" y="1340855"/>
            <a:ext cx="7221235" cy="418831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282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43E77-A1E2-48D9-9A6C-D0E9A948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D">
                <a:solidFill>
                  <a:srgbClr val="EBEBEB"/>
                </a:solidFill>
              </a:rPr>
              <a:t>Lalu?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4553-B5E2-4064-95C4-64E1A96C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ID" sz="2400" dirty="0" err="1">
                <a:solidFill>
                  <a:srgbClr val="FFFFFF"/>
                </a:solidFill>
              </a:rPr>
              <a:t>Terlepas</a:t>
            </a:r>
            <a:r>
              <a:rPr lang="en-ID" sz="2400" dirty="0">
                <a:solidFill>
                  <a:srgbClr val="FFFFFF"/>
                </a:solidFill>
              </a:rPr>
              <a:t> </a:t>
            </a:r>
            <a:r>
              <a:rPr lang="en-ID" sz="2400" dirty="0" err="1">
                <a:solidFill>
                  <a:srgbClr val="FFFFFF"/>
                </a:solidFill>
              </a:rPr>
              <a:t>dari</a:t>
            </a:r>
            <a:r>
              <a:rPr lang="en-ID" sz="2400" dirty="0">
                <a:solidFill>
                  <a:srgbClr val="FFFFFF"/>
                </a:solidFill>
              </a:rPr>
              <a:t> </a:t>
            </a:r>
            <a:r>
              <a:rPr lang="en-ID" sz="2400" dirty="0" err="1">
                <a:solidFill>
                  <a:srgbClr val="FFFFFF"/>
                </a:solidFill>
              </a:rPr>
              <a:t>itu</a:t>
            </a:r>
            <a:r>
              <a:rPr lang="en-ID" sz="2400" dirty="0">
                <a:solidFill>
                  <a:srgbClr val="FFFFFF"/>
                </a:solidFill>
              </a:rPr>
              <a:t> </a:t>
            </a:r>
            <a:r>
              <a:rPr lang="en-ID" sz="2400" dirty="0" err="1">
                <a:solidFill>
                  <a:srgbClr val="FFFFFF"/>
                </a:solidFill>
              </a:rPr>
              <a:t>semua</a:t>
            </a:r>
            <a:r>
              <a:rPr lang="en-ID" sz="2400" dirty="0">
                <a:solidFill>
                  <a:srgbClr val="FFFFFF"/>
                </a:solidFill>
              </a:rPr>
              <a:t>, </a:t>
            </a:r>
            <a:r>
              <a:rPr lang="en-ID" sz="2400" dirty="0" err="1">
                <a:solidFill>
                  <a:srgbClr val="FFFFFF"/>
                </a:solidFill>
              </a:rPr>
              <a:t>baik</a:t>
            </a:r>
            <a:r>
              <a:rPr lang="en-ID" sz="2400" dirty="0">
                <a:solidFill>
                  <a:srgbClr val="FFFFFF"/>
                </a:solidFill>
              </a:rPr>
              <a:t> iOS </a:t>
            </a:r>
            <a:r>
              <a:rPr lang="en-ID" sz="2400" dirty="0" err="1">
                <a:solidFill>
                  <a:srgbClr val="FFFFFF"/>
                </a:solidFill>
              </a:rPr>
              <a:t>maupun</a:t>
            </a:r>
            <a:r>
              <a:rPr lang="en-ID" sz="2400" dirty="0">
                <a:solidFill>
                  <a:srgbClr val="FFFFFF"/>
                </a:solidFill>
              </a:rPr>
              <a:t> Android </a:t>
            </a:r>
            <a:r>
              <a:rPr lang="en-ID" sz="2400" dirty="0" err="1">
                <a:solidFill>
                  <a:srgbClr val="FFFFFF"/>
                </a:solidFill>
              </a:rPr>
              <a:t>masih</a:t>
            </a:r>
            <a:r>
              <a:rPr lang="en-ID" sz="2400" dirty="0">
                <a:solidFill>
                  <a:srgbClr val="FFFFFF"/>
                </a:solidFill>
              </a:rPr>
              <a:t> </a:t>
            </a:r>
            <a:r>
              <a:rPr lang="en-ID" sz="2400" dirty="0" err="1">
                <a:solidFill>
                  <a:srgbClr val="FFFFFF"/>
                </a:solidFill>
              </a:rPr>
              <a:t>memenuhi</a:t>
            </a:r>
            <a:r>
              <a:rPr lang="en-ID" sz="2400" dirty="0">
                <a:solidFill>
                  <a:srgbClr val="FFFFFF"/>
                </a:solidFill>
              </a:rPr>
              <a:t> </a:t>
            </a:r>
            <a:r>
              <a:rPr lang="en-ID" sz="2400" dirty="0" err="1">
                <a:solidFill>
                  <a:srgbClr val="FFFFFF"/>
                </a:solidFill>
              </a:rPr>
              <a:t>konsep</a:t>
            </a:r>
            <a:r>
              <a:rPr lang="en-ID" sz="2400" dirty="0">
                <a:solidFill>
                  <a:srgbClr val="FFFFFF"/>
                </a:solidFill>
              </a:rPr>
              <a:t> </a:t>
            </a:r>
            <a:r>
              <a:rPr lang="en-ID" sz="2400" dirty="0" err="1">
                <a:solidFill>
                  <a:srgbClr val="FFFFFF"/>
                </a:solidFill>
              </a:rPr>
              <a:t>pengembangan</a:t>
            </a:r>
            <a:r>
              <a:rPr lang="en-ID" sz="2400" dirty="0">
                <a:solidFill>
                  <a:srgbClr val="FFFFFF"/>
                </a:solidFill>
              </a:rPr>
              <a:t> UI mobile</a:t>
            </a:r>
          </a:p>
          <a:p>
            <a:pPr lvl="1"/>
            <a:r>
              <a:rPr lang="en-ID" sz="2000" dirty="0" err="1">
                <a:solidFill>
                  <a:srgbClr val="FFFFFF"/>
                </a:solidFill>
              </a:rPr>
              <a:t>Ukuran</a:t>
            </a:r>
            <a:r>
              <a:rPr lang="en-ID" sz="2000" dirty="0">
                <a:solidFill>
                  <a:srgbClr val="FFFFFF"/>
                </a:solidFill>
              </a:rPr>
              <a:t> </a:t>
            </a:r>
            <a:r>
              <a:rPr lang="en-ID" sz="2000" dirty="0" err="1">
                <a:solidFill>
                  <a:srgbClr val="FFFFFF"/>
                </a:solidFill>
              </a:rPr>
              <a:t>Layar</a:t>
            </a:r>
            <a:endParaRPr lang="en-ID" sz="2000" dirty="0">
              <a:solidFill>
                <a:srgbClr val="FFFFFF"/>
              </a:solidFill>
            </a:endParaRPr>
          </a:p>
          <a:p>
            <a:pPr lvl="1"/>
            <a:r>
              <a:rPr lang="en-ID" sz="2000" dirty="0" err="1">
                <a:solidFill>
                  <a:srgbClr val="FFFFFF"/>
                </a:solidFill>
              </a:rPr>
              <a:t>Pengaturan</a:t>
            </a:r>
            <a:r>
              <a:rPr lang="en-ID" sz="2000" dirty="0">
                <a:solidFill>
                  <a:srgbClr val="FFFFFF"/>
                </a:solidFill>
              </a:rPr>
              <a:t> </a:t>
            </a:r>
            <a:r>
              <a:rPr lang="en-ID" sz="2000" dirty="0" err="1">
                <a:solidFill>
                  <a:srgbClr val="FFFFFF"/>
                </a:solidFill>
              </a:rPr>
              <a:t>Konten</a:t>
            </a:r>
            <a:endParaRPr lang="en-ID" sz="2000" dirty="0">
              <a:solidFill>
                <a:srgbClr val="FFFFFF"/>
              </a:solidFill>
            </a:endParaRPr>
          </a:p>
          <a:p>
            <a:pPr lvl="1"/>
            <a:r>
              <a:rPr lang="en-ID" sz="2000" dirty="0" err="1">
                <a:solidFill>
                  <a:srgbClr val="FFFFFF"/>
                </a:solidFill>
              </a:rPr>
              <a:t>Jangkauan</a:t>
            </a:r>
            <a:r>
              <a:rPr lang="en-ID" sz="2000" dirty="0">
                <a:solidFill>
                  <a:srgbClr val="FFFFFF"/>
                </a:solidFill>
              </a:rPr>
              <a:t> </a:t>
            </a:r>
            <a:r>
              <a:rPr lang="en-ID" sz="2000" dirty="0" err="1">
                <a:solidFill>
                  <a:srgbClr val="FFFFFF"/>
                </a:solidFill>
              </a:rPr>
              <a:t>Jari</a:t>
            </a:r>
            <a:r>
              <a:rPr lang="en-ID" sz="2000" dirty="0">
                <a:solidFill>
                  <a:srgbClr val="FFFFFF"/>
                </a:solidFill>
              </a:rPr>
              <a:t> - </a:t>
            </a:r>
            <a:r>
              <a:rPr lang="en-ID" sz="2000" dirty="0" err="1">
                <a:solidFill>
                  <a:srgbClr val="FFFFFF"/>
                </a:solidFill>
              </a:rPr>
              <a:t>Orientasi</a:t>
            </a:r>
            <a:endParaRPr lang="en-ID" sz="2000" dirty="0">
              <a:solidFill>
                <a:srgbClr val="FFFFFF"/>
              </a:solidFill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0519D-C965-4353-AF6E-EBD35BCE87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407" r="1222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70B82-8453-4E35-847C-9A280BEFFB02}"/>
              </a:ext>
            </a:extLst>
          </p:cNvPr>
          <p:cNvSpPr txBox="1"/>
          <p:nvPr/>
        </p:nvSpPr>
        <p:spPr>
          <a:xfrm>
            <a:off x="9319099" y="6657945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4" tooltip="http://androiduiux.com/2013/03/12/android-ui-design-kit-psd-4-2-free-downloa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9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74E1-98F5-4322-ACB1-05C70B4E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Dasar -&gt; Langkah Desain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32B8-B905-443B-B122-E55D0A7D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Kenali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</a:t>
            </a:r>
            <a:r>
              <a:rPr lang="en-ID" dirty="0" err="1"/>
              <a:t>Penggunanya</a:t>
            </a:r>
            <a:endParaRPr lang="en-ID" dirty="0"/>
          </a:p>
          <a:p>
            <a:r>
              <a:rPr lang="en-ID" dirty="0" err="1"/>
              <a:t>Meminta</a:t>
            </a:r>
            <a:r>
              <a:rPr lang="en-ID" dirty="0"/>
              <a:t> Feedback </a:t>
            </a:r>
            <a:r>
              <a:rPr lang="en-ID" dirty="0" err="1"/>
              <a:t>Pengguna</a:t>
            </a:r>
            <a:endParaRPr lang="en-ID" dirty="0"/>
          </a:p>
          <a:p>
            <a:r>
              <a:rPr lang="en-ID" dirty="0" err="1"/>
              <a:t>Memulai</a:t>
            </a:r>
            <a:r>
              <a:rPr lang="en-ID" dirty="0"/>
              <a:t> Desain (</a:t>
            </a:r>
            <a:r>
              <a:rPr lang="en-ID" dirty="0" err="1"/>
              <a:t>Sketsa</a:t>
            </a:r>
            <a:r>
              <a:rPr lang="en-ID" dirty="0"/>
              <a:t>)</a:t>
            </a:r>
          </a:p>
          <a:p>
            <a:r>
              <a:rPr lang="en-ID" dirty="0" err="1"/>
              <a:t>Implementasi</a:t>
            </a:r>
            <a:r>
              <a:rPr lang="en-ID" dirty="0"/>
              <a:t> Desain</a:t>
            </a:r>
          </a:p>
          <a:p>
            <a:r>
              <a:rPr lang="en-ID" dirty="0" err="1"/>
              <a:t>Evaluasi</a:t>
            </a:r>
            <a:r>
              <a:rPr lang="en-ID" dirty="0"/>
              <a:t> Desain</a:t>
            </a:r>
          </a:p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Fungsi</a:t>
            </a:r>
            <a:endParaRPr lang="en-ID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A248CE5-1E39-411A-9968-0B0AF25AF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06181" y="2903230"/>
            <a:ext cx="6608859" cy="3723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6D1CE-8593-4891-BB89-4BB493079216}"/>
              </a:ext>
            </a:extLst>
          </p:cNvPr>
          <p:cNvSpPr txBox="1"/>
          <p:nvPr/>
        </p:nvSpPr>
        <p:spPr>
          <a:xfrm>
            <a:off x="5206181" y="6720134"/>
            <a:ext cx="6608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00">
                <a:hlinkClick r:id="rId3" tooltip="https://www.flickr.com/photos/wonderlane/46056536535/"/>
              </a:rPr>
              <a:t>This Photo</a:t>
            </a:r>
            <a:r>
              <a:rPr lang="en-ID" sz="900"/>
              <a:t> by Unknown Author is licensed under </a:t>
            </a:r>
            <a:r>
              <a:rPr lang="en-ID" sz="900">
                <a:hlinkClick r:id="rId4" tooltip="https://creativecommons.org/licenses/by/3.0/"/>
              </a:rPr>
              <a:t>CC BY</a:t>
            </a:r>
            <a:endParaRPr lang="en-ID" sz="900"/>
          </a:p>
        </p:txBody>
      </p:sp>
    </p:spTree>
    <p:extLst>
      <p:ext uri="{BB962C8B-B14F-4D97-AF65-F5344CB8AC3E}">
        <p14:creationId xmlns:p14="http://schemas.microsoft.com/office/powerpoint/2010/main" val="3678896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447</Words>
  <Application>Microsoft Office PowerPoint</Application>
  <PresentationFormat>Widescreen</PresentationFormat>
  <Paragraphs>82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Mobile Application</vt:lpstr>
      <vt:lpstr>UI iOS &amp; UI Android</vt:lpstr>
      <vt:lpstr>Perbedaan UI Design</vt:lpstr>
      <vt:lpstr>Contoh: Top Screen Nav</vt:lpstr>
      <vt:lpstr>Contoh: Navigasi Utama</vt:lpstr>
      <vt:lpstr>Contoh: Navigasi Kedua</vt:lpstr>
      <vt:lpstr>Contoh: Pencarian</vt:lpstr>
      <vt:lpstr>Lalu?</vt:lpstr>
      <vt:lpstr>Konsep Dasar -&gt; Langkah Desain</vt:lpstr>
      <vt:lpstr>Kenali Pengguna App</vt:lpstr>
      <vt:lpstr>Meminta Feedback</vt:lpstr>
      <vt:lpstr>Memulai Mendesain (Sketsa)</vt:lpstr>
      <vt:lpstr>Implementasi Desain</vt:lpstr>
      <vt:lpstr>Evaluasi Pengguna</vt:lpstr>
      <vt:lpstr>Implementasi Fungsi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/>
  <cp:lastModifiedBy>ALAUDDIN MAULANA HIRZAN</cp:lastModifiedBy>
  <cp:revision>15</cp:revision>
  <dcterms:created xsi:type="dcterms:W3CDTF">2012-12-03T06:56:55Z</dcterms:created>
  <dcterms:modified xsi:type="dcterms:W3CDTF">2021-11-14T11:43:39Z</dcterms:modified>
</cp:coreProperties>
</file>