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63" d="100"/>
          <a:sy n="63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90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6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5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5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7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7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5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0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6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6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7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0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0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6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C18F51-09EC-435C-A3BA-64A766E099C0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oolkit.me/123-method/theory-based-evaluation/theory-step-2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Mobile Application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Pertemuan</a:t>
            </a:r>
            <a:r>
              <a:rPr lang="en-ID" dirty="0"/>
              <a:t>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6F13-713C-4C2C-9ADC-AA0A2175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Desain </a:t>
            </a:r>
            <a:r>
              <a:rPr lang="en-ID" dirty="0" err="1"/>
              <a:t>Khusus</a:t>
            </a:r>
            <a:r>
              <a:rPr lang="en-ID" dirty="0"/>
              <a:t> – Mobile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EA6C-E491-42FA-BD25-11731BEF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.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gangguan</a:t>
            </a:r>
            <a:r>
              <a:rPr lang="en-ID" dirty="0"/>
              <a:t> visual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dilengkapi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agar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Warna</a:t>
            </a:r>
            <a:endParaRPr lang="en-ID" dirty="0"/>
          </a:p>
          <a:p>
            <a:pPr lvl="1"/>
            <a:r>
              <a:rPr lang="en-ID" dirty="0" err="1"/>
              <a:t>Fokus</a:t>
            </a:r>
            <a:endParaRPr lang="en-ID" dirty="0"/>
          </a:p>
          <a:p>
            <a:pPr lvl="1"/>
            <a:r>
              <a:rPr lang="en-ID" dirty="0" err="1"/>
              <a:t>dll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375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02CB-A611-4296-AC51-A490614C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Pemetaan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</p:txBody>
      </p:sp>
      <p:pic>
        <p:nvPicPr>
          <p:cNvPr id="4098" name="Picture 2" descr="Color blindness">
            <a:extLst>
              <a:ext uri="{FF2B5EF4-FFF2-40B4-BE49-F238E27FC236}">
                <a16:creationId xmlns:a16="http://schemas.microsoft.com/office/drawing/2014/main" id="{2AE3431A-45E1-410A-A9CE-B1CEB4E0A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004" y="2557993"/>
            <a:ext cx="4125436" cy="363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1E964-73A2-4409-9B45-32740A56B657}"/>
              </a:ext>
            </a:extLst>
          </p:cNvPr>
          <p:cNvSpPr txBox="1"/>
          <p:nvPr/>
        </p:nvSpPr>
        <p:spPr>
          <a:xfrm>
            <a:off x="1295402" y="2712720"/>
            <a:ext cx="5760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dibuat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berbagai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r>
              <a:rPr lang="en-ID" sz="2800" dirty="0"/>
              <a:t> dan </a:t>
            </a:r>
            <a:r>
              <a:rPr lang="en-ID" sz="2800" dirty="0" err="1"/>
              <a:t>suasana</a:t>
            </a:r>
            <a:r>
              <a:rPr lang="en-ID" sz="2800" dirty="0"/>
              <a:t>. Oleh </a:t>
            </a:r>
            <a:r>
              <a:rPr lang="en-ID" sz="2800" dirty="0" err="1"/>
              <a:t>karena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hal</a:t>
            </a:r>
            <a:r>
              <a:rPr lang="en-ID" sz="2800" dirty="0"/>
              <a:t> </a:t>
            </a:r>
            <a:r>
              <a:rPr lang="en-ID" sz="2800" dirty="0" err="1"/>
              <a:t>pewarnaan</a:t>
            </a:r>
            <a:r>
              <a:rPr lang="en-ID" sz="2800" dirty="0"/>
              <a:t>,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juga </a:t>
            </a:r>
            <a:r>
              <a:rPr lang="en-ID" sz="2800" dirty="0" err="1"/>
              <a:t>mendukung</a:t>
            </a:r>
            <a:r>
              <a:rPr lang="en-ID" sz="2800" dirty="0"/>
              <a:t> </a:t>
            </a:r>
            <a:r>
              <a:rPr lang="en-ID" sz="2800" dirty="0" err="1"/>
              <a:t>bagi</a:t>
            </a:r>
            <a:r>
              <a:rPr lang="en-ID" sz="2800" dirty="0"/>
              <a:t> </a:t>
            </a:r>
            <a:r>
              <a:rPr lang="en-ID" sz="2800" dirty="0" err="1"/>
              <a:t>mereka</a:t>
            </a:r>
            <a:r>
              <a:rPr lang="en-ID" sz="2800" dirty="0"/>
              <a:t>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gangguan</a:t>
            </a:r>
            <a:r>
              <a:rPr lang="en-ID" sz="2800" dirty="0"/>
              <a:t> </a:t>
            </a:r>
            <a:r>
              <a:rPr lang="en-ID" sz="2800" dirty="0" err="1"/>
              <a:t>buta</a:t>
            </a:r>
            <a:r>
              <a:rPr lang="en-ID" sz="2800" dirty="0"/>
              <a:t> </a:t>
            </a:r>
            <a:r>
              <a:rPr lang="en-ID" sz="2800" dirty="0" err="1"/>
              <a:t>warna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16489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1F9B-C8EC-4A02-A072-E77B28AC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</a:t>
            </a:r>
            <a:r>
              <a:rPr lang="en-ID" dirty="0" err="1"/>
              <a:t>Ukuran</a:t>
            </a:r>
            <a:r>
              <a:rPr lang="en-ID" dirty="0"/>
              <a:t> Teks </a:t>
            </a:r>
            <a:r>
              <a:rPr lang="en-ID" dirty="0" err="1"/>
              <a:t>Terkendali</a:t>
            </a:r>
            <a:endParaRPr lang="en-ID" dirty="0"/>
          </a:p>
        </p:txBody>
      </p:sp>
      <p:pic>
        <p:nvPicPr>
          <p:cNvPr id="5122" name="Picture 2" descr="Use ENLARGED TEXT in Abundance">
            <a:extLst>
              <a:ext uri="{FF2B5EF4-FFF2-40B4-BE49-F238E27FC236}">
                <a16:creationId xmlns:a16="http://schemas.microsoft.com/office/drawing/2014/main" id="{5302566A-3E11-45F9-A4DE-B81C5998E9B6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1" y="2740343"/>
            <a:ext cx="411987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7FA99-F22E-496F-BCD6-3981CE3C7CA2}"/>
              </a:ext>
            </a:extLst>
          </p:cNvPr>
          <p:cNvSpPr txBox="1"/>
          <p:nvPr/>
        </p:nvSpPr>
        <p:spPr>
          <a:xfrm>
            <a:off x="1295402" y="2621280"/>
            <a:ext cx="5956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mereka</a:t>
            </a:r>
            <a:r>
              <a:rPr lang="en-ID" sz="2400" dirty="0"/>
              <a:t> yang </a:t>
            </a:r>
            <a:r>
              <a:rPr lang="en-ID" sz="2400" dirty="0" err="1"/>
              <a:t>memili</a:t>
            </a:r>
            <a:r>
              <a:rPr lang="en-ID" sz="2400" dirty="0"/>
              <a:t> </a:t>
            </a:r>
            <a:r>
              <a:rPr lang="en-ID" sz="2400" dirty="0" err="1"/>
              <a:t>gangguan</a:t>
            </a:r>
            <a:r>
              <a:rPr lang="en-ID" sz="2400" dirty="0"/>
              <a:t> </a:t>
            </a:r>
            <a:r>
              <a:rPr lang="en-ID" sz="2400" dirty="0" err="1"/>
              <a:t>mata</a:t>
            </a:r>
            <a:r>
              <a:rPr lang="en-ID" sz="2400" dirty="0"/>
              <a:t> plus </a:t>
            </a:r>
            <a:r>
              <a:rPr lang="en-ID" sz="2400" dirty="0" err="1"/>
              <a:t>pastinya</a:t>
            </a:r>
            <a:r>
              <a:rPr lang="en-ID" sz="2400" dirty="0"/>
              <a:t> </a:t>
            </a:r>
            <a:r>
              <a:rPr lang="en-ID" sz="2400" dirty="0" err="1"/>
              <a:t>mengalami</a:t>
            </a:r>
            <a:r>
              <a:rPr lang="en-ID" sz="2400" dirty="0"/>
              <a:t> </a:t>
            </a:r>
            <a:r>
              <a:rPr lang="en-ID" sz="2400" dirty="0" err="1"/>
              <a:t>kesulitan</a:t>
            </a:r>
            <a:r>
              <a:rPr lang="en-ID" sz="2400" dirty="0"/>
              <a:t> </a:t>
            </a:r>
            <a:r>
              <a:rPr lang="en-ID" sz="2400" dirty="0" err="1"/>
              <a:t>membaca</a:t>
            </a:r>
            <a:r>
              <a:rPr lang="en-ID" sz="2400" dirty="0"/>
              <a:t> </a:t>
            </a:r>
            <a:r>
              <a:rPr lang="en-ID" sz="2400" dirty="0" err="1"/>
              <a:t>teks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jarak</a:t>
            </a:r>
            <a:r>
              <a:rPr lang="en-ID" sz="2400" dirty="0"/>
              <a:t> </a:t>
            </a:r>
            <a:r>
              <a:rPr lang="en-ID" sz="2400" dirty="0" err="1"/>
              <a:t>dekat</a:t>
            </a:r>
            <a:r>
              <a:rPr lang="en-ID" sz="24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sekali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diatur</a:t>
            </a:r>
            <a:r>
              <a:rPr lang="en-ID" sz="2400" dirty="0"/>
              <a:t> </a:t>
            </a:r>
            <a:r>
              <a:rPr lang="en-ID" sz="2400" dirty="0" err="1"/>
              <a:t>ukuran</a:t>
            </a:r>
            <a:r>
              <a:rPr lang="en-ID" sz="2400" dirty="0"/>
              <a:t> font </a:t>
            </a:r>
            <a:r>
              <a:rPr lang="en-ID" sz="2400" dirty="0" err="1"/>
              <a:t>nya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99204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BD0D-DCB9-4A8A-8896-E9CA385D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3. </a:t>
            </a:r>
            <a:r>
              <a:rPr lang="en-ID" dirty="0" err="1"/>
              <a:t>Gunakan</a:t>
            </a:r>
            <a:r>
              <a:rPr lang="en-ID" dirty="0"/>
              <a:t> Alt Teks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696A-B53B-4C4F-BECD-2F62C091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105399" cy="3318936"/>
          </a:xfrm>
        </p:spPr>
        <p:txBody>
          <a:bodyPr/>
          <a:lstStyle/>
          <a:p>
            <a:r>
              <a:rPr lang="en-ID" dirty="0"/>
              <a:t>Alt Teks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agar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gambar</a:t>
            </a:r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diletakkan</a:t>
            </a:r>
            <a:r>
              <a:rPr lang="en-ID" dirty="0"/>
              <a:t> di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</p:txBody>
      </p:sp>
      <p:pic>
        <p:nvPicPr>
          <p:cNvPr id="6148" name="Picture 4" descr="Automatic Alt-text: Computer-generated Image Descriptions for Blind Users  on a Social Network Service">
            <a:extLst>
              <a:ext uri="{FF2B5EF4-FFF2-40B4-BE49-F238E27FC236}">
                <a16:creationId xmlns:a16="http://schemas.microsoft.com/office/drawing/2014/main" id="{0C8EC5FC-F802-47A9-AFF6-7180A8018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4" b="18696"/>
          <a:stretch/>
        </p:blipFill>
        <p:spPr bwMode="auto">
          <a:xfrm>
            <a:off x="7071360" y="2285999"/>
            <a:ext cx="4248150" cy="39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4E4BF-8CBA-41FA-A07C-639B933F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ID" sz="4000" dirty="0">
                <a:solidFill>
                  <a:srgbClr val="262626"/>
                </a:solidFill>
              </a:rPr>
              <a:t>4. </a:t>
            </a:r>
            <a:r>
              <a:rPr lang="en-ID" sz="4000" dirty="0" err="1">
                <a:solidFill>
                  <a:srgbClr val="262626"/>
                </a:solidFill>
              </a:rPr>
              <a:t>Kontras</a:t>
            </a:r>
            <a:endParaRPr lang="en-ID" sz="4000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7025-0351-4A4A-8534-CADB8C12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lnSpcReduction="10000"/>
          </a:bodyPr>
          <a:lstStyle/>
          <a:p>
            <a:r>
              <a:rPr lang="en-ID" sz="2800" dirty="0" err="1">
                <a:solidFill>
                  <a:srgbClr val="262626"/>
                </a:solidFill>
              </a:rPr>
              <a:t>Kontras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warna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dapat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memberikan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efek</a:t>
            </a:r>
            <a:r>
              <a:rPr lang="en-ID" sz="2800" dirty="0">
                <a:solidFill>
                  <a:srgbClr val="262626"/>
                </a:solidFill>
              </a:rPr>
              <a:t> yang </a:t>
            </a:r>
            <a:r>
              <a:rPr lang="en-ID" sz="2800" dirty="0" err="1">
                <a:solidFill>
                  <a:srgbClr val="262626"/>
                </a:solidFill>
              </a:rPr>
              <a:t>nyaman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khususnya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mereka</a:t>
            </a:r>
            <a:r>
              <a:rPr lang="en-ID" sz="2800" dirty="0">
                <a:solidFill>
                  <a:srgbClr val="262626"/>
                </a:solidFill>
              </a:rPr>
              <a:t> yang </a:t>
            </a:r>
            <a:r>
              <a:rPr lang="en-ID" sz="2800" dirty="0" err="1">
                <a:solidFill>
                  <a:srgbClr val="262626"/>
                </a:solidFill>
              </a:rPr>
              <a:t>memiliki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buta</a:t>
            </a:r>
            <a:r>
              <a:rPr lang="en-ID" sz="2800" dirty="0">
                <a:solidFill>
                  <a:srgbClr val="262626"/>
                </a:solidFill>
              </a:rPr>
              <a:t> </a:t>
            </a:r>
            <a:r>
              <a:rPr lang="en-ID" sz="2800" dirty="0" err="1">
                <a:solidFill>
                  <a:srgbClr val="262626"/>
                </a:solidFill>
              </a:rPr>
              <a:t>warna</a:t>
            </a:r>
            <a:endParaRPr lang="en-ID" sz="2800" dirty="0">
              <a:solidFill>
                <a:srgbClr val="262626"/>
              </a:solidFill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ontrast">
            <a:extLst>
              <a:ext uri="{FF2B5EF4-FFF2-40B4-BE49-F238E27FC236}">
                <a16:creationId xmlns:a16="http://schemas.microsoft.com/office/drawing/2014/main" id="{BC75A614-C3D8-4007-BD44-18F06632B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599187"/>
            <a:ext cx="6098041" cy="36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2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FB656-4A66-4EA6-A6CF-84AC4147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ID" sz="2800" dirty="0">
                <a:solidFill>
                  <a:srgbClr val="262626"/>
                </a:solidFill>
              </a:rPr>
              <a:t>5. </a:t>
            </a:r>
            <a:r>
              <a:rPr lang="en-ID" sz="2800" dirty="0" err="1">
                <a:solidFill>
                  <a:srgbClr val="262626"/>
                </a:solidFill>
              </a:rPr>
              <a:t>Warna</a:t>
            </a:r>
            <a:r>
              <a:rPr lang="en-ID" sz="2800" dirty="0">
                <a:solidFill>
                  <a:srgbClr val="262626"/>
                </a:solidFill>
              </a:rPr>
              <a:t> VS </a:t>
            </a:r>
            <a:r>
              <a:rPr lang="en-ID" sz="2800" dirty="0" err="1">
                <a:solidFill>
                  <a:srgbClr val="262626"/>
                </a:solidFill>
              </a:rPr>
              <a:t>Informasi</a:t>
            </a:r>
            <a:endParaRPr lang="en-ID" sz="2800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F304-03DC-4468-AF72-391D6A9B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 fontScale="85000" lnSpcReduction="10000"/>
          </a:bodyPr>
          <a:lstStyle/>
          <a:p>
            <a:r>
              <a:rPr lang="en-ID" dirty="0" err="1">
                <a:solidFill>
                  <a:srgbClr val="262626"/>
                </a:solidFill>
              </a:rPr>
              <a:t>Namun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bagi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mereka</a:t>
            </a:r>
            <a:r>
              <a:rPr lang="en-ID" dirty="0">
                <a:solidFill>
                  <a:srgbClr val="262626"/>
                </a:solidFill>
              </a:rPr>
              <a:t> yang </a:t>
            </a:r>
            <a:r>
              <a:rPr lang="en-ID" dirty="0" err="1">
                <a:solidFill>
                  <a:srgbClr val="262626"/>
                </a:solidFill>
              </a:rPr>
              <a:t>mengalami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gangguan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penglihatan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atau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buta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warna</a:t>
            </a:r>
            <a:r>
              <a:rPr lang="en-ID" dirty="0">
                <a:solidFill>
                  <a:srgbClr val="262626"/>
                </a:solidFill>
              </a:rPr>
              <a:t>, </a:t>
            </a:r>
            <a:r>
              <a:rPr lang="en-ID" dirty="0" err="1">
                <a:solidFill>
                  <a:srgbClr val="262626"/>
                </a:solidFill>
              </a:rPr>
              <a:t>akan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sulit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mendeteksi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perubahan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warna</a:t>
            </a:r>
            <a:r>
              <a:rPr lang="en-ID" dirty="0">
                <a:solidFill>
                  <a:srgbClr val="262626"/>
                </a:solidFill>
              </a:rPr>
              <a:t> pada </a:t>
            </a:r>
            <a:r>
              <a:rPr lang="en-ID" dirty="0" err="1">
                <a:solidFill>
                  <a:srgbClr val="262626"/>
                </a:solidFill>
              </a:rPr>
              <a:t>layar</a:t>
            </a:r>
            <a:r>
              <a:rPr lang="en-ID" dirty="0">
                <a:solidFill>
                  <a:srgbClr val="262626"/>
                </a:solidFill>
              </a:rPr>
              <a:t>. </a:t>
            </a:r>
          </a:p>
          <a:p>
            <a:r>
              <a:rPr lang="en-ID" dirty="0">
                <a:solidFill>
                  <a:srgbClr val="262626"/>
                </a:solidFill>
              </a:rPr>
              <a:t>Oleh </a:t>
            </a:r>
            <a:r>
              <a:rPr lang="en-ID" dirty="0" err="1">
                <a:solidFill>
                  <a:srgbClr val="262626"/>
                </a:solidFill>
              </a:rPr>
              <a:t>karena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itu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disarankan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untuk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tidak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bergantung</a:t>
            </a:r>
            <a:r>
              <a:rPr lang="en-ID" dirty="0">
                <a:solidFill>
                  <a:srgbClr val="262626"/>
                </a:solidFill>
              </a:rPr>
              <a:t> pada </a:t>
            </a:r>
            <a:r>
              <a:rPr lang="en-ID" dirty="0" err="1">
                <a:solidFill>
                  <a:srgbClr val="262626"/>
                </a:solidFill>
              </a:rPr>
              <a:t>warna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saja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untuk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menyampaikan</a:t>
            </a:r>
            <a:r>
              <a:rPr lang="en-ID" dirty="0">
                <a:solidFill>
                  <a:srgbClr val="262626"/>
                </a:solidFill>
              </a:rPr>
              <a:t> </a:t>
            </a:r>
            <a:r>
              <a:rPr lang="en-ID" dirty="0" err="1">
                <a:solidFill>
                  <a:srgbClr val="262626"/>
                </a:solidFill>
              </a:rPr>
              <a:t>pesan</a:t>
            </a:r>
            <a:r>
              <a:rPr lang="en-ID" dirty="0">
                <a:solidFill>
                  <a:srgbClr val="262626"/>
                </a:solidFill>
              </a:rPr>
              <a:t>.</a:t>
            </a: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Refrain From Using Just Colours to Give Out Information">
            <a:extLst>
              <a:ext uri="{FF2B5EF4-FFF2-40B4-BE49-F238E27FC236}">
                <a16:creationId xmlns:a16="http://schemas.microsoft.com/office/drawing/2014/main" id="{528CDF93-D072-4FE9-8C47-F73523A4E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r="9130"/>
          <a:stretch/>
        </p:blipFill>
        <p:spPr bwMode="auto">
          <a:xfrm>
            <a:off x="5029246" y="972766"/>
            <a:ext cx="7159706" cy="51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8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45FA-01DF-4D02-8DDA-2BA9EBEE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6. </a:t>
            </a:r>
            <a:r>
              <a:rPr lang="en-ID" dirty="0" err="1"/>
              <a:t>Minimalisme</a:t>
            </a:r>
            <a:endParaRPr lang="en-ID" dirty="0"/>
          </a:p>
        </p:txBody>
      </p:sp>
      <p:pic>
        <p:nvPicPr>
          <p:cNvPr id="9218" name="Picture 2" descr="Make Minimalism Your Mobile Accessibility Apps Design Principle">
            <a:extLst>
              <a:ext uri="{FF2B5EF4-FFF2-40B4-BE49-F238E27FC236}">
                <a16:creationId xmlns:a16="http://schemas.microsoft.com/office/drawing/2014/main" id="{9AF8C5B0-6201-4BFE-B713-F89D31977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1" y="2501192"/>
            <a:ext cx="8625838" cy="37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4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20AB-D8FD-4C72-801B-969D8117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8. Dark Mode</a:t>
            </a:r>
          </a:p>
        </p:txBody>
      </p:sp>
      <p:pic>
        <p:nvPicPr>
          <p:cNvPr id="10242" name="Picture 2" descr="Vantura Digital Agensi">
            <a:extLst>
              <a:ext uri="{FF2B5EF4-FFF2-40B4-BE49-F238E27FC236}">
                <a16:creationId xmlns:a16="http://schemas.microsoft.com/office/drawing/2014/main" id="{D59FCAA1-E395-4D8F-977A-47EFD564B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56" y="2557463"/>
            <a:ext cx="6339888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2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71E-972A-4AD5-A469-F82C21C0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40" y="982132"/>
            <a:ext cx="3109662" cy="1303867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CheckList</a:t>
            </a:r>
            <a:r>
              <a:rPr lang="en-ID" dirty="0"/>
              <a:t> </a:t>
            </a:r>
            <a:r>
              <a:rPr lang="en-ID" dirty="0" err="1"/>
              <a:t>Accesibility</a:t>
            </a:r>
            <a:endParaRPr lang="en-ID" dirty="0"/>
          </a:p>
        </p:txBody>
      </p:sp>
      <p:pic>
        <p:nvPicPr>
          <p:cNvPr id="11266" name="Picture 2" descr="Checklist">
            <a:extLst>
              <a:ext uri="{FF2B5EF4-FFF2-40B4-BE49-F238E27FC236}">
                <a16:creationId xmlns:a16="http://schemas.microsoft.com/office/drawing/2014/main" id="{5DE2196E-8560-4233-BCBC-EA9DB692E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795055"/>
            <a:ext cx="7376860" cy="508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0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112B-58F8-4F38-9270-E3839255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Terima</a:t>
            </a:r>
            <a:r>
              <a:rPr lang="en-ID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EDA8-08BC-4894-878B-FD829C86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6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5D50-82C7-4CCE-9275-2F60175A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Mobile Application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FDBF-B962-4C58-BAD2-CBD7C71B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/>
              <a:t>Telah </a:t>
            </a:r>
            <a:r>
              <a:rPr lang="en-ID" sz="2800" dirty="0" err="1"/>
              <a:t>dibahas</a:t>
            </a:r>
            <a:r>
              <a:rPr lang="en-ID" sz="2800" dirty="0"/>
              <a:t> </a:t>
            </a:r>
            <a:r>
              <a:rPr lang="en-ID" sz="2800" dirty="0" err="1"/>
              <a:t>sebelumnya</a:t>
            </a:r>
            <a:r>
              <a:rPr lang="en-ID" sz="2800" dirty="0"/>
              <a:t> </a:t>
            </a:r>
            <a:r>
              <a:rPr lang="en-ID" sz="2800" dirty="0" err="1"/>
              <a:t>bahwa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mengembangkan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Mobile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melalui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tahapan</a:t>
            </a:r>
            <a:r>
              <a:rPr lang="en-ID" sz="2800" dirty="0"/>
              <a:t>:</a:t>
            </a:r>
          </a:p>
          <a:p>
            <a:pPr lvl="1"/>
            <a:r>
              <a:rPr lang="en-ID" sz="2400" dirty="0" err="1"/>
              <a:t>Pengumpulan</a:t>
            </a:r>
            <a:r>
              <a:rPr lang="en-ID" sz="2400" dirty="0"/>
              <a:t> Data</a:t>
            </a:r>
          </a:p>
          <a:p>
            <a:pPr lvl="1"/>
            <a:r>
              <a:rPr lang="en-ID" sz="2400" dirty="0" err="1"/>
              <a:t>Memulai</a:t>
            </a:r>
            <a:r>
              <a:rPr lang="en-ID" sz="2400" dirty="0"/>
              <a:t> Desain</a:t>
            </a:r>
          </a:p>
          <a:p>
            <a:pPr lvl="1"/>
            <a:r>
              <a:rPr lang="en-ID" sz="2400" dirty="0" err="1"/>
              <a:t>Implementasi</a:t>
            </a:r>
            <a:r>
              <a:rPr lang="en-ID" sz="2400" dirty="0"/>
              <a:t> Desain</a:t>
            </a:r>
          </a:p>
          <a:p>
            <a:pPr lvl="1"/>
            <a:r>
              <a:rPr lang="en-ID" sz="2400" dirty="0" err="1"/>
              <a:t>Evaluasi</a:t>
            </a:r>
            <a:r>
              <a:rPr lang="en-ID" sz="2400" dirty="0"/>
              <a:t> Desain</a:t>
            </a:r>
          </a:p>
          <a:p>
            <a:pPr lvl="1"/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7305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C2B6-6687-4FAF-805D-1386442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UI – </a:t>
            </a:r>
            <a:r>
              <a:rPr lang="en-ID" dirty="0" err="1"/>
              <a:t>Pengambilan</a:t>
            </a:r>
            <a:r>
              <a:rPr lang="en-ID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5277-6757-4391-B6FB-081CC65B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Langkah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Langkah yang sangat </a:t>
            </a:r>
            <a:r>
              <a:rPr lang="en-ID" dirty="0" err="1"/>
              <a:t>krusial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mobile </a:t>
            </a:r>
            <a:r>
              <a:rPr lang="en-ID" dirty="0" err="1"/>
              <a:t>diharuskan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b="1" dirty="0" err="1"/>
              <a:t>Semua</a:t>
            </a:r>
            <a:r>
              <a:rPr lang="en-ID" b="1" dirty="0"/>
              <a:t> Orang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diabiliatas</a:t>
            </a:r>
            <a:endParaRPr lang="en-ID" dirty="0"/>
          </a:p>
          <a:p>
            <a:pPr algn="just"/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pPr lvl="1" algn="just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b="1" dirty="0"/>
              <a:t>Accessibility</a:t>
            </a:r>
          </a:p>
          <a:p>
            <a:pPr lvl="1" algn="just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teruji</a:t>
            </a:r>
            <a:r>
              <a:rPr lang="en-ID" dirty="0"/>
              <a:t> </a:t>
            </a:r>
            <a:r>
              <a:rPr lang="en-ID" b="1" dirty="0" err="1"/>
              <a:t>Accesibility</a:t>
            </a:r>
            <a:r>
              <a:rPr lang="en-ID" b="1" dirty="0"/>
              <a:t> </a:t>
            </a:r>
            <a:r>
              <a:rPr lang="en-ID" dirty="0" err="1"/>
              <a:t>nya</a:t>
            </a:r>
            <a:endParaRPr lang="en-ID" dirty="0"/>
          </a:p>
          <a:p>
            <a:pPr algn="just"/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tercapai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9401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A71028-8E7C-4E72-B1BD-17BE1EA23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613" b="65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BD107-BEC3-46E7-A82B-9B91F2D0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ID">
                <a:solidFill>
                  <a:srgbClr val="FFFFFF"/>
                </a:solidFill>
              </a:rPr>
              <a:t>UI – Pengambilan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BF1B-E0A0-4CC9-AF47-35BB0C9C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ID" sz="3200" dirty="0" err="1">
                <a:solidFill>
                  <a:srgbClr val="FFFFFF"/>
                </a:solidFill>
              </a:rPr>
              <a:t>Wawancara</a:t>
            </a:r>
            <a:endParaRPr lang="en-ID" sz="3200" dirty="0">
              <a:solidFill>
                <a:srgbClr val="FFFFFF"/>
              </a:solidFill>
            </a:endParaRPr>
          </a:p>
          <a:p>
            <a:pPr lvl="1"/>
            <a:r>
              <a:rPr lang="en-ID" sz="2800" dirty="0" err="1">
                <a:solidFill>
                  <a:srgbClr val="FFFFFF"/>
                </a:solidFill>
              </a:rPr>
              <a:t>Merupakan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cara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efektif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untuk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mengetahui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desain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tampilan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secara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lebih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spesifik</a:t>
            </a:r>
            <a:endParaRPr lang="en-ID" sz="2800" dirty="0">
              <a:solidFill>
                <a:srgbClr val="FFFFFF"/>
              </a:solidFill>
            </a:endParaRPr>
          </a:p>
          <a:p>
            <a:r>
              <a:rPr lang="en-ID" sz="3200" dirty="0">
                <a:solidFill>
                  <a:srgbClr val="FFFFFF"/>
                </a:solidFill>
              </a:rPr>
              <a:t>Survey</a:t>
            </a:r>
          </a:p>
          <a:p>
            <a:pPr lvl="1"/>
            <a:r>
              <a:rPr lang="en-ID" sz="2800" dirty="0" err="1">
                <a:solidFill>
                  <a:srgbClr val="FFFFFF"/>
                </a:solidFill>
              </a:rPr>
              <a:t>Merupakan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cara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efektif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untuk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mengetahui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desain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tampilan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secara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lebih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umum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dengan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peserta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lebih</a:t>
            </a:r>
            <a:r>
              <a:rPr lang="en-ID" sz="2800" dirty="0">
                <a:solidFill>
                  <a:srgbClr val="FFFFFF"/>
                </a:solidFill>
              </a:rPr>
              <a:t> </a:t>
            </a:r>
            <a:r>
              <a:rPr lang="en-ID" sz="2800" dirty="0" err="1">
                <a:solidFill>
                  <a:srgbClr val="FFFFFF"/>
                </a:solidFill>
              </a:rPr>
              <a:t>banyak</a:t>
            </a:r>
            <a:endParaRPr lang="en-ID" sz="2800" dirty="0">
              <a:solidFill>
                <a:srgbClr val="FFFFFF"/>
              </a:solidFill>
            </a:endParaRPr>
          </a:p>
          <a:p>
            <a:endParaRPr lang="en-ID" sz="3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39003-4A8C-49CA-B992-B1BD6FA707B2}"/>
              </a:ext>
            </a:extLst>
          </p:cNvPr>
          <p:cNvSpPr txBox="1"/>
          <p:nvPr/>
        </p:nvSpPr>
        <p:spPr>
          <a:xfrm>
            <a:off x="9987550" y="6657945"/>
            <a:ext cx="220445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D" sz="700">
                <a:solidFill>
                  <a:srgbClr val="FFFFFF"/>
                </a:solidFill>
                <a:hlinkClick r:id="rId3" tooltip="https://thetoolkit.me/123-method/theory-based-evaluation/theory-step-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D" sz="700">
                <a:solidFill>
                  <a:srgbClr val="FFFFFF"/>
                </a:solidFill>
              </a:rPr>
              <a:t> by Unknown Author is licensed under </a:t>
            </a:r>
            <a:r>
              <a:rPr lang="en-ID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D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B794-27A2-4450-A54B-B0172DD7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Target </a:t>
            </a:r>
            <a:r>
              <a:rPr lang="en-ID" dirty="0" err="1"/>
              <a:t>Pengguna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C99E-506F-4CCD-9126-230C34FA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Orang </a:t>
            </a:r>
            <a:r>
              <a:rPr lang="en-ID" dirty="0" err="1"/>
              <a:t>Sehat</a:t>
            </a:r>
            <a:r>
              <a:rPr lang="en-ID" dirty="0"/>
              <a:t> </a:t>
            </a:r>
            <a:r>
              <a:rPr lang="en-ID" dirty="0" err="1"/>
              <a:t>Jasmani</a:t>
            </a:r>
            <a:endParaRPr lang="en-ID" dirty="0"/>
          </a:p>
          <a:p>
            <a:pPr lvl="1"/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khusus</a:t>
            </a:r>
            <a:endParaRPr lang="en-ID" dirty="0"/>
          </a:p>
          <a:p>
            <a:r>
              <a:rPr lang="en-ID" dirty="0"/>
              <a:t>Orang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disabilitas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Visual Impairment (</a:t>
            </a:r>
            <a:r>
              <a:rPr lang="en-ID" dirty="0" err="1"/>
              <a:t>Gangguan</a:t>
            </a:r>
            <a:r>
              <a:rPr lang="en-ID" dirty="0"/>
              <a:t> Visual)</a:t>
            </a:r>
          </a:p>
          <a:p>
            <a:pPr lvl="1"/>
            <a:r>
              <a:rPr lang="en-ID" dirty="0"/>
              <a:t>Dyslexia</a:t>
            </a:r>
          </a:p>
          <a:p>
            <a:pPr lvl="1"/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agar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685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FDEF-37A6-407D-AC09-E2F43C4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Desain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78EB-9A1B-442B-B67C-3ECD99C8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Mengikuti</a:t>
            </a:r>
            <a:r>
              <a:rPr lang="en-ID" sz="2800" dirty="0"/>
              <a:t> </a:t>
            </a:r>
            <a:r>
              <a:rPr lang="en-ID" sz="2800" dirty="0" err="1"/>
              <a:t>kaidah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pertemuan</a:t>
            </a:r>
            <a:r>
              <a:rPr lang="en-ID" sz="2800" dirty="0"/>
              <a:t> </a:t>
            </a:r>
            <a:r>
              <a:rPr lang="en-ID" sz="2800" dirty="0" err="1"/>
              <a:t>sebelumnya</a:t>
            </a:r>
            <a:r>
              <a:rPr lang="en-ID" sz="2800" dirty="0"/>
              <a:t>:</a:t>
            </a:r>
          </a:p>
          <a:p>
            <a:pPr lvl="1"/>
            <a:r>
              <a:rPr lang="en-ID" sz="2400" dirty="0" err="1"/>
              <a:t>Organisasi</a:t>
            </a:r>
            <a:r>
              <a:rPr lang="en-ID" sz="2400" dirty="0"/>
              <a:t> </a:t>
            </a:r>
            <a:r>
              <a:rPr lang="en-ID" sz="2400" dirty="0" err="1"/>
              <a:t>Konten</a:t>
            </a:r>
            <a:endParaRPr lang="en-ID" sz="2400" dirty="0"/>
          </a:p>
          <a:p>
            <a:pPr lvl="1"/>
            <a:r>
              <a:rPr lang="en-ID" sz="2400" dirty="0" err="1"/>
              <a:t>Orientasi</a:t>
            </a:r>
            <a:r>
              <a:rPr lang="en-ID" sz="2400" dirty="0"/>
              <a:t> </a:t>
            </a:r>
            <a:r>
              <a:rPr lang="en-ID" sz="2400" dirty="0" err="1"/>
              <a:t>Layar</a:t>
            </a:r>
            <a:endParaRPr lang="en-ID" sz="2400" dirty="0"/>
          </a:p>
          <a:p>
            <a:pPr lvl="1"/>
            <a:r>
              <a:rPr lang="en-ID" sz="2400" dirty="0" err="1"/>
              <a:t>Ukuran</a:t>
            </a:r>
            <a:r>
              <a:rPr lang="en-ID" sz="2400" dirty="0"/>
              <a:t> </a:t>
            </a:r>
            <a:r>
              <a:rPr lang="en-ID" sz="2400" dirty="0" err="1"/>
              <a:t>Layar</a:t>
            </a:r>
            <a:endParaRPr lang="en-ID" sz="2400" dirty="0"/>
          </a:p>
          <a:p>
            <a:pPr lvl="1"/>
            <a:r>
              <a:rPr lang="en-ID" sz="2400" dirty="0" err="1"/>
              <a:t>Jangkauan</a:t>
            </a:r>
            <a:r>
              <a:rPr lang="en-ID" sz="2400" dirty="0"/>
              <a:t> </a:t>
            </a:r>
            <a:r>
              <a:rPr lang="en-ID" sz="2400" dirty="0" err="1"/>
              <a:t>Jari</a:t>
            </a:r>
            <a:endParaRPr lang="en-ID" sz="2400" dirty="0"/>
          </a:p>
          <a:p>
            <a:pPr lvl="1"/>
            <a:r>
              <a:rPr lang="en-ID" sz="2400" dirty="0" err="1"/>
              <a:t>Kualitas</a:t>
            </a:r>
            <a:r>
              <a:rPr lang="en-ID" sz="2400" dirty="0"/>
              <a:t> Gambar</a:t>
            </a:r>
          </a:p>
        </p:txBody>
      </p:sp>
    </p:spTree>
    <p:extLst>
      <p:ext uri="{BB962C8B-B14F-4D97-AF65-F5344CB8AC3E}">
        <p14:creationId xmlns:p14="http://schemas.microsoft.com/office/powerpoint/2010/main" val="42568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05A8-95A1-4F9A-B139-BBE1E8A6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124198" cy="1303867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Penataan</a:t>
            </a:r>
            <a:r>
              <a:rPr lang="en-ID" dirty="0"/>
              <a:t> Layout</a:t>
            </a:r>
          </a:p>
        </p:txBody>
      </p:sp>
      <p:pic>
        <p:nvPicPr>
          <p:cNvPr id="1026" name="Picture 2" descr="Smartphone Enterprise content management Organization Mobile Phones Box,  Enterprise Content Management, gadget, electronics, mobile Phone png |  PNGWing">
            <a:extLst>
              <a:ext uri="{FF2B5EF4-FFF2-40B4-BE49-F238E27FC236}">
                <a16:creationId xmlns:a16="http://schemas.microsoft.com/office/drawing/2014/main" id="{12AF80B4-E99C-4F09-95FC-54B580DBDF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70" y="774762"/>
            <a:ext cx="6201728" cy="53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49FE9-2E02-47BE-9D53-698D5DCCE49F}"/>
              </a:ext>
            </a:extLst>
          </p:cNvPr>
          <p:cNvSpPr txBox="1"/>
          <p:nvPr/>
        </p:nvSpPr>
        <p:spPr>
          <a:xfrm>
            <a:off x="1295402" y="2697480"/>
            <a:ext cx="29260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 err="1"/>
              <a:t>Penataan</a:t>
            </a:r>
            <a:r>
              <a:rPr lang="en-ID" sz="2800" dirty="0"/>
              <a:t> layout yang </a:t>
            </a:r>
            <a:r>
              <a:rPr lang="en-ID" sz="2800" dirty="0" err="1"/>
              <a:t>tepat</a:t>
            </a:r>
            <a:r>
              <a:rPr lang="en-ID" sz="2800" dirty="0"/>
              <a:t> </a:t>
            </a:r>
            <a:r>
              <a:rPr lang="en-ID" sz="2800" dirty="0" err="1"/>
              <a:t>selain</a:t>
            </a:r>
            <a:r>
              <a:rPr lang="en-ID" sz="2800" dirty="0"/>
              <a:t> </a:t>
            </a:r>
            <a:r>
              <a:rPr lang="en-ID" sz="2800" dirty="0" err="1"/>
              <a:t>terlihat</a:t>
            </a:r>
            <a:r>
              <a:rPr lang="en-ID" sz="2800" dirty="0"/>
              <a:t> </a:t>
            </a:r>
            <a:r>
              <a:rPr lang="en-ID" sz="2800" dirty="0" err="1"/>
              <a:t>rapi</a:t>
            </a:r>
            <a:r>
              <a:rPr lang="en-ID" sz="2800" dirty="0"/>
              <a:t> dan </a:t>
            </a:r>
            <a:r>
              <a:rPr lang="en-ID" sz="2800" dirty="0" err="1"/>
              <a:t>nyaman</a:t>
            </a:r>
            <a:r>
              <a:rPr lang="en-ID" sz="2800" dirty="0"/>
              <a:t> di </a:t>
            </a:r>
            <a:r>
              <a:rPr lang="en-ID" sz="2800" dirty="0" err="1"/>
              <a:t>mata</a:t>
            </a:r>
            <a:r>
              <a:rPr lang="en-ID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2800" dirty="0"/>
              <a:t>Juga </a:t>
            </a:r>
            <a:r>
              <a:rPr lang="en-ID" sz="2800" dirty="0" err="1"/>
              <a:t>meningkatkan</a:t>
            </a:r>
            <a:r>
              <a:rPr lang="en-ID" sz="2800" dirty="0"/>
              <a:t> </a:t>
            </a:r>
            <a:r>
              <a:rPr lang="en-ID" sz="2800" dirty="0" err="1"/>
              <a:t>estetika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0111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9F94-6B62-4502-B77A-38038376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96" y="982132"/>
            <a:ext cx="2496926" cy="1303867"/>
          </a:xfrm>
        </p:spPr>
        <p:txBody>
          <a:bodyPr/>
          <a:lstStyle/>
          <a:p>
            <a:r>
              <a:rPr lang="en-ID" dirty="0" err="1"/>
              <a:t>Orientasi</a:t>
            </a:r>
            <a:endParaRPr lang="en-ID" dirty="0"/>
          </a:p>
        </p:txBody>
      </p:sp>
      <p:pic>
        <p:nvPicPr>
          <p:cNvPr id="2050" name="Picture 2" descr="Android Get Device Orientation Using Sensons - Stack Overflow">
            <a:extLst>
              <a:ext uri="{FF2B5EF4-FFF2-40B4-BE49-F238E27FC236}">
                <a16:creationId xmlns:a16="http://schemas.microsoft.com/office/drawing/2014/main" id="{75587123-4042-4FD0-B5E2-ACD1DB893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21" y="627061"/>
            <a:ext cx="8196684" cy="55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39462-D59F-4AA1-B35F-77D3B0997C04}"/>
              </a:ext>
            </a:extLst>
          </p:cNvPr>
          <p:cNvSpPr txBox="1"/>
          <p:nvPr/>
        </p:nvSpPr>
        <p:spPr>
          <a:xfrm>
            <a:off x="1036320" y="2590800"/>
            <a:ext cx="190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Ketika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mengalami</a:t>
            </a:r>
            <a:r>
              <a:rPr lang="en-ID" sz="2400" dirty="0"/>
              <a:t> </a:t>
            </a:r>
            <a:r>
              <a:rPr lang="en-ID" sz="2400" dirty="0" err="1"/>
              <a:t>perubahan</a:t>
            </a:r>
            <a:r>
              <a:rPr lang="en-ID" sz="2400" dirty="0"/>
              <a:t> </a:t>
            </a:r>
            <a:r>
              <a:rPr lang="en-ID" sz="2400" dirty="0" err="1"/>
              <a:t>orientasi</a:t>
            </a:r>
            <a:r>
              <a:rPr lang="en-ID" sz="2400" dirty="0"/>
              <a:t>, </a:t>
            </a:r>
            <a:r>
              <a:rPr lang="en-ID" sz="2400" dirty="0" err="1"/>
              <a:t>elemen-elemen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boleh</a:t>
            </a:r>
            <a:r>
              <a:rPr lang="en-ID" sz="2400" dirty="0"/>
              <a:t> </a:t>
            </a:r>
            <a:r>
              <a:rPr lang="en-ID" sz="2400" dirty="0" err="1"/>
              <a:t>berubah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drastis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8991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8C18-ACDC-4A4D-B996-1957EC2B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23" y="982132"/>
            <a:ext cx="2101777" cy="1303867"/>
          </a:xfrm>
        </p:spPr>
        <p:txBody>
          <a:bodyPr>
            <a:normAutofit fontScale="90000"/>
          </a:bodyPr>
          <a:lstStyle/>
          <a:p>
            <a:r>
              <a:rPr lang="en-ID" dirty="0"/>
              <a:t>The Thumb Zone</a:t>
            </a:r>
          </a:p>
        </p:txBody>
      </p:sp>
      <p:pic>
        <p:nvPicPr>
          <p:cNvPr id="3074" name="Picture 2" descr="The Thumb Zone: Designing For Mobile Users — Smashing Magazine">
            <a:extLst>
              <a:ext uri="{FF2B5EF4-FFF2-40B4-BE49-F238E27FC236}">
                <a16:creationId xmlns:a16="http://schemas.microsoft.com/office/drawing/2014/main" id="{51B4A7A0-DF37-404E-8EEF-1F3517D47C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400" y="624840"/>
            <a:ext cx="8814977" cy="560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620B0-450D-4496-ADCE-43BD82D6B2CC}"/>
              </a:ext>
            </a:extLst>
          </p:cNvPr>
          <p:cNvSpPr txBox="1"/>
          <p:nvPr/>
        </p:nvSpPr>
        <p:spPr>
          <a:xfrm>
            <a:off x="944880" y="2651760"/>
            <a:ext cx="1794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Jangkuan</a:t>
            </a:r>
            <a:r>
              <a:rPr lang="en-ID" sz="2400" dirty="0"/>
              <a:t> </a:t>
            </a:r>
            <a:r>
              <a:rPr lang="en-ID" sz="2400" dirty="0" err="1"/>
              <a:t>jari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hal</a:t>
            </a:r>
            <a:r>
              <a:rPr lang="en-ID" sz="2400" dirty="0"/>
              <a:t> </a:t>
            </a:r>
            <a:r>
              <a:rPr lang="en-ID" sz="2400" dirty="0" err="1"/>
              <a:t>terpenting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dasar</a:t>
            </a:r>
            <a:r>
              <a:rPr lang="en-ID" sz="2400" dirty="0"/>
              <a:t> </a:t>
            </a:r>
            <a:r>
              <a:rPr lang="en-ID" sz="2400" dirty="0" err="1"/>
              <a:t>penempatan</a:t>
            </a:r>
            <a:r>
              <a:rPr lang="en-ID" sz="2400" dirty="0"/>
              <a:t> </a:t>
            </a:r>
            <a:r>
              <a:rPr lang="en-ID" sz="2400" dirty="0" err="1"/>
              <a:t>tombol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45557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403</Words>
  <Application>Microsoft Office PowerPoint</Application>
  <PresentationFormat>Widescreen</PresentationFormat>
  <Paragraphs>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Mobile Application</vt:lpstr>
      <vt:lpstr>Mobile Application - UI</vt:lpstr>
      <vt:lpstr>UI – Pengambilan Data</vt:lpstr>
      <vt:lpstr>UI – Pengambilan Data</vt:lpstr>
      <vt:lpstr>Target Pengguna</vt:lpstr>
      <vt:lpstr>Desain Dasar</vt:lpstr>
      <vt:lpstr>Penataan Layout</vt:lpstr>
      <vt:lpstr>Orientasi</vt:lpstr>
      <vt:lpstr>The Thumb Zone</vt:lpstr>
      <vt:lpstr>Desain Khusus – Mobile UI</vt:lpstr>
      <vt:lpstr>1. Pemetaan Warna Aplikasi</vt:lpstr>
      <vt:lpstr>2. Ukuran Teks Terkendali</vt:lpstr>
      <vt:lpstr>3. Gunakan Alt Teks</vt:lpstr>
      <vt:lpstr>4. Kontras</vt:lpstr>
      <vt:lpstr>5. Warna VS Informasi</vt:lpstr>
      <vt:lpstr>6. Minimalisme</vt:lpstr>
      <vt:lpstr>8. Dark Mode</vt:lpstr>
      <vt:lpstr>CheckList Accesibility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/>
  <cp:lastModifiedBy>ALAUDDIN MAULANA HIRZAN</cp:lastModifiedBy>
  <cp:revision>15</cp:revision>
  <dcterms:created xsi:type="dcterms:W3CDTF">2012-12-03T06:56:55Z</dcterms:created>
  <dcterms:modified xsi:type="dcterms:W3CDTF">2021-11-20T05:47:33Z</dcterms:modified>
</cp:coreProperties>
</file>