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D41D8E8-1352-494F-8381-8E1514182C7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F6505AE-D4C0-4EF8-A330-807E51598B9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6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64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7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5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027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6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6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7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materiallysocial.blogspot.com/2018/03/what-is-valu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54955" y="4777380"/>
            <a:ext cx="697491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tabLst>
                <a:tab pos="0" algn="l"/>
              </a:tabLst>
            </a:pPr>
            <a:r>
              <a:rPr lang="en-US" sz="2000" b="0" i="0" strike="noStrike" kern="1200" cap="all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Pertemuan 14</a:t>
            </a: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strike="noStrike" kern="1200" cap="all" spc="19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Mobile application</a:t>
            </a:r>
            <a:endParaRPr lang="en-US" sz="7200" b="0" i="0" strike="noStrike" kern="1200" spc="-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219-F50C-4515-AD30-73A2AC4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A9EC-D4CE-4644-B74F-6B54189FEDC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81602" y="1604519"/>
            <a:ext cx="4486055" cy="5124894"/>
          </a:xfrm>
        </p:spPr>
        <p:txBody>
          <a:bodyPr/>
          <a:lstStyle/>
          <a:p>
            <a:pPr algn="just"/>
            <a:r>
              <a:rPr lang="en-ID" sz="2000" dirty="0" err="1"/>
              <a:t>Saat</a:t>
            </a:r>
            <a:r>
              <a:rPr lang="en-ID" sz="2000" dirty="0"/>
              <a:t> instance </a:t>
            </a:r>
            <a:r>
              <a:rPr lang="en-ID" sz="2000" dirty="0" err="1"/>
              <a:t>MovieName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dan </a:t>
            </a:r>
            <a:r>
              <a:rPr lang="en-ID" sz="2000" dirty="0" err="1"/>
              <a:t>dipasang</a:t>
            </a:r>
            <a:r>
              <a:rPr lang="en-ID" sz="2000" dirty="0"/>
              <a:t> di </a:t>
            </a:r>
            <a:r>
              <a:rPr lang="en-ID" sz="2000" dirty="0" err="1"/>
              <a:t>Pohon</a:t>
            </a:r>
            <a:r>
              <a:rPr lang="en-ID" sz="2000" dirty="0"/>
              <a:t> Widget, Flutter </a:t>
            </a:r>
            <a:r>
              <a:rPr lang="en-ID" sz="2000" dirty="0" err="1"/>
              <a:t>meminta</a:t>
            </a:r>
            <a:r>
              <a:rPr lang="en-ID" sz="2000" dirty="0"/>
              <a:t> widget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ditampilkan</a:t>
            </a:r>
            <a:r>
              <a:rPr lang="en-ID" sz="2000" dirty="0"/>
              <a:t> di </a:t>
            </a:r>
            <a:r>
              <a:rPr lang="en-ID" sz="2000" dirty="0" err="1"/>
              <a:t>layar</a:t>
            </a:r>
            <a:r>
              <a:rPr lang="en-ID" sz="2000" dirty="0"/>
              <a:t>.</a:t>
            </a:r>
          </a:p>
          <a:p>
            <a:pPr algn="just"/>
            <a:endParaRPr lang="en-ID" sz="2000" dirty="0"/>
          </a:p>
          <a:p>
            <a:pPr algn="just"/>
            <a:r>
              <a:rPr lang="en-ID" sz="2000" dirty="0"/>
              <a:t>Widget </a:t>
            </a:r>
            <a:r>
              <a:rPr lang="en-ID" sz="2000" dirty="0" err="1"/>
              <a:t>MovieName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Text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anaknya</a:t>
            </a:r>
            <a:r>
              <a:rPr lang="en-ID" sz="2000" dirty="0"/>
              <a:t>. Jadi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build() dan </a:t>
            </a:r>
            <a:r>
              <a:rPr lang="en-ID" sz="2000" dirty="0" err="1"/>
              <a:t>membuat</a:t>
            </a:r>
            <a:r>
              <a:rPr lang="en-ID" sz="2000" dirty="0"/>
              <a:t> instance widget Text, yang </a:t>
            </a:r>
            <a:r>
              <a:rPr lang="en-ID" sz="2000" dirty="0" err="1"/>
              <a:t>dipasang</a:t>
            </a:r>
            <a:r>
              <a:rPr lang="en-ID" sz="2000" dirty="0"/>
              <a:t> di </a:t>
            </a:r>
            <a:r>
              <a:rPr lang="en-ID" sz="2000" dirty="0" err="1"/>
              <a:t>Pohon</a:t>
            </a:r>
            <a:r>
              <a:rPr lang="en-ID" sz="2000" dirty="0"/>
              <a:t> Widget.</a:t>
            </a:r>
          </a:p>
          <a:p>
            <a:pPr algn="just"/>
            <a:r>
              <a:rPr lang="en-ID" sz="2000" dirty="0"/>
              <a:t>Jika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widget </a:t>
            </a:r>
            <a:r>
              <a:rPr lang="en-ID" sz="2000" dirty="0" err="1"/>
              <a:t>anak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proses yang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terus</a:t>
            </a:r>
            <a:r>
              <a:rPr lang="en-ID" sz="2000" dirty="0"/>
              <a:t> </a:t>
            </a:r>
            <a:r>
              <a:rPr lang="en-ID" sz="2000" dirty="0" err="1"/>
              <a:t>berlanjut</a:t>
            </a:r>
            <a:r>
              <a:rPr lang="en-ID" sz="2000" dirty="0"/>
              <a:t>.</a:t>
            </a:r>
          </a:p>
        </p:txBody>
      </p:sp>
      <p:pic>
        <p:nvPicPr>
          <p:cNvPr id="4" name="Picture 2" descr="3">
            <a:extLst>
              <a:ext uri="{FF2B5EF4-FFF2-40B4-BE49-F238E27FC236}">
                <a16:creationId xmlns:a16="http://schemas.microsoft.com/office/drawing/2014/main" id="{EA33BD54-5F0E-4CAC-AF4C-62762CD6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3" y="1891462"/>
            <a:ext cx="6958052" cy="34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13990B6-CAB9-4734-8D15-CC807D7F6B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242FC-4830-432C-87A9-4FC3B4E2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Stateful : Apa itu State?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0FFD-C12F-4B61-B83B-F0FDF61015D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cap="all">
                <a:solidFill>
                  <a:schemeClr val="tx1"/>
                </a:solidFill>
              </a:rPr>
              <a:t>State adalah nilai dari semua variabel yang dibutuhkan untuk membuat antarmuka pengguna.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6E59D-E41A-4C20-981E-AFF0FC021BFA}"/>
              </a:ext>
            </a:extLst>
          </p:cNvPr>
          <p:cNvSpPr txBox="1"/>
          <p:nvPr/>
        </p:nvSpPr>
        <p:spPr>
          <a:xfrm>
            <a:off x="9341541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7" tooltip="http://materiallysocial.blogspot.com/2018/03/what-is-valu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D954-9A17-48F6-BC61-8284ACBF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Stateless vs Stateful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DF1B-5DA5-4DC6-8D20-2FF47F8E29F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568063"/>
          </a:xfrm>
        </p:spPr>
        <p:txBody>
          <a:bodyPr/>
          <a:lstStyle/>
          <a:p>
            <a:r>
              <a:rPr lang="en-ID" sz="2400" b="1" dirty="0"/>
              <a:t>Widget Stateless:</a:t>
            </a:r>
          </a:p>
          <a:p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.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data (status)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.</a:t>
            </a:r>
          </a:p>
          <a:p>
            <a:r>
              <a:rPr lang="en-ID" sz="2400" dirty="0"/>
              <a:t>Karena Flutter </a:t>
            </a:r>
            <a:r>
              <a:rPr lang="en-ID" sz="2400" dirty="0" err="1"/>
              <a:t>bersifat</a:t>
            </a:r>
            <a:r>
              <a:rPr lang="en-ID" sz="2400" dirty="0"/>
              <a:t> </a:t>
            </a:r>
            <a:r>
              <a:rPr lang="en-ID" sz="2400" dirty="0" err="1"/>
              <a:t>deklaratif</a:t>
            </a:r>
            <a:r>
              <a:rPr lang="en-ID" sz="2400" dirty="0"/>
              <a:t>, UI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dibangun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pada </a:t>
            </a:r>
            <a:r>
              <a:rPr lang="en-ID" sz="2400" dirty="0" err="1"/>
              <a:t>perubahan</a:t>
            </a:r>
            <a:r>
              <a:rPr lang="en-ID" sz="2400" dirty="0"/>
              <a:t> status. </a:t>
            </a:r>
            <a:r>
              <a:rPr lang="en-ID" sz="2400" dirty="0" err="1"/>
              <a:t>Tetapi</a:t>
            </a:r>
            <a:r>
              <a:rPr lang="en-ID" sz="2400" dirty="0"/>
              <a:t> </a:t>
            </a:r>
            <a:r>
              <a:rPr lang="en-ID" sz="2400" dirty="0" err="1"/>
              <a:t>StatelessWidget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memicu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build </a:t>
            </a:r>
            <a:r>
              <a:rPr lang="en-ID" sz="2400" dirty="0" err="1"/>
              <a:t>sendiri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b="1" dirty="0"/>
              <a:t>Widget Stateful </a:t>
            </a:r>
            <a:r>
              <a:rPr lang="en-ID" sz="2400" b="1" dirty="0" err="1"/>
              <a:t>bekerja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dua</a:t>
            </a:r>
            <a:r>
              <a:rPr lang="en-ID" sz="2400" b="1" dirty="0"/>
              <a:t> </a:t>
            </a:r>
            <a:r>
              <a:rPr lang="en-ID" sz="2400" b="1" dirty="0" err="1"/>
              <a:t>kelas</a:t>
            </a:r>
            <a:r>
              <a:rPr lang="en-ID" sz="2400" b="1" dirty="0"/>
              <a:t>:</a:t>
            </a:r>
          </a:p>
          <a:p>
            <a:r>
              <a:rPr lang="en-ID" sz="2400" dirty="0" err="1"/>
              <a:t>Subkelas</a:t>
            </a:r>
            <a:r>
              <a:rPr lang="en-ID" sz="2400" dirty="0"/>
              <a:t> </a:t>
            </a:r>
            <a:r>
              <a:rPr lang="en-ID" sz="2400" dirty="0" err="1"/>
              <a:t>StatefulWidget</a:t>
            </a:r>
            <a:r>
              <a:rPr lang="en-ID" sz="2400" dirty="0"/>
              <a:t> yang </a:t>
            </a:r>
            <a:r>
              <a:rPr lang="en-ID" sz="2400" dirty="0" err="1"/>
              <a:t>mendefinisikan</a:t>
            </a:r>
            <a:r>
              <a:rPr lang="en-ID" sz="2400" dirty="0"/>
              <a:t> widget.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Subkelas</a:t>
            </a:r>
            <a:r>
              <a:rPr lang="en-ID" sz="2400" dirty="0"/>
              <a:t> Status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status (data)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widgetnya</a:t>
            </a:r>
            <a:r>
              <a:rPr lang="en-ID" sz="2400" dirty="0"/>
              <a:t> dan </a:t>
            </a:r>
            <a:r>
              <a:rPr lang="en-ID" sz="2400" dirty="0" err="1"/>
              <a:t>metode</a:t>
            </a:r>
            <a:r>
              <a:rPr lang="en-ID" sz="2400" dirty="0"/>
              <a:t> build()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turunan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widgetnya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96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97E8-37A9-4174-AC54-884B54B3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43234-C0DC-4FA2-AA0F-B24CC9DFD6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86712" y="1426610"/>
            <a:ext cx="3595207" cy="5243513"/>
          </a:xfrm>
        </p:spPr>
        <p:txBody>
          <a:bodyPr/>
          <a:lstStyle/>
          <a:p>
            <a:r>
              <a:rPr lang="en-ID" sz="3200" dirty="0"/>
              <a:t>Bagian </a:t>
            </a:r>
            <a:r>
              <a:rPr lang="en-ID" sz="3200" dirty="0" err="1"/>
              <a:t>awal</a:t>
            </a:r>
            <a:r>
              <a:rPr lang="en-ID" sz="3200" dirty="0"/>
              <a:t> </a:t>
            </a:r>
            <a:r>
              <a:rPr lang="en-ID" sz="3200" dirty="0" err="1"/>
              <a:t>kode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 </a:t>
            </a:r>
            <a:r>
              <a:rPr lang="en-ID" sz="3200" dirty="0" err="1"/>
              <a:t>deklarasi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stateful widget</a:t>
            </a:r>
          </a:p>
          <a:p>
            <a:r>
              <a:rPr lang="en-ID" sz="3200" dirty="0" err="1"/>
              <a:t>Sedangkan</a:t>
            </a:r>
            <a:r>
              <a:rPr lang="en-ID" sz="3200" dirty="0"/>
              <a:t> item </a:t>
            </a:r>
            <a:r>
              <a:rPr lang="en-ID" sz="3200" dirty="0" err="1"/>
              <a:t>item</a:t>
            </a:r>
            <a:r>
              <a:rPr lang="en-ID" sz="3200" dirty="0"/>
              <a:t> widget dan </a:t>
            </a:r>
            <a:r>
              <a:rPr lang="en-ID" sz="3200" dirty="0" err="1"/>
              <a:t>perubahan</a:t>
            </a:r>
            <a:r>
              <a:rPr lang="en-ID" sz="3200" dirty="0"/>
              <a:t> data </a:t>
            </a:r>
            <a:r>
              <a:rPr lang="en-ID" sz="3200" dirty="0" err="1"/>
              <a:t>dilakukan</a:t>
            </a:r>
            <a:r>
              <a:rPr lang="en-ID" sz="3200" dirty="0"/>
              <a:t> di </a:t>
            </a:r>
            <a:r>
              <a:rPr lang="en-ID" sz="3200" dirty="0" err="1"/>
              <a:t>kode</a:t>
            </a:r>
            <a:r>
              <a:rPr lang="en-ID" sz="3200" dirty="0"/>
              <a:t> </a:t>
            </a:r>
            <a:r>
              <a:rPr lang="en-ID" sz="3200" dirty="0" err="1"/>
              <a:t>bawahnya</a:t>
            </a:r>
            <a:endParaRPr lang="en-ID" sz="3200" dirty="0"/>
          </a:p>
        </p:txBody>
      </p:sp>
      <p:pic>
        <p:nvPicPr>
          <p:cNvPr id="4098" name="Picture 2" descr="5">
            <a:extLst>
              <a:ext uri="{FF2B5EF4-FFF2-40B4-BE49-F238E27FC236}">
                <a16:creationId xmlns:a16="http://schemas.microsoft.com/office/drawing/2014/main" id="{D52B0E96-D2CE-4CA7-847E-583E1353E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25776" r="47533" b="-312"/>
          <a:stretch/>
        </p:blipFill>
        <p:spPr bwMode="auto">
          <a:xfrm>
            <a:off x="609480" y="1426610"/>
            <a:ext cx="7176797" cy="52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8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B1D2-BFD4-450D-BC6F-EE3F8375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Pemrosesan</a:t>
            </a:r>
            <a:r>
              <a:rPr lang="en-ID" dirty="0"/>
              <a:t> Stateful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F9C7A-679B-4AE6-B069-79BCE8E0CA2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2305" y="5629274"/>
            <a:ext cx="10972440" cy="955125"/>
          </a:xfrm>
        </p:spPr>
        <p:txBody>
          <a:bodyPr/>
          <a:lstStyle/>
          <a:p>
            <a:r>
              <a:rPr lang="en-ID" sz="2800" dirty="0" err="1"/>
              <a:t>Mirip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Stateless </a:t>
            </a:r>
            <a:r>
              <a:rPr lang="en-ID" sz="2800" dirty="0" err="1"/>
              <a:t>sebelumnya</a:t>
            </a:r>
            <a:r>
              <a:rPr lang="en-ID" sz="2800" dirty="0"/>
              <a:t>, </a:t>
            </a:r>
            <a:r>
              <a:rPr lang="en-ID" sz="2800" dirty="0" err="1"/>
              <a:t>namun</a:t>
            </a:r>
            <a:r>
              <a:rPr lang="en-ID" sz="2800" dirty="0"/>
              <a:t> </a:t>
            </a:r>
            <a:r>
              <a:rPr lang="en-ID" sz="2800" dirty="0" err="1"/>
              <a:t>diganti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Stateful Element yang </a:t>
            </a:r>
            <a:r>
              <a:rPr lang="en-ID" sz="2800" dirty="0" err="1"/>
              <a:t>mengendalikan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 Text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menggantikan</a:t>
            </a:r>
            <a:r>
              <a:rPr lang="en-ID" sz="2800" dirty="0"/>
              <a:t> </a:t>
            </a:r>
            <a:r>
              <a:rPr lang="en-ID" sz="2800" dirty="0" err="1"/>
              <a:t>elemen</a:t>
            </a:r>
            <a:r>
              <a:rPr lang="en-ID" sz="2800" dirty="0"/>
              <a:t> </a:t>
            </a:r>
            <a:r>
              <a:rPr lang="en-ID" sz="2800" dirty="0" err="1"/>
              <a:t>nya</a:t>
            </a:r>
            <a:endParaRPr lang="en-ID" sz="2800" dirty="0"/>
          </a:p>
        </p:txBody>
      </p:sp>
      <p:pic>
        <p:nvPicPr>
          <p:cNvPr id="6146" name="Picture 2" descr="6">
            <a:extLst>
              <a:ext uri="{FF2B5EF4-FFF2-40B4-BE49-F238E27FC236}">
                <a16:creationId xmlns:a16="http://schemas.microsoft.com/office/drawing/2014/main" id="{03887887-F8FB-4713-BEEE-50D965C9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24" y="1658984"/>
            <a:ext cx="8787113" cy="35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7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0E98-8D24-4D31-832E-BBBB5D83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State: </a:t>
            </a:r>
            <a:r>
              <a:rPr lang="en-ID" dirty="0" err="1"/>
              <a:t>Lokal</a:t>
            </a:r>
            <a:r>
              <a:rPr lang="en-ID" dirty="0"/>
              <a:t> dan Global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D7815-77DB-421A-A4AF-8937AA4E632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971550"/>
            <a:ext cx="10972440" cy="5612850"/>
          </a:xfrm>
        </p:spPr>
        <p:txBody>
          <a:bodyPr/>
          <a:lstStyle/>
          <a:p>
            <a:r>
              <a:rPr lang="en-ID" sz="3200" dirty="0" err="1"/>
              <a:t>Lokal</a:t>
            </a:r>
            <a:r>
              <a:rPr lang="en-ID" sz="3200" dirty="0"/>
              <a:t>: </a:t>
            </a:r>
            <a:r>
              <a:rPr lang="en-ID" sz="3200" dirty="0" err="1"/>
              <a:t>Menyatakan</a:t>
            </a:r>
            <a:r>
              <a:rPr lang="en-ID" sz="3200" dirty="0"/>
              <a:t> yang </a:t>
            </a:r>
            <a:r>
              <a:rPr lang="en-ID" sz="3200" dirty="0" err="1"/>
              <a:t>diperlukan</a:t>
            </a:r>
            <a:r>
              <a:rPr lang="en-ID" sz="3200" dirty="0"/>
              <a:t> </a:t>
            </a:r>
            <a:r>
              <a:rPr lang="en-ID" sz="3200" dirty="0" err="1"/>
              <a:t>hanya</a:t>
            </a:r>
            <a:r>
              <a:rPr lang="en-ID" sz="3200" dirty="0"/>
              <a:t> di widget </a:t>
            </a:r>
            <a:r>
              <a:rPr lang="en-ID" sz="3200" dirty="0" err="1"/>
              <a:t>itu</a:t>
            </a:r>
            <a:r>
              <a:rPr lang="en-ID" sz="3200" dirty="0"/>
              <a:t> </a:t>
            </a:r>
            <a:r>
              <a:rPr lang="en-ID" sz="3200" dirty="0" err="1"/>
              <a:t>sendiri</a:t>
            </a:r>
            <a:r>
              <a:rPr lang="en-ID" sz="3200" dirty="0"/>
              <a:t> dan </a:t>
            </a:r>
            <a:r>
              <a:rPr lang="en-ID" sz="3200" dirty="0" err="1"/>
              <a:t>tidak</a:t>
            </a:r>
            <a:r>
              <a:rPr lang="en-ID" sz="3200" dirty="0"/>
              <a:t> di </a:t>
            </a:r>
            <a:r>
              <a:rPr lang="en-ID" sz="3200" dirty="0" err="1"/>
              <a:t>seluruh</a:t>
            </a:r>
            <a:r>
              <a:rPr lang="en-ID" sz="3200" dirty="0"/>
              <a:t> </a:t>
            </a:r>
            <a:r>
              <a:rPr lang="en-ID" sz="3200" dirty="0" err="1"/>
              <a:t>aplikasi</a:t>
            </a:r>
            <a:r>
              <a:rPr lang="en-ID" sz="3200" dirty="0"/>
              <a:t> mis. tab yang </a:t>
            </a:r>
            <a:r>
              <a:rPr lang="en-ID" sz="3200" dirty="0" err="1"/>
              <a:t>dipilih</a:t>
            </a:r>
            <a:r>
              <a:rPr lang="en-ID" sz="3200" dirty="0"/>
              <a:t> di </a:t>
            </a:r>
            <a:r>
              <a:rPr lang="en-ID" sz="3200" dirty="0" err="1"/>
              <a:t>bilah</a:t>
            </a:r>
            <a:r>
              <a:rPr lang="en-ID" sz="3200" dirty="0"/>
              <a:t> </a:t>
            </a:r>
            <a:r>
              <a:rPr lang="en-ID" sz="3200" dirty="0" err="1"/>
              <a:t>navigasi</a:t>
            </a:r>
            <a:r>
              <a:rPr lang="en-ID" sz="3200" dirty="0"/>
              <a:t> </a:t>
            </a:r>
            <a:r>
              <a:rPr lang="en-ID" sz="3200" dirty="0" err="1"/>
              <a:t>bawah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halaman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melakukan</a:t>
            </a:r>
            <a:r>
              <a:rPr lang="en-ID" sz="3200" dirty="0"/>
              <a:t> pagination.</a:t>
            </a:r>
          </a:p>
          <a:p>
            <a:endParaRPr lang="en-ID" sz="3200" dirty="0"/>
          </a:p>
          <a:p>
            <a:r>
              <a:rPr lang="en-ID" sz="3200" dirty="0"/>
              <a:t>Global: </a:t>
            </a:r>
            <a:r>
              <a:rPr lang="en-ID" sz="3200" dirty="0" err="1"/>
              <a:t>Nyatakan</a:t>
            </a:r>
            <a:r>
              <a:rPr lang="en-ID" sz="3200" dirty="0"/>
              <a:t> yang </a:t>
            </a:r>
            <a:r>
              <a:rPr lang="en-ID" sz="3200" dirty="0" err="1"/>
              <a:t>ingin</a:t>
            </a:r>
            <a:r>
              <a:rPr lang="en-ID" sz="3200" dirty="0"/>
              <a:t> </a:t>
            </a:r>
            <a:r>
              <a:rPr lang="en-ID" sz="3200" dirty="0" err="1"/>
              <a:t>kita</a:t>
            </a:r>
            <a:r>
              <a:rPr lang="en-ID" sz="3200" dirty="0"/>
              <a:t> </a:t>
            </a:r>
            <a:r>
              <a:rPr lang="en-ID" sz="3200" dirty="0" err="1"/>
              <a:t>gunakan</a:t>
            </a:r>
            <a:r>
              <a:rPr lang="en-ID" sz="3200" dirty="0"/>
              <a:t> di </a:t>
            </a:r>
            <a:r>
              <a:rPr lang="en-ID" sz="3200" dirty="0" err="1"/>
              <a:t>berbagai</a:t>
            </a:r>
            <a:r>
              <a:rPr lang="en-ID" sz="3200" dirty="0"/>
              <a:t> </a:t>
            </a:r>
            <a:r>
              <a:rPr lang="en-ID" sz="3200" dirty="0" err="1"/>
              <a:t>bagian</a:t>
            </a:r>
            <a:r>
              <a:rPr lang="en-ID" sz="3200" dirty="0"/>
              <a:t> </a:t>
            </a:r>
            <a:r>
              <a:rPr lang="en-ID" sz="3200" dirty="0" err="1"/>
              <a:t>aplikasi</a:t>
            </a:r>
            <a:r>
              <a:rPr lang="en-ID" sz="3200" dirty="0"/>
              <a:t> </a:t>
            </a:r>
            <a:r>
              <a:rPr lang="en-ID" sz="3200" dirty="0" err="1"/>
              <a:t>kita</a:t>
            </a:r>
            <a:r>
              <a:rPr lang="en-ID" sz="3200" dirty="0"/>
              <a:t>, mis. </a:t>
            </a:r>
            <a:r>
              <a:rPr lang="en-ID" sz="3200" dirty="0" err="1"/>
              <a:t>pengaturan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 di </a:t>
            </a:r>
            <a:r>
              <a:rPr lang="en-ID" sz="3200" dirty="0" err="1"/>
              <a:t>aplikasi</a:t>
            </a:r>
            <a:r>
              <a:rPr lang="en-ID" sz="3200" dirty="0"/>
              <a:t> </a:t>
            </a:r>
            <a:r>
              <a:rPr lang="en-ID" sz="3200" dirty="0" err="1"/>
              <a:t>Whatsapp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daftar </a:t>
            </a:r>
            <a:r>
              <a:rPr lang="en-ID" sz="3200" dirty="0" err="1"/>
              <a:t>makanan</a:t>
            </a:r>
            <a:r>
              <a:rPr lang="en-ID" sz="3200" dirty="0"/>
              <a:t> </a:t>
            </a:r>
            <a:r>
              <a:rPr lang="en-ID" sz="3200" dirty="0" err="1"/>
              <a:t>favorit</a:t>
            </a:r>
            <a:r>
              <a:rPr lang="en-ID" sz="3200" dirty="0"/>
              <a:t> di </a:t>
            </a:r>
            <a:r>
              <a:rPr lang="en-ID" sz="3200" dirty="0" err="1"/>
              <a:t>aplikasi</a:t>
            </a:r>
            <a:r>
              <a:rPr lang="en-ID" sz="3200" dirty="0"/>
              <a:t> </a:t>
            </a:r>
            <a:r>
              <a:rPr lang="en-ID" sz="3200" dirty="0" err="1"/>
              <a:t>makanan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01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6E45-5D6F-40CF-85B0-9D54007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 err="1"/>
              <a:t>Mengelola</a:t>
            </a:r>
            <a:r>
              <a:rPr lang="en-ID" sz="3600" dirty="0"/>
              <a:t> Status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setState</a:t>
            </a:r>
            <a:r>
              <a:rPr lang="en-ID" sz="3600" dirty="0"/>
              <a:t> dan </a:t>
            </a:r>
            <a:r>
              <a:rPr lang="en-ID" sz="3600" dirty="0" err="1"/>
              <a:t>StatefulWidget</a:t>
            </a:r>
            <a:r>
              <a:rPr lang="en-ID" sz="3600" dirty="0"/>
              <a:t> </a:t>
            </a:r>
            <a:r>
              <a:rPr lang="en-ID" sz="3600" dirty="0" err="1"/>
              <a:t>bisa</a:t>
            </a:r>
            <a:r>
              <a:rPr lang="en-ID" sz="3600" dirty="0"/>
              <a:t> </a:t>
            </a:r>
            <a:r>
              <a:rPr lang="en-ID" sz="3600" dirty="0" err="1"/>
              <a:t>menjadi</a:t>
            </a:r>
            <a:r>
              <a:rPr lang="en-ID" sz="3600" dirty="0"/>
              <a:t> </a:t>
            </a:r>
            <a:r>
              <a:rPr lang="en-ID" sz="3600" dirty="0" err="1"/>
              <a:t>Kompleks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3399-5D11-4BC1-B7F6-85107091F20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130849"/>
            <a:ext cx="10972440" cy="5284239"/>
          </a:xfrm>
        </p:spPr>
        <p:txBody>
          <a:bodyPr/>
          <a:lstStyle/>
          <a:p>
            <a:pPr algn="just"/>
            <a:r>
              <a:rPr lang="en-ID" sz="2800" dirty="0"/>
              <a:t>State </a:t>
            </a:r>
            <a:r>
              <a:rPr lang="en-ID" sz="2800" dirty="0" err="1"/>
              <a:t>lokal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dikelola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baik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setState</a:t>
            </a:r>
            <a:r>
              <a:rPr lang="en-ID" sz="2800" dirty="0"/>
              <a:t> dan </a:t>
            </a:r>
            <a:r>
              <a:rPr lang="en-ID" sz="2800" dirty="0" err="1"/>
              <a:t>StatefulWidget</a:t>
            </a:r>
            <a:r>
              <a:rPr lang="en-ID" sz="2800" dirty="0"/>
              <a:t>. </a:t>
            </a:r>
            <a:r>
              <a:rPr lang="en-ID" sz="2800" dirty="0" err="1"/>
              <a:t>Tetapi</a:t>
            </a:r>
            <a:r>
              <a:rPr lang="en-ID" sz="2800" dirty="0"/>
              <a:t> widget stateful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kompleks</a:t>
            </a:r>
            <a:r>
              <a:rPr lang="en-ID" sz="2800" dirty="0"/>
              <a:t> </a:t>
            </a:r>
            <a:r>
              <a:rPr lang="en-ID" sz="2800" dirty="0" err="1"/>
              <a:t>daripada</a:t>
            </a:r>
            <a:r>
              <a:rPr lang="en-ID" sz="2800" dirty="0"/>
              <a:t> widget stateless dan </a:t>
            </a:r>
            <a:r>
              <a:rPr lang="en-ID" sz="2800" dirty="0" err="1"/>
              <a:t>mereka</a:t>
            </a:r>
            <a:r>
              <a:rPr lang="en-ID" sz="2800" dirty="0"/>
              <a:t> juga </a:t>
            </a:r>
            <a:r>
              <a:rPr lang="en-ID" sz="2800" dirty="0" err="1"/>
              <a:t>membutuhkan</a:t>
            </a:r>
            <a:r>
              <a:rPr lang="en-ID" sz="2800" dirty="0"/>
              <a:t> </a:t>
            </a:r>
            <a:r>
              <a:rPr lang="en-ID" sz="2800" dirty="0" err="1"/>
              <a:t>memori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mempertahankan</a:t>
            </a:r>
            <a:r>
              <a:rPr lang="en-ID" sz="2800" dirty="0"/>
              <a:t> </a:t>
            </a:r>
            <a:r>
              <a:rPr lang="en-ID" sz="2800" dirty="0" err="1"/>
              <a:t>statusnya</a:t>
            </a:r>
            <a:r>
              <a:rPr lang="en-ID" sz="2800" dirty="0"/>
              <a:t>.</a:t>
            </a:r>
          </a:p>
          <a:p>
            <a:pPr algn="just"/>
            <a:endParaRPr lang="en-ID" sz="2800" dirty="0"/>
          </a:p>
          <a:p>
            <a:pPr algn="just"/>
            <a:r>
              <a:rPr lang="en-ID" sz="2800" dirty="0"/>
              <a:t>State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dikelola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global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mengangkat</a:t>
            </a:r>
            <a:r>
              <a:rPr lang="en-ID" sz="2800" dirty="0"/>
              <a:t> State dan </a:t>
            </a:r>
            <a:r>
              <a:rPr lang="en-ID" sz="2800" dirty="0" err="1"/>
              <a:t>Callbacks</a:t>
            </a:r>
            <a:r>
              <a:rPr lang="en-ID" sz="2800" dirty="0"/>
              <a:t>, </a:t>
            </a:r>
            <a:r>
              <a:rPr lang="en-ID" sz="2800" dirty="0" err="1"/>
              <a:t>tetapi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yang </a:t>
            </a:r>
            <a:r>
              <a:rPr lang="en-ID" sz="2800" dirty="0" err="1"/>
              <a:t>kompleks</a:t>
            </a:r>
            <a:r>
              <a:rPr lang="en-ID" sz="2800" dirty="0"/>
              <a:t>,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callbacks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melintasi</a:t>
            </a:r>
            <a:r>
              <a:rPr lang="en-ID" sz="2800" dirty="0"/>
              <a:t> </a:t>
            </a:r>
            <a:r>
              <a:rPr lang="en-ID" sz="2800" dirty="0" err="1"/>
              <a:t>seluruh</a:t>
            </a:r>
            <a:r>
              <a:rPr lang="en-ID" sz="2800" dirty="0"/>
              <a:t> </a:t>
            </a:r>
            <a:r>
              <a:rPr lang="en-ID" sz="2800" dirty="0" err="1"/>
              <a:t>struktur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melewati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level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bawah</a:t>
            </a:r>
            <a:r>
              <a:rPr lang="en-ID" sz="2800" dirty="0"/>
              <a:t>, </a:t>
            </a:r>
            <a:r>
              <a:rPr lang="en-ID" sz="2800" dirty="0" err="1"/>
              <a:t>maka</a:t>
            </a:r>
            <a:r>
              <a:rPr lang="en-ID" sz="2800" dirty="0"/>
              <a:t> state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segera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/>
              <a:t>kompleks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5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EF56-4A50-43B0-B9F5-C4796D28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3E2D-FA82-454E-A71B-B145A7DD4F5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855738"/>
          </a:xfrm>
        </p:spPr>
        <p:txBody>
          <a:bodyPr/>
          <a:lstStyle/>
          <a:p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setState</a:t>
            </a:r>
            <a:r>
              <a:rPr lang="en-ID" sz="2800" dirty="0"/>
              <a:t> di </a:t>
            </a:r>
            <a:r>
              <a:rPr lang="en-ID" sz="2800" dirty="0" err="1"/>
              <a:t>seluruh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/>
              <a:t>mimpi</a:t>
            </a:r>
            <a:r>
              <a:rPr lang="en-ID" sz="2800" dirty="0"/>
              <a:t> </a:t>
            </a:r>
            <a:r>
              <a:rPr lang="en-ID" sz="2800" dirty="0" err="1"/>
              <a:t>buruk</a:t>
            </a:r>
            <a:r>
              <a:rPr lang="en-ID" sz="2800" dirty="0"/>
              <a:t> </a:t>
            </a:r>
            <a:r>
              <a:rPr lang="en-ID" sz="2800" dirty="0" err="1"/>
              <a:t>pemeliharaan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State Anda </a:t>
            </a:r>
            <a:r>
              <a:rPr lang="en-ID" sz="2800" dirty="0" err="1"/>
              <a:t>tersebar</a:t>
            </a:r>
            <a:r>
              <a:rPr lang="en-ID" sz="2800" dirty="0"/>
              <a:t> di </a:t>
            </a:r>
            <a:r>
              <a:rPr lang="en-ID" sz="2800" dirty="0" err="1"/>
              <a:t>semua</a:t>
            </a:r>
            <a:r>
              <a:rPr lang="en-ID" sz="2800" dirty="0"/>
              <a:t> </a:t>
            </a:r>
            <a:r>
              <a:rPr lang="en-ID" sz="2800" dirty="0" err="1"/>
              <a:t>tempat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 err="1"/>
              <a:t>Pengembang</a:t>
            </a:r>
            <a:r>
              <a:rPr lang="en-ID" sz="2800" dirty="0"/>
              <a:t> </a:t>
            </a:r>
            <a:r>
              <a:rPr lang="en-ID" sz="2800" dirty="0" err="1"/>
              <a:t>akhirnya</a:t>
            </a:r>
            <a:r>
              <a:rPr lang="en-ID" sz="2800" dirty="0"/>
              <a:t> </a:t>
            </a:r>
            <a:r>
              <a:rPr lang="en-ID" sz="2800" dirty="0" err="1"/>
              <a:t>mencampur</a:t>
            </a:r>
            <a:r>
              <a:rPr lang="en-ID" sz="2800" dirty="0"/>
              <a:t> UI dan </a:t>
            </a:r>
            <a:r>
              <a:rPr lang="en-ID" sz="2800" dirty="0" err="1"/>
              <a:t>logika</a:t>
            </a:r>
            <a:r>
              <a:rPr lang="en-ID" sz="2800" dirty="0"/>
              <a:t> </a:t>
            </a:r>
            <a:r>
              <a:rPr lang="en-ID" sz="2800" dirty="0" err="1"/>
              <a:t>bisnis</a:t>
            </a:r>
            <a:r>
              <a:rPr lang="en-ID" sz="2800" dirty="0"/>
              <a:t>, yang </a:t>
            </a:r>
            <a:r>
              <a:rPr lang="en-ID" sz="2800" dirty="0" err="1"/>
              <a:t>bukan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prinsip</a:t>
            </a:r>
            <a:r>
              <a:rPr lang="en-ID" sz="2800" dirty="0"/>
              <a:t> </a:t>
            </a:r>
            <a:r>
              <a:rPr lang="en-ID" sz="2800" dirty="0" err="1"/>
              <a:t>pengkodean</a:t>
            </a:r>
            <a:r>
              <a:rPr lang="en-ID" sz="2800" dirty="0"/>
              <a:t> yang </a:t>
            </a:r>
            <a:r>
              <a:rPr lang="en-ID" sz="2800" dirty="0" err="1"/>
              <a:t>baik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9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99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Picture 101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9" name="Picture 103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20" name="Rectangle 105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PlaceHolder 1"/>
          <p:cNvSpPr>
            <a:spLocks noGrp="1"/>
          </p:cNvSpPr>
          <p:nvPr>
            <p:ph type="title" idx="4294967295"/>
          </p:nvPr>
        </p:nvSpPr>
        <p:spPr>
          <a:xfrm>
            <a:off x="643855" y="1447799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trike="noStrike" cap="all" spc="94"/>
              <a:t>Flutter STate Management</a:t>
            </a:r>
            <a:endParaRPr lang="en-US" sz="3000" strike="noStrike" spc="-1"/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09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PlaceHolder 2"/>
          <p:cNvSpPr>
            <a:spLocks noGrp="1"/>
          </p:cNvSpPr>
          <p:nvPr>
            <p:ph idx="4294967295"/>
          </p:nvPr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91440"/>
            <a:r>
              <a:rPr lang="en-US" sz="2400" strike="noStrike" spc="-1"/>
              <a:t>Sebuah cara untuk berbagi status aplikasi antar layar, antar aplikasi</a:t>
            </a:r>
          </a:p>
          <a:p>
            <a:pPr marL="91440"/>
            <a:r>
              <a:rPr lang="en-US" sz="2400" strike="noStrike" spc="-1"/>
              <a:t>Flutter menggunakan cara yang berbeda untuk mengambil dan memroses data</a:t>
            </a:r>
            <a:endParaRPr lang="en-US" sz="2400" strike="noStrike" spc="-1" dirty="0"/>
          </a:p>
        </p:txBody>
      </p:sp>
      <p:pic>
        <p:nvPicPr>
          <p:cNvPr id="91" name="Picture 7" descr="Diagram&#10;&#10;Description automatically generated"/>
          <p:cNvPicPr/>
          <p:nvPr/>
        </p:nvPicPr>
        <p:blipFill>
          <a:blip r:embed="rId7"/>
          <a:stretch/>
        </p:blipFill>
        <p:spPr>
          <a:xfrm>
            <a:off x="5048451" y="2881219"/>
            <a:ext cx="6495847" cy="170516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C8FE-D389-44FD-BDE9-4B75B9F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12A2-3596-4126-B969-492DEE20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61820"/>
          </a:xfrm>
        </p:spPr>
        <p:txBody>
          <a:bodyPr>
            <a:normAutofit/>
          </a:bodyPr>
          <a:lstStyle/>
          <a:p>
            <a:r>
              <a:rPr lang="en-ID" sz="2400" dirty="0"/>
              <a:t>Flutter </a:t>
            </a:r>
            <a:r>
              <a:rPr lang="en-ID" sz="2400" dirty="0" err="1"/>
              <a:t>bersifat</a:t>
            </a:r>
            <a:r>
              <a:rPr lang="en-ID" sz="2400" dirty="0"/>
              <a:t> </a:t>
            </a:r>
            <a:r>
              <a:rPr lang="en-ID" sz="2400" dirty="0" err="1"/>
              <a:t>deklaratif</a:t>
            </a:r>
            <a:r>
              <a:rPr lang="en-ID" sz="2400" dirty="0"/>
              <a:t>.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berarti</a:t>
            </a:r>
            <a:r>
              <a:rPr lang="en-ID" sz="2400" dirty="0"/>
              <a:t> Flutter </a:t>
            </a:r>
            <a:r>
              <a:rPr lang="en-ID" sz="2400" dirty="0" err="1"/>
              <a:t>membangun</a:t>
            </a:r>
            <a:r>
              <a:rPr lang="en-ID" sz="2400" dirty="0"/>
              <a:t> </a:t>
            </a:r>
            <a:r>
              <a:rPr lang="en-ID" sz="2400" dirty="0" err="1"/>
              <a:t>antarmuka</a:t>
            </a:r>
            <a:r>
              <a:rPr lang="en-ID" sz="2400" dirty="0"/>
              <a:t> </a:t>
            </a:r>
            <a:r>
              <a:rPr lang="en-ID" sz="2400" dirty="0" err="1"/>
              <a:t>penggunanya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mencerminkan</a:t>
            </a:r>
            <a:r>
              <a:rPr lang="en-ID" sz="2400" dirty="0"/>
              <a:t> status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:</a:t>
            </a:r>
          </a:p>
        </p:txBody>
      </p:sp>
      <p:pic>
        <p:nvPicPr>
          <p:cNvPr id="7170" name="Picture 2" descr="A mathematical formula of UI = f(state). 'UI' is the layout on the screen. 'f' is your build methods. 'state' is the application state.">
            <a:extLst>
              <a:ext uri="{FF2B5EF4-FFF2-40B4-BE49-F238E27FC236}">
                <a16:creationId xmlns:a16="http://schemas.microsoft.com/office/drawing/2014/main" id="{269C5CBD-26B9-4A29-B4DC-9E968EF4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51" y="3454439"/>
            <a:ext cx="8826502" cy="3197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892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E780-E13F-41E2-B848-904FE3F1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8D92-A44E-4105-8CD1-41E47CD2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Preferensi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endParaRPr lang="en-ID" sz="2400" dirty="0"/>
          </a:p>
          <a:p>
            <a:r>
              <a:rPr lang="en-ID" sz="2400" dirty="0"/>
              <a:t>Info </a:t>
            </a:r>
            <a:r>
              <a:rPr lang="en-ID" sz="2400" dirty="0" err="1"/>
              <a:t>masuk</a:t>
            </a:r>
            <a:endParaRPr lang="en-ID" sz="2400" dirty="0"/>
          </a:p>
          <a:p>
            <a:r>
              <a:rPr lang="en-ID" sz="2400" dirty="0" err="1"/>
              <a:t>Notifikasi</a:t>
            </a:r>
            <a:r>
              <a:rPr lang="en-ID" sz="2400" dirty="0"/>
              <a:t> di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jejaring</a:t>
            </a:r>
            <a:r>
              <a:rPr lang="en-ID" sz="2400" dirty="0"/>
              <a:t> </a:t>
            </a:r>
            <a:r>
              <a:rPr lang="en-ID" sz="2400" dirty="0" err="1"/>
              <a:t>sosial</a:t>
            </a:r>
            <a:endParaRPr lang="en-ID" sz="2400" dirty="0"/>
          </a:p>
          <a:p>
            <a:r>
              <a:rPr lang="en-ID" sz="2400" dirty="0" err="1"/>
              <a:t>Keranjang</a:t>
            </a:r>
            <a:r>
              <a:rPr lang="en-ID" sz="2400" dirty="0"/>
              <a:t> </a:t>
            </a:r>
            <a:r>
              <a:rPr lang="en-ID" sz="2400" dirty="0" err="1"/>
              <a:t>belanja</a:t>
            </a:r>
            <a:r>
              <a:rPr lang="en-ID" sz="2400" dirty="0"/>
              <a:t> di </a:t>
            </a:r>
            <a:r>
              <a:rPr lang="en-ID" sz="2400" dirty="0" err="1"/>
              <a:t>aplikasi</a:t>
            </a:r>
            <a:r>
              <a:rPr lang="en-ID" sz="2400" dirty="0"/>
              <a:t> e-</a:t>
            </a:r>
            <a:r>
              <a:rPr lang="en-ID" sz="2400" dirty="0" err="1"/>
              <a:t>niaga</a:t>
            </a:r>
            <a:endParaRPr lang="en-ID" sz="2400" dirty="0"/>
          </a:p>
          <a:p>
            <a:r>
              <a:rPr lang="en-ID" sz="2400" dirty="0"/>
              <a:t>Status </a:t>
            </a:r>
            <a:r>
              <a:rPr lang="en-ID" sz="2400" dirty="0" err="1"/>
              <a:t>artikel</a:t>
            </a:r>
            <a:r>
              <a:rPr lang="en-ID" sz="2400" dirty="0"/>
              <a:t> yang </a:t>
            </a:r>
            <a:r>
              <a:rPr lang="en-ID" sz="2400" dirty="0" err="1"/>
              <a:t>dibaca</a:t>
            </a:r>
            <a:r>
              <a:rPr lang="en-ID" sz="2400" dirty="0"/>
              <a:t>/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dibaca</a:t>
            </a:r>
            <a:r>
              <a:rPr lang="en-ID" sz="2400" dirty="0"/>
              <a:t> di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berita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573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16200" y="47160"/>
            <a:ext cx="12191760" cy="678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C7E358-AEA4-4B17-9F3B-1F7191207DA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856600"/>
            <a:ext cx="10972440" cy="1144800"/>
          </a:xfrm>
        </p:spPr>
        <p:txBody>
          <a:bodyPr/>
          <a:lstStyle/>
          <a:p>
            <a:pPr algn="just"/>
            <a:r>
              <a:rPr lang="en-ID" sz="2400" dirty="0"/>
              <a:t>Widget stateless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pernah</a:t>
            </a:r>
            <a:r>
              <a:rPr lang="en-ID" sz="2400" dirty="0"/>
              <a:t> </a:t>
            </a:r>
            <a:r>
              <a:rPr lang="en-ID" sz="2400" dirty="0" err="1"/>
              <a:t>berubah</a:t>
            </a:r>
            <a:endParaRPr lang="en-ID" sz="2400" dirty="0"/>
          </a:p>
          <a:p>
            <a:pPr algn="just"/>
            <a:r>
              <a:rPr lang="en-ID" sz="2400" dirty="0"/>
              <a:t>Widget stateful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</a:t>
            </a:r>
            <a:r>
              <a:rPr lang="en-ID" sz="2400" dirty="0" err="1"/>
              <a:t>tampilannya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respons</a:t>
            </a:r>
            <a:r>
              <a:rPr lang="en-ID" sz="2400" dirty="0"/>
              <a:t>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interaksi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menerima</a:t>
            </a:r>
            <a:r>
              <a:rPr lang="en-ID" sz="2400" dirty="0"/>
              <a:t>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054E4-7806-4734-945F-67F01AB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959525"/>
            <a:ext cx="10972440" cy="1144800"/>
          </a:xfrm>
        </p:spPr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State Widget</a:t>
            </a:r>
          </a:p>
        </p:txBody>
      </p:sp>
    </p:spTree>
    <p:extLst>
      <p:ext uri="{BB962C8B-B14F-4D97-AF65-F5344CB8AC3E}">
        <p14:creationId xmlns:p14="http://schemas.microsoft.com/office/powerpoint/2010/main" val="116888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1AC-C9D6-49DA-8D4D-7E2CB94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273600"/>
            <a:ext cx="10972440" cy="1144800"/>
          </a:xfrm>
        </p:spPr>
        <p:txBody>
          <a:bodyPr/>
          <a:lstStyle/>
          <a:p>
            <a:r>
              <a:rPr lang="en-ID" dirty="0" err="1"/>
              <a:t>Lanjutan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3E43-9BCD-4D14-BC8A-D988868F83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2531993"/>
          </a:xfrm>
        </p:spPr>
        <p:txBody>
          <a:bodyPr/>
          <a:lstStyle/>
          <a:p>
            <a:r>
              <a:rPr lang="en-ID" sz="3200" dirty="0"/>
              <a:t>Flutter </a:t>
            </a:r>
            <a:r>
              <a:rPr lang="en-ID" sz="3200" dirty="0" err="1"/>
              <a:t>memiliki</a:t>
            </a:r>
            <a:r>
              <a:rPr lang="en-ID" sz="3200" dirty="0"/>
              <a:t> </a:t>
            </a:r>
            <a:r>
              <a:rPr lang="en-ID" sz="3200" dirty="0" err="1"/>
              <a:t>hierarki</a:t>
            </a:r>
            <a:r>
              <a:rPr lang="en-ID" sz="3200" dirty="0"/>
              <a:t> </a:t>
            </a:r>
            <a:r>
              <a:rPr lang="en-ID" sz="3200" dirty="0" err="1"/>
              <a:t>kelas</a:t>
            </a:r>
            <a:r>
              <a:rPr lang="en-ID" sz="3200" dirty="0"/>
              <a:t> Widget </a:t>
            </a:r>
            <a:r>
              <a:rPr lang="en-ID" sz="3200" dirty="0" err="1"/>
              <a:t>berikut</a:t>
            </a:r>
            <a:r>
              <a:rPr lang="en-ID" sz="3200" dirty="0"/>
              <a:t>. Kita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memperluas</a:t>
            </a:r>
            <a:r>
              <a:rPr lang="en-ID" sz="3200" dirty="0"/>
              <a:t> </a:t>
            </a:r>
            <a:r>
              <a:rPr lang="en-ID" sz="3200" dirty="0" err="1"/>
              <a:t>kelas</a:t>
            </a:r>
            <a:r>
              <a:rPr lang="en-ID" sz="3200" dirty="0"/>
              <a:t> Widget Stateless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kelas</a:t>
            </a:r>
            <a:r>
              <a:rPr lang="en-ID" sz="3200" dirty="0"/>
              <a:t> Widget Stateful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mendefinisikan</a:t>
            </a:r>
            <a:r>
              <a:rPr lang="en-ID" sz="3200" dirty="0"/>
              <a:t> widget stateless </a:t>
            </a:r>
            <a:r>
              <a:rPr lang="en-ID" sz="3200" dirty="0" err="1"/>
              <a:t>atau</a:t>
            </a:r>
            <a:r>
              <a:rPr lang="en-ID" sz="3200" dirty="0"/>
              <a:t> stateful </a:t>
            </a:r>
            <a:r>
              <a:rPr lang="en-ID" sz="3200" dirty="0" err="1"/>
              <a:t>kustom</a:t>
            </a:r>
            <a:r>
              <a:rPr lang="en-ID" sz="3200" dirty="0"/>
              <a:t> </a:t>
            </a:r>
            <a:r>
              <a:rPr lang="en-ID" sz="3200" dirty="0" err="1"/>
              <a:t>kita</a:t>
            </a:r>
            <a:r>
              <a:rPr lang="en-ID" sz="3200" dirty="0"/>
              <a:t> masing-masing.</a:t>
            </a: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7F901557-959F-4A12-95BA-A060DABE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4136513"/>
            <a:ext cx="5443538" cy="24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4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307-EE16-4EA2-BBAE-E8A86502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Stateless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EC12-E378-47AB-9512-93EA6CB347F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273748"/>
            <a:ext cx="10972440" cy="2653155"/>
          </a:xfrm>
        </p:spPr>
        <p:txBody>
          <a:bodyPr/>
          <a:lstStyle/>
          <a:p>
            <a:pPr algn="just"/>
            <a:r>
              <a:rPr lang="en-ID" sz="2400" dirty="0"/>
              <a:t>Widget stateless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instansnya</a:t>
            </a:r>
            <a:r>
              <a:rPr lang="en-ID" sz="2400" dirty="0"/>
              <a:t> </a:t>
            </a:r>
            <a:r>
              <a:rPr lang="en-ID" sz="2400" dirty="0" err="1"/>
              <a:t>selalu</a:t>
            </a:r>
            <a:r>
              <a:rPr lang="en-ID" sz="2400" dirty="0"/>
              <a:t> final. </a:t>
            </a:r>
            <a:r>
              <a:rPr lang="en-ID" sz="2400" dirty="0" err="1"/>
              <a:t>Semua</a:t>
            </a:r>
            <a:r>
              <a:rPr lang="en-ID" sz="2400" dirty="0"/>
              <a:t> variable </a:t>
            </a:r>
            <a:r>
              <a:rPr lang="en-ID" sz="2400" dirty="0" err="1"/>
              <a:t>bersifat</a:t>
            </a:r>
            <a:r>
              <a:rPr lang="en-ID" sz="2400" dirty="0"/>
              <a:t> final dan </a:t>
            </a:r>
            <a:r>
              <a:rPr lang="en-ID" sz="2400" dirty="0" err="1"/>
              <a:t>permanen</a:t>
            </a:r>
            <a:r>
              <a:rPr lang="en-ID" sz="2400" dirty="0"/>
              <a:t> </a:t>
            </a:r>
            <a:r>
              <a:rPr lang="en-ID" sz="2400" dirty="0" err="1"/>
              <a:t>isinya</a:t>
            </a:r>
            <a:endParaRPr lang="en-ID" sz="2400" dirty="0"/>
          </a:p>
          <a:p>
            <a:pPr algn="just"/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upaya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menginisialisasi</a:t>
            </a:r>
            <a:r>
              <a:rPr lang="en-ID" sz="2400" dirty="0"/>
              <a:t> </a:t>
            </a:r>
            <a:r>
              <a:rPr lang="en-ID" sz="2400" dirty="0" err="1"/>
              <a:t>ulang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menimbulkan</a:t>
            </a:r>
            <a:r>
              <a:rPr lang="en-ID" sz="2400" dirty="0"/>
              <a:t> </a:t>
            </a:r>
            <a:r>
              <a:rPr lang="en-ID" sz="2400" dirty="0" err="1"/>
              <a:t>kesalahan</a:t>
            </a:r>
            <a:endParaRPr lang="en-ID" sz="2400" dirty="0"/>
          </a:p>
          <a:p>
            <a:pPr algn="just"/>
            <a:r>
              <a:rPr lang="en-ID" sz="2400" dirty="0"/>
              <a:t>Widget stateless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selalu</a:t>
            </a:r>
            <a:r>
              <a:rPr lang="en-ID" sz="2400" dirty="0"/>
              <a:t> </a:t>
            </a:r>
            <a:r>
              <a:rPr lang="en-ID" sz="2400" dirty="0" err="1"/>
              <a:t>mengganti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build.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BuildContext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parameter dan </a:t>
            </a:r>
            <a:r>
              <a:rPr lang="en-ID" sz="2400" dirty="0" err="1"/>
              <a:t>mengembalikan</a:t>
            </a:r>
            <a:r>
              <a:rPr lang="en-ID" sz="2400" dirty="0"/>
              <a:t> widget (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pohon</a:t>
            </a:r>
            <a:r>
              <a:rPr lang="en-ID" sz="2400" dirty="0"/>
              <a:t> widget). </a:t>
            </a:r>
          </a:p>
        </p:txBody>
      </p:sp>
      <p:pic>
        <p:nvPicPr>
          <p:cNvPr id="2050" name="Picture 2" descr="2">
            <a:extLst>
              <a:ext uri="{FF2B5EF4-FFF2-40B4-BE49-F238E27FC236}">
                <a16:creationId xmlns:a16="http://schemas.microsoft.com/office/drawing/2014/main" id="{ADADA8D9-3E26-4F33-B424-B27BC84E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7" r="50000" b="50000"/>
          <a:stretch/>
        </p:blipFill>
        <p:spPr bwMode="auto">
          <a:xfrm>
            <a:off x="866776" y="4257674"/>
            <a:ext cx="8104750" cy="232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5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9EE3-B777-4001-8C2D-D9DC79E0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Pemrosesan</a:t>
            </a:r>
            <a:r>
              <a:rPr lang="en-ID" dirty="0"/>
              <a:t> Stateless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191E7-B3FC-4F9E-976A-123A5048B5E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896168"/>
          </a:xfrm>
        </p:spPr>
        <p:txBody>
          <a:bodyPr/>
          <a:lstStyle/>
          <a:p>
            <a:r>
              <a:rPr lang="en-ID" sz="2800" dirty="0"/>
              <a:t>Widget </a:t>
            </a:r>
            <a:r>
              <a:rPr lang="en-ID" sz="2800" dirty="0" err="1"/>
              <a:t>hanyalah</a:t>
            </a:r>
            <a:r>
              <a:rPr lang="en-ID" sz="2800" dirty="0"/>
              <a:t> </a:t>
            </a:r>
            <a:r>
              <a:rPr lang="en-ID" sz="2800" dirty="0" err="1"/>
              <a:t>konfigurasi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bagian</a:t>
            </a:r>
            <a:r>
              <a:rPr lang="en-ID" sz="2800" dirty="0"/>
              <a:t> UI. </a:t>
            </a:r>
          </a:p>
          <a:p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kelas</a:t>
            </a:r>
            <a:r>
              <a:rPr lang="en-ID" sz="2800" dirty="0"/>
              <a:t> widget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kelas</a:t>
            </a:r>
            <a:r>
              <a:rPr lang="en-ID" sz="2800" dirty="0"/>
              <a:t> </a:t>
            </a:r>
            <a:r>
              <a:rPr lang="en-ID" sz="2800" dirty="0" err="1"/>
              <a:t>Elemen</a:t>
            </a:r>
            <a:r>
              <a:rPr lang="en-ID" sz="2800" dirty="0"/>
              <a:t> yang </a:t>
            </a:r>
            <a:r>
              <a:rPr lang="en-ID" sz="2800" dirty="0" err="1"/>
              <a:t>sesuai</a:t>
            </a:r>
            <a:r>
              <a:rPr lang="en-ID" sz="2800" dirty="0"/>
              <a:t> dan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instance-</a:t>
            </a:r>
            <a:r>
              <a:rPr lang="en-ID" sz="2800" dirty="0" err="1"/>
              <a:t>nya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 err="1"/>
              <a:t>Misalnya</a:t>
            </a:r>
            <a:r>
              <a:rPr lang="en-ID" sz="2800" dirty="0"/>
              <a:t>, </a:t>
            </a:r>
            <a:r>
              <a:rPr lang="en-ID" sz="2800" dirty="0" err="1"/>
              <a:t>kelas</a:t>
            </a:r>
            <a:r>
              <a:rPr lang="en-ID" sz="2800" dirty="0"/>
              <a:t> </a:t>
            </a:r>
            <a:r>
              <a:rPr lang="en-ID" sz="2800" dirty="0" err="1"/>
              <a:t>StatelessWidget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kelas</a:t>
            </a:r>
            <a:r>
              <a:rPr lang="en-ID" sz="2800" dirty="0"/>
              <a:t> </a:t>
            </a:r>
            <a:r>
              <a:rPr lang="en-ID" sz="2800" dirty="0" err="1"/>
              <a:t>StatelessElement</a:t>
            </a:r>
            <a:r>
              <a:rPr lang="en-ID" sz="2800" dirty="0"/>
              <a:t> yang </a:t>
            </a:r>
            <a:r>
              <a:rPr lang="en-ID" sz="2800" dirty="0" err="1"/>
              <a:t>sesuai</a:t>
            </a:r>
            <a:r>
              <a:rPr lang="en-ID" sz="2800" dirty="0"/>
              <a:t> dan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createElement</a:t>
            </a:r>
            <a:r>
              <a:rPr lang="en-ID" sz="2800" dirty="0"/>
              <a:t>()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instance-</a:t>
            </a:r>
            <a:r>
              <a:rPr lang="en-ID" sz="2800" dirty="0" err="1"/>
              <a:t>nya</a:t>
            </a:r>
            <a:r>
              <a:rPr lang="en-ID" sz="2800" dirty="0"/>
              <a:t>. </a:t>
            </a:r>
            <a:r>
              <a:rPr lang="en-ID" sz="2800" dirty="0" err="1"/>
              <a:t>Elemen</a:t>
            </a:r>
            <a:r>
              <a:rPr lang="en-ID" sz="2800" dirty="0"/>
              <a:t> </a:t>
            </a:r>
            <a:r>
              <a:rPr lang="en-ID" sz="2800" dirty="0" err="1"/>
              <a:t>inilah</a:t>
            </a:r>
            <a:r>
              <a:rPr lang="en-ID" sz="2800" dirty="0"/>
              <a:t> yang </a:t>
            </a:r>
            <a:r>
              <a:rPr lang="en-ID" sz="2800" dirty="0" err="1"/>
              <a:t>sebenarnya</a:t>
            </a:r>
            <a:r>
              <a:rPr lang="en-ID" sz="2800" dirty="0"/>
              <a:t> </a:t>
            </a:r>
            <a:r>
              <a:rPr lang="en-ID" sz="2800" dirty="0" err="1"/>
              <a:t>mewakili</a:t>
            </a:r>
            <a:r>
              <a:rPr lang="en-ID" sz="2800" dirty="0"/>
              <a:t> </a:t>
            </a:r>
            <a:r>
              <a:rPr lang="en-ID" sz="2800" dirty="0" err="1"/>
              <a:t>apa</a:t>
            </a:r>
            <a:r>
              <a:rPr lang="en-ID" sz="2800" dirty="0"/>
              <a:t> yang </a:t>
            </a:r>
            <a:r>
              <a:rPr lang="en-ID" sz="2800" dirty="0" err="1"/>
              <a:t>ditampilkan</a:t>
            </a:r>
            <a:r>
              <a:rPr lang="en-ID" sz="2800" dirty="0"/>
              <a:t> di </a:t>
            </a:r>
            <a:r>
              <a:rPr lang="en-ID" sz="2800" dirty="0" err="1"/>
              <a:t>layar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36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614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Mobile application</vt:lpstr>
      <vt:lpstr>Flutter STate Management</vt:lpstr>
      <vt:lpstr>Lanjutan</vt:lpstr>
      <vt:lpstr>Contoh State</vt:lpstr>
      <vt:lpstr>PowerPoint Presentation</vt:lpstr>
      <vt:lpstr>Jenis State Widget</vt:lpstr>
      <vt:lpstr>Lanjutan</vt:lpstr>
      <vt:lpstr>Stateless Widget</vt:lpstr>
      <vt:lpstr>Pemrosesan Stateless</vt:lpstr>
      <vt:lpstr>Penjelasan</vt:lpstr>
      <vt:lpstr>Stateful : Apa itu State?</vt:lpstr>
      <vt:lpstr>Stateless vs Stateful</vt:lpstr>
      <vt:lpstr>Contoh</vt:lpstr>
      <vt:lpstr>Pemrosesan Stateful</vt:lpstr>
      <vt:lpstr>State: Lokal dan Global</vt:lpstr>
      <vt:lpstr>Mengelola Status dengan setState dan StatefulWidget bisa menjadi Kompleks</vt:lpstr>
      <vt:lpstr>Lanjutan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ALAUDDIN MAULANA HIRZAN</cp:lastModifiedBy>
  <cp:revision>56</cp:revision>
  <dcterms:created xsi:type="dcterms:W3CDTF">2012-12-03T06:56:55Z</dcterms:created>
  <dcterms:modified xsi:type="dcterms:W3CDTF">2021-12-14T10:27:19Z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