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7AFFB9B-9FB8-469E-96F9-4D32314110B6}" type="datetimeFigureOut">
              <a:rPr lang="en-US" smtClean="0"/>
              <a:t>10/26/2020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743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14284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5550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73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23924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F7F47CF-67C9-420C-80A5-E2069FF0C2DF}" type="datetimeFigureOut">
              <a:rPr lang="en-US" smtClean="0"/>
              <a:t>10/26/2020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071481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658542"/>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5748561"/>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99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011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35BB1C6-BF8F-4481-8AB2-603A1C8A906A}" type="datetimeFigureOut">
              <a:rPr lang="en-US" smtClean="0"/>
              <a:t>10/26/2020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2623341"/>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2EF78E3-FDA3-4D28-AAA2-0B81F349A39D}" type="datetimeFigureOut">
              <a:rPr lang="en-US" smtClean="0"/>
              <a:t>10/26/2020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90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35BB1C6-BF8F-4481-8AB2-603A1C8A906A}" type="datetimeFigureOut">
              <a:rPr lang="en-US" smtClean="0"/>
              <a:t>10/26/2020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817241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3309-C600-406D-8193-608BA612AED4}"/>
              </a:ext>
            </a:extLst>
          </p:cNvPr>
          <p:cNvSpPr>
            <a:spLocks noGrp="1"/>
          </p:cNvSpPr>
          <p:nvPr>
            <p:ph type="ctrTitle"/>
          </p:nvPr>
        </p:nvSpPr>
        <p:spPr/>
        <p:txBody>
          <a:bodyPr/>
          <a:lstStyle/>
          <a:p>
            <a:r>
              <a:rPr lang="en-US" dirty="0"/>
              <a:t>Mobile Program</a:t>
            </a:r>
            <a:endParaRPr lang="id-ID" dirty="0"/>
          </a:p>
        </p:txBody>
      </p:sp>
      <p:sp>
        <p:nvSpPr>
          <p:cNvPr id="3" name="Subtitle 2">
            <a:extLst>
              <a:ext uri="{FF2B5EF4-FFF2-40B4-BE49-F238E27FC236}">
                <a16:creationId xmlns:a16="http://schemas.microsoft.com/office/drawing/2014/main" id="{4985ACB7-355F-4005-9678-FF2E2CC4C9F8}"/>
              </a:ext>
            </a:extLst>
          </p:cNvPr>
          <p:cNvSpPr>
            <a:spLocks noGrp="1"/>
          </p:cNvSpPr>
          <p:nvPr>
            <p:ph type="subTitle" idx="1"/>
          </p:nvPr>
        </p:nvSpPr>
        <p:spPr/>
        <p:txBody>
          <a:bodyPr/>
          <a:lstStyle/>
          <a:p>
            <a:r>
              <a:rPr lang="en-US" dirty="0" err="1"/>
              <a:t>Pertemuan</a:t>
            </a:r>
            <a:r>
              <a:rPr lang="en-US" dirty="0"/>
              <a:t> 7</a:t>
            </a:r>
            <a:endParaRPr lang="id-ID" dirty="0"/>
          </a:p>
        </p:txBody>
      </p:sp>
    </p:spTree>
    <p:extLst>
      <p:ext uri="{BB962C8B-B14F-4D97-AF65-F5344CB8AC3E}">
        <p14:creationId xmlns:p14="http://schemas.microsoft.com/office/powerpoint/2010/main" val="277975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2701-8096-4D9B-B51E-1155A2129C44}"/>
              </a:ext>
            </a:extLst>
          </p:cNvPr>
          <p:cNvSpPr>
            <a:spLocks noGrp="1"/>
          </p:cNvSpPr>
          <p:nvPr>
            <p:ph type="title"/>
          </p:nvPr>
        </p:nvSpPr>
        <p:spPr/>
        <p:txBody>
          <a:bodyPr/>
          <a:lstStyle/>
          <a:p>
            <a:r>
              <a:rPr lang="id-ID" dirty="0"/>
              <a:t>System </a:t>
            </a:r>
            <a:r>
              <a:rPr lang="id-ID" dirty="0" err="1"/>
              <a:t>Apps</a:t>
            </a:r>
            <a:br>
              <a:rPr lang="id-ID" dirty="0"/>
            </a:br>
            <a:endParaRPr lang="id-ID" dirty="0"/>
          </a:p>
        </p:txBody>
      </p:sp>
      <p:sp>
        <p:nvSpPr>
          <p:cNvPr id="3" name="Content Placeholder 2">
            <a:extLst>
              <a:ext uri="{FF2B5EF4-FFF2-40B4-BE49-F238E27FC236}">
                <a16:creationId xmlns:a16="http://schemas.microsoft.com/office/drawing/2014/main" id="{F5939574-DAFA-49EE-864A-1B34C4B31EE6}"/>
              </a:ext>
            </a:extLst>
          </p:cNvPr>
          <p:cNvSpPr>
            <a:spLocks noGrp="1"/>
          </p:cNvSpPr>
          <p:nvPr>
            <p:ph sz="quarter" idx="13"/>
          </p:nvPr>
        </p:nvSpPr>
        <p:spPr/>
        <p:txBody>
          <a:bodyPr/>
          <a:lstStyle/>
          <a:p>
            <a:r>
              <a:rPr lang="id-ID" dirty="0"/>
              <a:t>Android hadir dengan serangkaian aplikasi inti untuk email, pengiriman pesan SMS, kalender, penelusuran internet, kontak, dan banyak lagi. </a:t>
            </a:r>
            <a:endParaRPr lang="en-US" dirty="0"/>
          </a:p>
          <a:p>
            <a:endParaRPr lang="en-US" dirty="0"/>
          </a:p>
          <a:p>
            <a:r>
              <a:rPr lang="id-ID" dirty="0"/>
              <a:t>Aplikasi yang disertakan dengan platform tidak memiliki status khusus di antara aplikasi yang dipilih pengguna untuk </a:t>
            </a:r>
            <a:r>
              <a:rPr lang="id-ID" dirty="0" err="1"/>
              <a:t>diinstal</a:t>
            </a:r>
            <a:r>
              <a:rPr lang="id-ID" dirty="0"/>
              <a:t>.</a:t>
            </a:r>
          </a:p>
        </p:txBody>
      </p:sp>
      <p:pic>
        <p:nvPicPr>
          <p:cNvPr id="5" name="Picture 4">
            <a:extLst>
              <a:ext uri="{FF2B5EF4-FFF2-40B4-BE49-F238E27FC236}">
                <a16:creationId xmlns:a16="http://schemas.microsoft.com/office/drawing/2014/main" id="{ED81C078-CCCC-4805-A8C9-4473DF0FBCB8}"/>
              </a:ext>
            </a:extLst>
          </p:cNvPr>
          <p:cNvPicPr>
            <a:picLocks noChangeAspect="1"/>
          </p:cNvPicPr>
          <p:nvPr/>
        </p:nvPicPr>
        <p:blipFill>
          <a:blip r:embed="rId2"/>
          <a:stretch>
            <a:fillRect/>
          </a:stretch>
        </p:blipFill>
        <p:spPr>
          <a:xfrm>
            <a:off x="1193476" y="4983484"/>
            <a:ext cx="10606836" cy="1736049"/>
          </a:xfrm>
          <a:prstGeom prst="rect">
            <a:avLst/>
          </a:prstGeom>
        </p:spPr>
      </p:pic>
    </p:spTree>
    <p:extLst>
      <p:ext uri="{BB962C8B-B14F-4D97-AF65-F5344CB8AC3E}">
        <p14:creationId xmlns:p14="http://schemas.microsoft.com/office/powerpoint/2010/main" val="347215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1777-11C8-46B7-B31C-76944A462070}"/>
              </a:ext>
            </a:extLst>
          </p:cNvPr>
          <p:cNvSpPr>
            <a:spLocks noGrp="1"/>
          </p:cNvSpPr>
          <p:nvPr>
            <p:ph type="title"/>
          </p:nvPr>
        </p:nvSpPr>
        <p:spPr/>
        <p:txBody>
          <a:bodyPr/>
          <a:lstStyle/>
          <a:p>
            <a:r>
              <a:rPr lang="en-US" dirty="0"/>
              <a:t>Kotlin programming</a:t>
            </a:r>
            <a:endParaRPr lang="id-ID" dirty="0"/>
          </a:p>
        </p:txBody>
      </p:sp>
      <p:sp>
        <p:nvSpPr>
          <p:cNvPr id="3" name="Content Placeholder 2">
            <a:extLst>
              <a:ext uri="{FF2B5EF4-FFF2-40B4-BE49-F238E27FC236}">
                <a16:creationId xmlns:a16="http://schemas.microsoft.com/office/drawing/2014/main" id="{527FE8C3-B222-4B52-BC72-7ED8D4D9DD53}"/>
              </a:ext>
            </a:extLst>
          </p:cNvPr>
          <p:cNvSpPr>
            <a:spLocks noGrp="1"/>
          </p:cNvSpPr>
          <p:nvPr>
            <p:ph sz="quarter" idx="13"/>
          </p:nvPr>
        </p:nvSpPr>
        <p:spPr/>
        <p:txBody>
          <a:bodyPr>
            <a:normAutofit lnSpcReduction="10000"/>
          </a:bodyPr>
          <a:lstStyle/>
          <a:p>
            <a:pPr algn="just"/>
            <a:r>
              <a:rPr lang="id-ID" dirty="0"/>
              <a:t>Fitur bahasa modern </a:t>
            </a:r>
            <a:r>
              <a:rPr lang="id-ID" dirty="0" err="1"/>
              <a:t>Kotlin</a:t>
            </a:r>
            <a:r>
              <a:rPr lang="id-ID" dirty="0"/>
              <a:t> memungkinkan Anda untuk fokus pada mengekspresikan ide-ide Anda dan menulis kode yang lebih sederhana. Lebih sedikit kode yang ditulis juga berarti lebih sedikit kode untuk diuji dan dirawat.</a:t>
            </a:r>
            <a:endParaRPr lang="en-US" dirty="0"/>
          </a:p>
          <a:p>
            <a:pPr algn="just"/>
            <a:endParaRPr lang="en-US" dirty="0"/>
          </a:p>
          <a:p>
            <a:pPr algn="just"/>
            <a:r>
              <a:rPr lang="id-ID" dirty="0"/>
              <a:t>Tingkatkan kualitas aplikasi Anda dengan </a:t>
            </a:r>
            <a:r>
              <a:rPr lang="id-ID" dirty="0" err="1"/>
              <a:t>Kotlin</a:t>
            </a:r>
            <a:r>
              <a:rPr lang="id-ID" dirty="0"/>
              <a:t>. Tipe @</a:t>
            </a:r>
            <a:r>
              <a:rPr lang="id-ID" dirty="0" err="1"/>
              <a:t>Nullable</a:t>
            </a:r>
            <a:r>
              <a:rPr lang="id-ID" dirty="0"/>
              <a:t> dan @</a:t>
            </a:r>
            <a:r>
              <a:rPr lang="id-ID" dirty="0" err="1"/>
              <a:t>NonNull</a:t>
            </a:r>
            <a:r>
              <a:rPr lang="id-ID" dirty="0"/>
              <a:t> dimasukkan ke dalam sistem tipe </a:t>
            </a:r>
            <a:r>
              <a:rPr lang="id-ID" dirty="0" err="1"/>
              <a:t>Kotlin</a:t>
            </a:r>
            <a:r>
              <a:rPr lang="id-ID" dirty="0"/>
              <a:t> untuk membantu Anda menghindari </a:t>
            </a:r>
            <a:r>
              <a:rPr lang="id-ID" dirty="0" err="1"/>
              <a:t>NullPointerExceptions</a:t>
            </a:r>
            <a:r>
              <a:rPr lang="id-ID" dirty="0"/>
              <a:t>.</a:t>
            </a:r>
            <a:endParaRPr lang="en-US" dirty="0"/>
          </a:p>
          <a:p>
            <a:pPr algn="just"/>
            <a:endParaRPr lang="en-US" dirty="0"/>
          </a:p>
          <a:p>
            <a:pPr algn="just"/>
            <a:r>
              <a:rPr lang="id-ID" dirty="0"/>
              <a:t>Panggil kode berbasis Java dari </a:t>
            </a:r>
            <a:r>
              <a:rPr lang="id-ID" dirty="0" err="1"/>
              <a:t>Kotlin</a:t>
            </a:r>
            <a:r>
              <a:rPr lang="id-ID" dirty="0"/>
              <a:t>, atau panggil </a:t>
            </a:r>
            <a:r>
              <a:rPr lang="id-ID" dirty="0" err="1"/>
              <a:t>Kotlin</a:t>
            </a:r>
            <a:r>
              <a:rPr lang="id-ID" dirty="0"/>
              <a:t> dari kode berbasis Java. </a:t>
            </a:r>
            <a:r>
              <a:rPr lang="id-ID" dirty="0" err="1"/>
              <a:t>Kotlin</a:t>
            </a:r>
            <a:r>
              <a:rPr lang="id-ID" dirty="0"/>
              <a:t> 100% dapat dioperasikan dengan bahasa pemrograman Java,</a:t>
            </a:r>
          </a:p>
        </p:txBody>
      </p:sp>
    </p:spTree>
    <p:extLst>
      <p:ext uri="{BB962C8B-B14F-4D97-AF65-F5344CB8AC3E}">
        <p14:creationId xmlns:p14="http://schemas.microsoft.com/office/powerpoint/2010/main" val="364370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5A4B-8DDE-40A9-9CC2-DEDEE833E49C}"/>
              </a:ext>
            </a:extLst>
          </p:cNvPr>
          <p:cNvSpPr>
            <a:spLocks noGrp="1"/>
          </p:cNvSpPr>
          <p:nvPr>
            <p:ph type="title"/>
          </p:nvPr>
        </p:nvSpPr>
        <p:spPr/>
        <p:txBody>
          <a:bodyPr/>
          <a:lstStyle/>
          <a:p>
            <a:endParaRPr lang="id-ID"/>
          </a:p>
        </p:txBody>
      </p:sp>
      <p:sp>
        <p:nvSpPr>
          <p:cNvPr id="4" name="AutoShape 2" descr="What does Kotlin code look like? Nullable and NonNull types help reduce NullPointerExceptions, lambdas can be used for concise event handling code, template expressions can be used in strings to avoid concatenation and semicolons are optional.">
            <a:extLst>
              <a:ext uri="{FF2B5EF4-FFF2-40B4-BE49-F238E27FC236}">
                <a16:creationId xmlns:a16="http://schemas.microsoft.com/office/drawing/2014/main" id="{CE8A3082-E811-4F23-94A0-D4F6288437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6" name="Picture 5" descr="A screenshot of a cell phone&#10;&#10;Description automatically generated">
            <a:extLst>
              <a:ext uri="{FF2B5EF4-FFF2-40B4-BE49-F238E27FC236}">
                <a16:creationId xmlns:a16="http://schemas.microsoft.com/office/drawing/2014/main" id="{749E17F2-0235-4F2D-AF17-20BA5FB1BDCA}"/>
              </a:ext>
            </a:extLst>
          </p:cNvPr>
          <p:cNvPicPr>
            <a:picLocks noChangeAspect="1"/>
          </p:cNvPicPr>
          <p:nvPr/>
        </p:nvPicPr>
        <p:blipFill>
          <a:blip r:embed="rId2"/>
          <a:stretch>
            <a:fillRect/>
          </a:stretch>
        </p:blipFill>
        <p:spPr>
          <a:xfrm>
            <a:off x="0" y="1387887"/>
            <a:ext cx="12192000" cy="4082225"/>
          </a:xfrm>
          <a:prstGeom prst="rect">
            <a:avLst/>
          </a:prstGeom>
        </p:spPr>
      </p:pic>
    </p:spTree>
    <p:extLst>
      <p:ext uri="{BB962C8B-B14F-4D97-AF65-F5344CB8AC3E}">
        <p14:creationId xmlns:p14="http://schemas.microsoft.com/office/powerpoint/2010/main" val="25991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03EE-37AF-469B-AF4B-38225DB56B43}"/>
              </a:ext>
            </a:extLst>
          </p:cNvPr>
          <p:cNvSpPr>
            <a:spLocks noGrp="1"/>
          </p:cNvSpPr>
          <p:nvPr>
            <p:ph type="title"/>
          </p:nvPr>
        </p:nvSpPr>
        <p:spPr/>
        <p:txBody>
          <a:bodyPr/>
          <a:lstStyle/>
          <a:p>
            <a:r>
              <a:rPr lang="en-US" dirty="0"/>
              <a:t>Fitur </a:t>
            </a:r>
            <a:r>
              <a:rPr lang="en-US" dirty="0" err="1"/>
              <a:t>kotlin</a:t>
            </a:r>
            <a:endParaRPr lang="id-ID" dirty="0"/>
          </a:p>
        </p:txBody>
      </p:sp>
      <p:sp>
        <p:nvSpPr>
          <p:cNvPr id="3" name="Content Placeholder 2">
            <a:extLst>
              <a:ext uri="{FF2B5EF4-FFF2-40B4-BE49-F238E27FC236}">
                <a16:creationId xmlns:a16="http://schemas.microsoft.com/office/drawing/2014/main" id="{6ACF962A-C58F-40BD-B468-A3CB86C64006}"/>
              </a:ext>
            </a:extLst>
          </p:cNvPr>
          <p:cNvSpPr>
            <a:spLocks noGrp="1"/>
          </p:cNvSpPr>
          <p:nvPr>
            <p:ph sz="quarter" idx="13"/>
          </p:nvPr>
        </p:nvSpPr>
        <p:spPr/>
        <p:txBody>
          <a:bodyPr>
            <a:normAutofit/>
          </a:bodyPr>
          <a:lstStyle/>
          <a:p>
            <a:r>
              <a:rPr lang="id-ID" dirty="0"/>
              <a:t>Keringkasan</a:t>
            </a:r>
          </a:p>
          <a:p>
            <a:r>
              <a:rPr lang="en-US" dirty="0"/>
              <a:t>S</a:t>
            </a:r>
            <a:r>
              <a:rPr lang="id-ID" dirty="0" err="1"/>
              <a:t>ifat</a:t>
            </a:r>
            <a:r>
              <a:rPr lang="id-ID" dirty="0"/>
              <a:t> ringkas </a:t>
            </a:r>
            <a:r>
              <a:rPr lang="id-ID" dirty="0" err="1"/>
              <a:t>Kotlin</a:t>
            </a:r>
            <a:r>
              <a:rPr lang="id-ID" dirty="0"/>
              <a:t> menyederhanakan pekerjaan pengembang dan mengurangi risiko kesalahan, tetapi </a:t>
            </a:r>
            <a:r>
              <a:rPr lang="id-ID" dirty="0" err="1"/>
              <a:t>Kotlin</a:t>
            </a:r>
            <a:r>
              <a:rPr lang="id-ID" dirty="0"/>
              <a:t> tidak mempraktikkan pengambilan keputusan hanya karena pengambilan keputusan.</a:t>
            </a:r>
            <a:endParaRPr lang="en-US" dirty="0"/>
          </a:p>
          <a:p>
            <a:endParaRPr lang="en-US" dirty="0"/>
          </a:p>
          <a:p>
            <a:r>
              <a:rPr lang="id-ID" dirty="0" err="1"/>
              <a:t>Interoperabilitas</a:t>
            </a:r>
            <a:endParaRPr lang="id-ID" dirty="0"/>
          </a:p>
          <a:p>
            <a:r>
              <a:rPr lang="id-ID" dirty="0"/>
              <a:t>Pengembang cukup menulis modul di </a:t>
            </a:r>
            <a:r>
              <a:rPr lang="id-ID" dirty="0" err="1"/>
              <a:t>Kotlin</a:t>
            </a:r>
            <a:r>
              <a:rPr lang="id-ID" dirty="0"/>
              <a:t> yang bekerja dengan sempurna di dalam kode Java yang ada.</a:t>
            </a:r>
          </a:p>
        </p:txBody>
      </p:sp>
    </p:spTree>
    <p:extLst>
      <p:ext uri="{BB962C8B-B14F-4D97-AF65-F5344CB8AC3E}">
        <p14:creationId xmlns:p14="http://schemas.microsoft.com/office/powerpoint/2010/main" val="342556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31D4-C002-45CD-9F86-060E228625C1}"/>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334DD16D-3EBA-430B-B402-397764E3440A}"/>
              </a:ext>
            </a:extLst>
          </p:cNvPr>
          <p:cNvSpPr>
            <a:spLocks noGrp="1"/>
          </p:cNvSpPr>
          <p:nvPr>
            <p:ph sz="quarter" idx="13"/>
          </p:nvPr>
        </p:nvSpPr>
        <p:spPr/>
        <p:txBody>
          <a:bodyPr>
            <a:normAutofit lnSpcReduction="10000"/>
          </a:bodyPr>
          <a:lstStyle/>
          <a:p>
            <a:pPr algn="just"/>
            <a:r>
              <a:rPr lang="id-ID" dirty="0"/>
              <a:t>Keamanan </a:t>
            </a:r>
            <a:r>
              <a:rPr lang="id-ID" dirty="0" err="1"/>
              <a:t>Null</a:t>
            </a:r>
            <a:r>
              <a:rPr lang="id-ID" dirty="0"/>
              <a:t> </a:t>
            </a:r>
            <a:endParaRPr lang="en-US" dirty="0"/>
          </a:p>
          <a:p>
            <a:pPr algn="just"/>
            <a:r>
              <a:rPr lang="id-ID" dirty="0" err="1"/>
              <a:t>NullPointerException</a:t>
            </a:r>
            <a:r>
              <a:rPr lang="id-ID" dirty="0"/>
              <a:t> bertanggung jawab atas kesalahan pengembangan Android. </a:t>
            </a:r>
            <a:r>
              <a:rPr lang="id-ID" dirty="0" err="1"/>
              <a:t>Kotlin</a:t>
            </a:r>
            <a:r>
              <a:rPr lang="id-ID" dirty="0"/>
              <a:t> memecahkan masalah ini dengan memasukkan keamanan n</a:t>
            </a:r>
            <a:r>
              <a:rPr lang="en-US" dirty="0" err="1"/>
              <a:t>ull</a:t>
            </a:r>
            <a:r>
              <a:rPr lang="id-ID" dirty="0"/>
              <a:t> yang melekat. Tambahan ini menyelamatkan pengembang dari menulis kode tambahan untuk mengatasi masalah ini.</a:t>
            </a:r>
            <a:endParaRPr lang="en-US" dirty="0"/>
          </a:p>
          <a:p>
            <a:pPr algn="just"/>
            <a:endParaRPr lang="en-US" dirty="0"/>
          </a:p>
          <a:p>
            <a:pPr algn="just"/>
            <a:r>
              <a:rPr lang="id-ID" dirty="0"/>
              <a:t>Tidak Ada </a:t>
            </a:r>
            <a:r>
              <a:rPr lang="en-US" dirty="0"/>
              <a:t>Raw Type</a:t>
            </a:r>
            <a:endParaRPr lang="id-ID" dirty="0"/>
          </a:p>
          <a:p>
            <a:pPr algn="just"/>
            <a:r>
              <a:rPr lang="id-ID" dirty="0"/>
              <a:t>Tipe </a:t>
            </a:r>
            <a:r>
              <a:rPr lang="en-US" dirty="0"/>
              <a:t>RAW</a:t>
            </a:r>
            <a:r>
              <a:rPr lang="id-ID" dirty="0"/>
              <a:t> memungkinkan untuk kompatibilitas ke belakang, tetapi tipe </a:t>
            </a:r>
            <a:r>
              <a:rPr lang="en-US" dirty="0"/>
              <a:t>RAW</a:t>
            </a:r>
            <a:r>
              <a:rPr lang="id-ID" dirty="0"/>
              <a:t> dapat melempar </a:t>
            </a:r>
            <a:r>
              <a:rPr lang="id-ID" dirty="0" err="1"/>
              <a:t>CastClassException</a:t>
            </a:r>
            <a:r>
              <a:rPr lang="id-ID" dirty="0"/>
              <a:t> dan kesalahan akan terjadi selama eksekusi dan bukan pada tahap kompilasi. </a:t>
            </a:r>
            <a:r>
              <a:rPr lang="id-ID" dirty="0" err="1"/>
              <a:t>Kotlin</a:t>
            </a:r>
            <a:r>
              <a:rPr lang="id-ID" dirty="0"/>
              <a:t> tidak mengizinkan tipe mentah, dan sebagai hasilnya, menghasilkan kode yang lebih aman.</a:t>
            </a:r>
          </a:p>
        </p:txBody>
      </p:sp>
    </p:spTree>
    <p:extLst>
      <p:ext uri="{BB962C8B-B14F-4D97-AF65-F5344CB8AC3E}">
        <p14:creationId xmlns:p14="http://schemas.microsoft.com/office/powerpoint/2010/main" val="421301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ABE7-5F83-48B8-94DF-F08963159956}"/>
              </a:ext>
            </a:extLst>
          </p:cNvPr>
          <p:cNvSpPr>
            <a:spLocks noGrp="1"/>
          </p:cNvSpPr>
          <p:nvPr>
            <p:ph type="title"/>
          </p:nvPr>
        </p:nvSpPr>
        <p:spPr/>
        <p:txBody>
          <a:bodyPr/>
          <a:lstStyle/>
          <a:p>
            <a:r>
              <a:rPr lang="en-US" dirty="0" err="1"/>
              <a:t>contoh</a:t>
            </a:r>
            <a:endParaRPr lang="id-ID" dirty="0"/>
          </a:p>
        </p:txBody>
      </p:sp>
      <p:pic>
        <p:nvPicPr>
          <p:cNvPr id="5" name="Content Placeholder 4" descr="A picture containing indoor, bird&#10;&#10;Description automatically generated">
            <a:extLst>
              <a:ext uri="{FF2B5EF4-FFF2-40B4-BE49-F238E27FC236}">
                <a16:creationId xmlns:a16="http://schemas.microsoft.com/office/drawing/2014/main" id="{6EBCE364-757A-4A7A-AFBC-19EBF5BB9F70}"/>
              </a:ext>
            </a:extLst>
          </p:cNvPr>
          <p:cNvPicPr>
            <a:picLocks noGrp="1" noChangeAspect="1"/>
          </p:cNvPicPr>
          <p:nvPr>
            <p:ph sz="quarter" idx="13"/>
          </p:nvPr>
        </p:nvPicPr>
        <p:blipFill>
          <a:blip r:embed="rId2"/>
          <a:stretch>
            <a:fillRect/>
          </a:stretch>
        </p:blipFill>
        <p:spPr>
          <a:xfrm>
            <a:off x="278668" y="1521992"/>
            <a:ext cx="11634663" cy="4986284"/>
          </a:xfrm>
        </p:spPr>
      </p:pic>
    </p:spTree>
    <p:extLst>
      <p:ext uri="{BB962C8B-B14F-4D97-AF65-F5344CB8AC3E}">
        <p14:creationId xmlns:p14="http://schemas.microsoft.com/office/powerpoint/2010/main" val="303780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E59E-99C5-42E3-97B8-36A957679F31}"/>
              </a:ext>
            </a:extLst>
          </p:cNvPr>
          <p:cNvSpPr>
            <a:spLocks noGrp="1"/>
          </p:cNvSpPr>
          <p:nvPr>
            <p:ph type="title"/>
          </p:nvPr>
        </p:nvSpPr>
        <p:spPr/>
        <p:txBody>
          <a:bodyPr/>
          <a:lstStyle/>
          <a:p>
            <a:r>
              <a:rPr lang="en-US" dirty="0"/>
              <a:t>Xamarin android</a:t>
            </a:r>
            <a:endParaRPr lang="id-ID" dirty="0"/>
          </a:p>
        </p:txBody>
      </p:sp>
      <p:sp>
        <p:nvSpPr>
          <p:cNvPr id="3" name="Content Placeholder 2">
            <a:extLst>
              <a:ext uri="{FF2B5EF4-FFF2-40B4-BE49-F238E27FC236}">
                <a16:creationId xmlns:a16="http://schemas.microsoft.com/office/drawing/2014/main" id="{D1BA8C08-9D53-4A5A-A1BD-35BB3B4212D8}"/>
              </a:ext>
            </a:extLst>
          </p:cNvPr>
          <p:cNvSpPr>
            <a:spLocks noGrp="1"/>
          </p:cNvSpPr>
          <p:nvPr>
            <p:ph sz="quarter" idx="13"/>
          </p:nvPr>
        </p:nvSpPr>
        <p:spPr>
          <a:xfrm>
            <a:off x="685800" y="2011145"/>
            <a:ext cx="10394707" cy="3311189"/>
          </a:xfrm>
        </p:spPr>
        <p:txBody>
          <a:bodyPr/>
          <a:lstStyle/>
          <a:p>
            <a:r>
              <a:rPr lang="en-US" dirty="0"/>
              <a:t>Framework yang </a:t>
            </a:r>
            <a:r>
              <a:rPr lang="en-US" dirty="0" err="1"/>
              <a:t>disediakan</a:t>
            </a:r>
            <a:r>
              <a:rPr lang="en-US" dirty="0"/>
              <a:t> oleh Microsoft </a:t>
            </a:r>
            <a:r>
              <a:rPr lang="en-US" dirty="0" err="1"/>
              <a:t>dengan</a:t>
            </a:r>
            <a:r>
              <a:rPr lang="en-US" dirty="0"/>
              <a:t> </a:t>
            </a:r>
            <a:r>
              <a:rPr lang="en-US" dirty="0" err="1"/>
              <a:t>menggunakan</a:t>
            </a:r>
            <a:r>
              <a:rPr lang="en-US" dirty="0"/>
              <a:t> C# </a:t>
            </a:r>
            <a:r>
              <a:rPr lang="en-US" dirty="0" err="1"/>
              <a:t>atau</a:t>
            </a:r>
            <a:r>
              <a:rPr lang="en-US" dirty="0"/>
              <a:t> F#</a:t>
            </a:r>
          </a:p>
          <a:p>
            <a:endParaRPr lang="en-US" dirty="0"/>
          </a:p>
          <a:p>
            <a:r>
              <a:rPr lang="id-ID" dirty="0" err="1"/>
              <a:t>Xamarin</a:t>
            </a:r>
            <a:r>
              <a:rPr lang="id-ID" dirty="0"/>
              <a:t> adalah platform open-</a:t>
            </a:r>
            <a:r>
              <a:rPr lang="id-ID" dirty="0" err="1"/>
              <a:t>source</a:t>
            </a:r>
            <a:r>
              <a:rPr lang="id-ID" dirty="0"/>
              <a:t> untuk membangun aplikasi modern dan berkinerja untuk iOS, Android, dan Windows dengan .NET. </a:t>
            </a:r>
            <a:endParaRPr lang="en-US" dirty="0"/>
          </a:p>
          <a:p>
            <a:endParaRPr lang="en-US" dirty="0"/>
          </a:p>
          <a:p>
            <a:r>
              <a:rPr lang="id-ID" dirty="0" err="1"/>
              <a:t>Xamarin</a:t>
            </a:r>
            <a:r>
              <a:rPr lang="id-ID" dirty="0"/>
              <a:t> adalah lapisan abstraksi yang mengelola komunikasi kode bersama dengan kode platform yang mendasarinya. </a:t>
            </a:r>
            <a:r>
              <a:rPr lang="id-ID" dirty="0" err="1"/>
              <a:t>Xamarin</a:t>
            </a:r>
            <a:r>
              <a:rPr lang="id-ID" dirty="0"/>
              <a:t> beroperasi di lingkungan yang dikelola yang memberikan kemudahan seperti alokasi memori dan pengumpulan sampah</a:t>
            </a:r>
            <a:r>
              <a:rPr lang="en-US" dirty="0"/>
              <a:t> (</a:t>
            </a:r>
            <a:r>
              <a:rPr lang="en-US" dirty="0" err="1"/>
              <a:t>Memori</a:t>
            </a:r>
            <a:r>
              <a:rPr lang="en-US" dirty="0"/>
              <a:t>)</a:t>
            </a:r>
            <a:r>
              <a:rPr lang="id-ID" dirty="0"/>
              <a:t>.</a:t>
            </a:r>
          </a:p>
        </p:txBody>
      </p:sp>
    </p:spTree>
    <p:extLst>
      <p:ext uri="{BB962C8B-B14F-4D97-AF65-F5344CB8AC3E}">
        <p14:creationId xmlns:p14="http://schemas.microsoft.com/office/powerpoint/2010/main" val="192108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53E3-3449-4B85-9977-E9201C999D7D}"/>
              </a:ext>
            </a:extLst>
          </p:cNvPr>
          <p:cNvSpPr>
            <a:spLocks noGrp="1"/>
          </p:cNvSpPr>
          <p:nvPr>
            <p:ph type="title"/>
          </p:nvPr>
        </p:nvSpPr>
        <p:spPr/>
        <p:txBody>
          <a:bodyPr/>
          <a:lstStyle/>
          <a:p>
            <a:r>
              <a:rPr lang="en-US" dirty="0"/>
              <a:t>Cara </a:t>
            </a:r>
            <a:r>
              <a:rPr lang="en-US" dirty="0" err="1"/>
              <a:t>kerja</a:t>
            </a:r>
            <a:r>
              <a:rPr lang="en-US" dirty="0"/>
              <a:t> </a:t>
            </a:r>
            <a:r>
              <a:rPr lang="en-US" dirty="0" err="1"/>
              <a:t>xamarin</a:t>
            </a:r>
            <a:endParaRPr lang="id-ID" dirty="0"/>
          </a:p>
        </p:txBody>
      </p:sp>
      <p:pic>
        <p:nvPicPr>
          <p:cNvPr id="5" name="Content Placeholder 4" descr="A screenshot of a cell phone&#10;&#10;Description automatically generated">
            <a:extLst>
              <a:ext uri="{FF2B5EF4-FFF2-40B4-BE49-F238E27FC236}">
                <a16:creationId xmlns:a16="http://schemas.microsoft.com/office/drawing/2014/main" id="{E2779339-BAC6-4E88-ABD1-0C3B4A276CCD}"/>
              </a:ext>
            </a:extLst>
          </p:cNvPr>
          <p:cNvPicPr>
            <a:picLocks noGrp="1" noChangeAspect="1"/>
          </p:cNvPicPr>
          <p:nvPr>
            <p:ph sz="quarter" idx="13"/>
          </p:nvPr>
        </p:nvPicPr>
        <p:blipFill>
          <a:blip r:embed="rId2"/>
          <a:stretch>
            <a:fillRect/>
          </a:stretch>
        </p:blipFill>
        <p:spPr>
          <a:xfrm>
            <a:off x="949038" y="2275246"/>
            <a:ext cx="10783602" cy="4483071"/>
          </a:xfrm>
        </p:spPr>
      </p:pic>
    </p:spTree>
    <p:extLst>
      <p:ext uri="{BB962C8B-B14F-4D97-AF65-F5344CB8AC3E}">
        <p14:creationId xmlns:p14="http://schemas.microsoft.com/office/powerpoint/2010/main" val="110606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338E-6197-44D7-80AB-5474E7C451FF}"/>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73D6ECA1-3C3C-444D-A959-727CFA1CBBA4}"/>
              </a:ext>
            </a:extLst>
          </p:cNvPr>
          <p:cNvSpPr>
            <a:spLocks noGrp="1"/>
          </p:cNvSpPr>
          <p:nvPr>
            <p:ph sz="quarter" idx="13"/>
          </p:nvPr>
        </p:nvSpPr>
        <p:spPr/>
        <p:txBody>
          <a:bodyPr/>
          <a:lstStyle/>
          <a:p>
            <a:pPr algn="just"/>
            <a:r>
              <a:rPr lang="id-ID" dirty="0" err="1"/>
              <a:t>Xamarin</a:t>
            </a:r>
            <a:r>
              <a:rPr lang="id-ID" dirty="0"/>
              <a:t> dibangun di atas Mono, versi open-</a:t>
            </a:r>
            <a:r>
              <a:rPr lang="id-ID" dirty="0" err="1"/>
              <a:t>source</a:t>
            </a:r>
            <a:r>
              <a:rPr lang="id-ID" dirty="0"/>
              <a:t> dari .NET </a:t>
            </a:r>
            <a:r>
              <a:rPr lang="id-ID" dirty="0" err="1"/>
              <a:t>Framework</a:t>
            </a:r>
            <a:r>
              <a:rPr lang="id-ID" dirty="0"/>
              <a:t> berdasarkan standar .NET ECMA. </a:t>
            </a:r>
            <a:endParaRPr lang="en-US" dirty="0"/>
          </a:p>
          <a:p>
            <a:pPr algn="just"/>
            <a:endParaRPr lang="en-US" dirty="0"/>
          </a:p>
          <a:p>
            <a:pPr algn="just"/>
            <a:r>
              <a:rPr lang="id-ID" dirty="0"/>
              <a:t>Mono telah ada hampir selama .NET </a:t>
            </a:r>
            <a:r>
              <a:rPr lang="id-ID" dirty="0" err="1"/>
              <a:t>Framework</a:t>
            </a:r>
            <a:r>
              <a:rPr lang="id-ID" dirty="0"/>
              <a:t> itu sendiri, dan berjalan pada sebagian besar platform termasuk Linux, </a:t>
            </a:r>
            <a:r>
              <a:rPr lang="id-ID" dirty="0" err="1"/>
              <a:t>Unix</a:t>
            </a:r>
            <a:r>
              <a:rPr lang="id-ID" dirty="0"/>
              <a:t>, </a:t>
            </a:r>
            <a:r>
              <a:rPr lang="id-ID" dirty="0" err="1"/>
              <a:t>FreeBSD</a:t>
            </a:r>
            <a:r>
              <a:rPr lang="id-ID" dirty="0"/>
              <a:t>, dan </a:t>
            </a:r>
            <a:r>
              <a:rPr lang="id-ID" dirty="0" err="1"/>
              <a:t>macOS</a:t>
            </a:r>
            <a:r>
              <a:rPr lang="id-ID" dirty="0"/>
              <a:t>. </a:t>
            </a:r>
            <a:endParaRPr lang="en-US" dirty="0"/>
          </a:p>
          <a:p>
            <a:pPr algn="just"/>
            <a:endParaRPr lang="en-US" dirty="0"/>
          </a:p>
          <a:p>
            <a:pPr algn="just"/>
            <a:r>
              <a:rPr lang="id-ID" dirty="0"/>
              <a:t>Lingkungan eksekusi Mono secara otomatis menangani tugas-tugas seperti alokasi memori, pengumpulan sampah, dan </a:t>
            </a:r>
            <a:r>
              <a:rPr lang="id-ID" dirty="0" err="1"/>
              <a:t>interoperabilitas</a:t>
            </a:r>
            <a:r>
              <a:rPr lang="id-ID" dirty="0"/>
              <a:t> dengan platform yang mendasarinya.</a:t>
            </a:r>
          </a:p>
        </p:txBody>
      </p:sp>
    </p:spTree>
    <p:extLst>
      <p:ext uri="{BB962C8B-B14F-4D97-AF65-F5344CB8AC3E}">
        <p14:creationId xmlns:p14="http://schemas.microsoft.com/office/powerpoint/2010/main" val="340926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CDBC-6478-41A9-843A-A7CC7098D062}"/>
              </a:ext>
            </a:extLst>
          </p:cNvPr>
          <p:cNvSpPr>
            <a:spLocks noGrp="1"/>
          </p:cNvSpPr>
          <p:nvPr>
            <p:ph type="title"/>
          </p:nvPr>
        </p:nvSpPr>
        <p:spPr/>
        <p:txBody>
          <a:bodyPr/>
          <a:lstStyle/>
          <a:p>
            <a:r>
              <a:rPr lang="en-US" dirty="0"/>
              <a:t>Cont’d</a:t>
            </a:r>
            <a:endParaRPr lang="id-ID" dirty="0"/>
          </a:p>
        </p:txBody>
      </p:sp>
      <p:sp>
        <p:nvSpPr>
          <p:cNvPr id="3" name="Content Placeholder 2">
            <a:extLst>
              <a:ext uri="{FF2B5EF4-FFF2-40B4-BE49-F238E27FC236}">
                <a16:creationId xmlns:a16="http://schemas.microsoft.com/office/drawing/2014/main" id="{1E61CB36-6130-4FC2-AAD1-4662AD0FC6F4}"/>
              </a:ext>
            </a:extLst>
          </p:cNvPr>
          <p:cNvSpPr>
            <a:spLocks noGrp="1"/>
          </p:cNvSpPr>
          <p:nvPr>
            <p:ph sz="quarter" idx="13"/>
          </p:nvPr>
        </p:nvSpPr>
        <p:spPr>
          <a:xfrm>
            <a:off x="898646" y="1371065"/>
            <a:ext cx="10394707" cy="3311189"/>
          </a:xfrm>
        </p:spPr>
        <p:txBody>
          <a:bodyPr/>
          <a:lstStyle/>
          <a:p>
            <a:r>
              <a:rPr lang="id-ID" dirty="0"/>
              <a:t>Aplikasi </a:t>
            </a:r>
            <a:r>
              <a:rPr lang="id-ID" dirty="0" err="1"/>
              <a:t>Xamarin.Android</a:t>
            </a:r>
            <a:r>
              <a:rPr lang="id-ID" dirty="0"/>
              <a:t> </a:t>
            </a:r>
            <a:r>
              <a:rPr lang="id-ID" dirty="0" err="1"/>
              <a:t>mengkompilasi</a:t>
            </a:r>
            <a:r>
              <a:rPr lang="id-ID" dirty="0"/>
              <a:t> dari C# ke Bahasa </a:t>
            </a:r>
            <a:r>
              <a:rPr lang="id-ID" dirty="0" err="1"/>
              <a:t>Intermediate</a:t>
            </a:r>
            <a:r>
              <a:rPr lang="id-ID" dirty="0"/>
              <a:t> (IL) yang kemudian </a:t>
            </a:r>
            <a:r>
              <a:rPr lang="id-ID" dirty="0" err="1"/>
              <a:t>Just</a:t>
            </a:r>
            <a:r>
              <a:rPr lang="id-ID" dirty="0"/>
              <a:t>-in-</a:t>
            </a:r>
            <a:r>
              <a:rPr lang="id-ID" dirty="0" err="1"/>
              <a:t>Time</a:t>
            </a:r>
            <a:r>
              <a:rPr lang="id-ID" dirty="0"/>
              <a:t> (JIT) dikompilasi ke </a:t>
            </a:r>
            <a:r>
              <a:rPr lang="en-US" dirty="0"/>
              <a:t>Native Assembly</a:t>
            </a:r>
            <a:r>
              <a:rPr lang="id-ID" dirty="0"/>
              <a:t> ketika aplikasi diluncurkan. </a:t>
            </a:r>
            <a:endParaRPr lang="en-US" dirty="0"/>
          </a:p>
          <a:p>
            <a:r>
              <a:rPr lang="id-ID" dirty="0"/>
              <a:t>Aplikasi </a:t>
            </a:r>
            <a:r>
              <a:rPr lang="id-ID" dirty="0" err="1"/>
              <a:t>Xamarin.Android</a:t>
            </a:r>
            <a:r>
              <a:rPr lang="id-ID" dirty="0"/>
              <a:t> berjalan dalam lingkungan eksekusi Mono, berdampingan dengan mesin virtual Android </a:t>
            </a:r>
            <a:r>
              <a:rPr lang="id-ID" dirty="0" err="1"/>
              <a:t>Runtime</a:t>
            </a:r>
            <a:r>
              <a:rPr lang="id-ID" dirty="0"/>
              <a:t> (ART).</a:t>
            </a:r>
          </a:p>
        </p:txBody>
      </p:sp>
      <p:pic>
        <p:nvPicPr>
          <p:cNvPr id="8" name="Picture 7" descr="A screenshot of a cell phone&#10;&#10;Description automatically generated">
            <a:extLst>
              <a:ext uri="{FF2B5EF4-FFF2-40B4-BE49-F238E27FC236}">
                <a16:creationId xmlns:a16="http://schemas.microsoft.com/office/drawing/2014/main" id="{F13E8CFD-962A-4DF4-9D40-0A0EB216190D}"/>
              </a:ext>
            </a:extLst>
          </p:cNvPr>
          <p:cNvPicPr>
            <a:picLocks noChangeAspect="1"/>
          </p:cNvPicPr>
          <p:nvPr/>
        </p:nvPicPr>
        <p:blipFill>
          <a:blip r:embed="rId2"/>
          <a:stretch>
            <a:fillRect/>
          </a:stretch>
        </p:blipFill>
        <p:spPr>
          <a:xfrm>
            <a:off x="4456499" y="3152258"/>
            <a:ext cx="7459116" cy="3705742"/>
          </a:xfrm>
          <a:prstGeom prst="rect">
            <a:avLst/>
          </a:prstGeom>
        </p:spPr>
      </p:pic>
    </p:spTree>
    <p:extLst>
      <p:ext uri="{BB962C8B-B14F-4D97-AF65-F5344CB8AC3E}">
        <p14:creationId xmlns:p14="http://schemas.microsoft.com/office/powerpoint/2010/main" val="144281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D983-E6DA-4535-A4FD-4D4F051D5CF0}"/>
              </a:ext>
            </a:extLst>
          </p:cNvPr>
          <p:cNvSpPr>
            <a:spLocks noGrp="1"/>
          </p:cNvSpPr>
          <p:nvPr>
            <p:ph type="title"/>
          </p:nvPr>
        </p:nvSpPr>
        <p:spPr/>
        <p:txBody>
          <a:bodyPr/>
          <a:lstStyle/>
          <a:p>
            <a:r>
              <a:rPr lang="en-US" dirty="0"/>
              <a:t>Platform </a:t>
            </a:r>
            <a:r>
              <a:rPr lang="en-US" dirty="0" err="1"/>
              <a:t>arsitektur</a:t>
            </a:r>
            <a:endParaRPr lang="id-ID" dirty="0"/>
          </a:p>
        </p:txBody>
      </p:sp>
      <p:sp>
        <p:nvSpPr>
          <p:cNvPr id="3" name="Content Placeholder 2">
            <a:extLst>
              <a:ext uri="{FF2B5EF4-FFF2-40B4-BE49-F238E27FC236}">
                <a16:creationId xmlns:a16="http://schemas.microsoft.com/office/drawing/2014/main" id="{D8F464D8-BAF0-4ABF-8549-A397636C0BFD}"/>
              </a:ext>
            </a:extLst>
          </p:cNvPr>
          <p:cNvSpPr>
            <a:spLocks noGrp="1"/>
          </p:cNvSpPr>
          <p:nvPr>
            <p:ph sz="quarter" idx="13"/>
          </p:nvPr>
        </p:nvSpPr>
        <p:spPr/>
        <p:txBody>
          <a:bodyPr/>
          <a:lstStyle/>
          <a:p>
            <a:r>
              <a:rPr lang="en-US" dirty="0"/>
              <a:t>Android </a:t>
            </a:r>
            <a:r>
              <a:rPr lang="en-US" dirty="0" err="1"/>
              <a:t>terdiri</a:t>
            </a:r>
            <a:r>
              <a:rPr lang="en-US" dirty="0"/>
              <a:t> </a:t>
            </a:r>
            <a:r>
              <a:rPr lang="en-US" dirty="0" err="1"/>
              <a:t>dari</a:t>
            </a:r>
            <a:endParaRPr lang="en-US" dirty="0"/>
          </a:p>
          <a:p>
            <a:pPr lvl="1"/>
            <a:r>
              <a:rPr lang="id-ID" dirty="0"/>
              <a:t>Linux </a:t>
            </a:r>
            <a:r>
              <a:rPr lang="id-ID" dirty="0" err="1"/>
              <a:t>Kernel</a:t>
            </a:r>
            <a:endParaRPr lang="id-ID" dirty="0"/>
          </a:p>
          <a:p>
            <a:pPr lvl="1"/>
            <a:r>
              <a:rPr lang="id-ID" dirty="0"/>
              <a:t>Hardware </a:t>
            </a:r>
            <a:r>
              <a:rPr lang="id-ID" dirty="0" err="1"/>
              <a:t>Abstraction</a:t>
            </a:r>
            <a:r>
              <a:rPr lang="id-ID" dirty="0"/>
              <a:t> Layer (HAL</a:t>
            </a:r>
          </a:p>
          <a:p>
            <a:pPr lvl="1"/>
            <a:r>
              <a:rPr lang="id-ID" dirty="0"/>
              <a:t>Android </a:t>
            </a:r>
            <a:r>
              <a:rPr lang="id-ID" dirty="0" err="1"/>
              <a:t>Runtime</a:t>
            </a:r>
            <a:endParaRPr lang="id-ID" dirty="0"/>
          </a:p>
          <a:p>
            <a:pPr lvl="1"/>
            <a:r>
              <a:rPr lang="id-ID" dirty="0" err="1"/>
              <a:t>Native</a:t>
            </a:r>
            <a:r>
              <a:rPr lang="id-ID" dirty="0"/>
              <a:t> C/C++ </a:t>
            </a:r>
            <a:r>
              <a:rPr lang="id-ID" dirty="0" err="1"/>
              <a:t>Libraries</a:t>
            </a:r>
            <a:endParaRPr lang="id-ID" dirty="0"/>
          </a:p>
          <a:p>
            <a:pPr lvl="1"/>
            <a:r>
              <a:rPr lang="id-ID" dirty="0"/>
              <a:t>Java API </a:t>
            </a:r>
            <a:r>
              <a:rPr lang="id-ID" dirty="0" err="1"/>
              <a:t>Framework</a:t>
            </a:r>
            <a:endParaRPr lang="id-ID" dirty="0"/>
          </a:p>
          <a:p>
            <a:pPr lvl="1"/>
            <a:r>
              <a:rPr lang="id-ID" dirty="0"/>
              <a:t>System </a:t>
            </a:r>
            <a:r>
              <a:rPr lang="id-ID" dirty="0" err="1"/>
              <a:t>Apps</a:t>
            </a:r>
            <a:endParaRPr lang="id-ID" dirty="0"/>
          </a:p>
          <a:p>
            <a:pPr lvl="1"/>
            <a:endParaRPr lang="id-ID" dirty="0"/>
          </a:p>
        </p:txBody>
      </p:sp>
    </p:spTree>
    <p:extLst>
      <p:ext uri="{BB962C8B-B14F-4D97-AF65-F5344CB8AC3E}">
        <p14:creationId xmlns:p14="http://schemas.microsoft.com/office/powerpoint/2010/main" val="226175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A87-5BF7-490E-B135-ECC684507014}"/>
              </a:ext>
            </a:extLst>
          </p:cNvPr>
          <p:cNvSpPr>
            <a:spLocks noGrp="1"/>
          </p:cNvSpPr>
          <p:nvPr>
            <p:ph type="title"/>
          </p:nvPr>
        </p:nvSpPr>
        <p:spPr/>
        <p:txBody>
          <a:bodyPr/>
          <a:lstStyle/>
          <a:p>
            <a:r>
              <a:rPr lang="en-US" dirty="0" err="1"/>
              <a:t>Terima</a:t>
            </a:r>
            <a:r>
              <a:rPr lang="en-US" dirty="0"/>
              <a:t> </a:t>
            </a:r>
            <a:r>
              <a:rPr lang="en-US"/>
              <a:t>kasih</a:t>
            </a:r>
            <a:endParaRPr lang="id-ID"/>
          </a:p>
        </p:txBody>
      </p:sp>
      <p:sp>
        <p:nvSpPr>
          <p:cNvPr id="3" name="Content Placeholder 2">
            <a:extLst>
              <a:ext uri="{FF2B5EF4-FFF2-40B4-BE49-F238E27FC236}">
                <a16:creationId xmlns:a16="http://schemas.microsoft.com/office/drawing/2014/main" id="{E63B2CE3-8BDF-4A4D-9E79-5DD2AB951E8E}"/>
              </a:ext>
            </a:extLst>
          </p:cNvPr>
          <p:cNvSpPr>
            <a:spLocks noGrp="1"/>
          </p:cNvSpPr>
          <p:nvPr>
            <p:ph sz="quarter" idx="13"/>
          </p:nvPr>
        </p:nvSpPr>
        <p:spPr/>
        <p:txBody>
          <a:bodyPr/>
          <a:lstStyle/>
          <a:p>
            <a:endParaRPr lang="id-ID"/>
          </a:p>
        </p:txBody>
      </p:sp>
    </p:spTree>
    <p:extLst>
      <p:ext uri="{BB962C8B-B14F-4D97-AF65-F5344CB8AC3E}">
        <p14:creationId xmlns:p14="http://schemas.microsoft.com/office/powerpoint/2010/main" val="40717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3CE5-8477-4DCD-8543-F827D79FD822}"/>
              </a:ext>
            </a:extLst>
          </p:cNvPr>
          <p:cNvSpPr>
            <a:spLocks noGrp="1"/>
          </p:cNvSpPr>
          <p:nvPr>
            <p:ph type="title"/>
          </p:nvPr>
        </p:nvSpPr>
        <p:spPr/>
        <p:txBody>
          <a:bodyPr/>
          <a:lstStyle/>
          <a:p>
            <a:r>
              <a:rPr lang="en-US" dirty="0"/>
              <a:t>Linux kernel</a:t>
            </a:r>
            <a:endParaRPr lang="id-ID" dirty="0"/>
          </a:p>
        </p:txBody>
      </p:sp>
      <p:sp>
        <p:nvSpPr>
          <p:cNvPr id="3" name="Content Placeholder 2">
            <a:extLst>
              <a:ext uri="{FF2B5EF4-FFF2-40B4-BE49-F238E27FC236}">
                <a16:creationId xmlns:a16="http://schemas.microsoft.com/office/drawing/2014/main" id="{45FA3906-FC10-465E-9951-0D05306E3C57}"/>
              </a:ext>
            </a:extLst>
          </p:cNvPr>
          <p:cNvSpPr>
            <a:spLocks noGrp="1"/>
          </p:cNvSpPr>
          <p:nvPr>
            <p:ph sz="quarter" idx="13"/>
          </p:nvPr>
        </p:nvSpPr>
        <p:spPr/>
        <p:txBody>
          <a:bodyPr/>
          <a:lstStyle/>
          <a:p>
            <a:pPr algn="just"/>
            <a:r>
              <a:rPr lang="id-ID" dirty="0"/>
              <a:t>Landasan platform Android adalah </a:t>
            </a:r>
            <a:r>
              <a:rPr lang="id-ID" dirty="0" err="1"/>
              <a:t>kernel</a:t>
            </a:r>
            <a:r>
              <a:rPr lang="id-ID" dirty="0"/>
              <a:t> Linux. Sebagai contoh, Android </a:t>
            </a:r>
            <a:r>
              <a:rPr lang="id-ID" dirty="0" err="1"/>
              <a:t>Runtime</a:t>
            </a:r>
            <a:r>
              <a:rPr lang="id-ID" dirty="0"/>
              <a:t> (ART) bergantung pada </a:t>
            </a:r>
            <a:r>
              <a:rPr lang="id-ID" dirty="0" err="1"/>
              <a:t>kernel</a:t>
            </a:r>
            <a:r>
              <a:rPr lang="id-ID" dirty="0"/>
              <a:t> Linux untuk fungsi-fungsi seperti </a:t>
            </a:r>
            <a:r>
              <a:rPr lang="id-ID" dirty="0" err="1"/>
              <a:t>threading</a:t>
            </a:r>
            <a:r>
              <a:rPr lang="id-ID" dirty="0"/>
              <a:t> dan manajemen memori tingkat rendah.</a:t>
            </a:r>
          </a:p>
          <a:p>
            <a:pPr algn="just"/>
            <a:endParaRPr lang="id-ID" dirty="0"/>
          </a:p>
          <a:p>
            <a:pPr algn="just"/>
            <a:r>
              <a:rPr lang="id-ID" dirty="0"/>
              <a:t>Menggunakan </a:t>
            </a:r>
            <a:r>
              <a:rPr lang="id-ID" dirty="0" err="1"/>
              <a:t>kernel</a:t>
            </a:r>
            <a:r>
              <a:rPr lang="id-ID" dirty="0"/>
              <a:t> Linux memungkinkan Android untuk mengambil keuntungan dari fitur keamanan utama dan memungkinkan produsen perangkat untuk mengembangkan </a:t>
            </a:r>
            <a:r>
              <a:rPr lang="id-ID" dirty="0" err="1"/>
              <a:t>driver</a:t>
            </a:r>
            <a:r>
              <a:rPr lang="id-ID" dirty="0"/>
              <a:t> perangkat keras untuk </a:t>
            </a:r>
            <a:r>
              <a:rPr lang="id-ID" dirty="0" err="1"/>
              <a:t>kernel</a:t>
            </a:r>
            <a:r>
              <a:rPr lang="id-ID" dirty="0"/>
              <a:t> yang terkenal.</a:t>
            </a:r>
          </a:p>
        </p:txBody>
      </p:sp>
    </p:spTree>
    <p:extLst>
      <p:ext uri="{BB962C8B-B14F-4D97-AF65-F5344CB8AC3E}">
        <p14:creationId xmlns:p14="http://schemas.microsoft.com/office/powerpoint/2010/main" val="240291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02D4-CF33-4A28-86DB-4BBDCD171608}"/>
              </a:ext>
            </a:extLst>
          </p:cNvPr>
          <p:cNvSpPr>
            <a:spLocks noGrp="1"/>
          </p:cNvSpPr>
          <p:nvPr>
            <p:ph type="title"/>
          </p:nvPr>
        </p:nvSpPr>
        <p:spPr/>
        <p:txBody>
          <a:bodyPr/>
          <a:lstStyle/>
          <a:p>
            <a:endParaRPr lang="id-ID"/>
          </a:p>
        </p:txBody>
      </p:sp>
      <p:pic>
        <p:nvPicPr>
          <p:cNvPr id="5" name="Content Placeholder 4" descr="A screenshot of a cell phone&#10;&#10;Description automatically generated">
            <a:extLst>
              <a:ext uri="{FF2B5EF4-FFF2-40B4-BE49-F238E27FC236}">
                <a16:creationId xmlns:a16="http://schemas.microsoft.com/office/drawing/2014/main" id="{51F89DDF-72EF-4299-9771-82F8E9750D0D}"/>
              </a:ext>
            </a:extLst>
          </p:cNvPr>
          <p:cNvPicPr>
            <a:picLocks noGrp="1" noChangeAspect="1"/>
          </p:cNvPicPr>
          <p:nvPr>
            <p:ph sz="quarter" idx="13"/>
          </p:nvPr>
        </p:nvPicPr>
        <p:blipFill>
          <a:blip r:embed="rId2"/>
          <a:stretch>
            <a:fillRect/>
          </a:stretch>
        </p:blipFill>
        <p:spPr>
          <a:xfrm>
            <a:off x="0" y="137160"/>
            <a:ext cx="12209732" cy="6583680"/>
          </a:xfrm>
        </p:spPr>
      </p:pic>
    </p:spTree>
    <p:extLst>
      <p:ext uri="{BB962C8B-B14F-4D97-AF65-F5344CB8AC3E}">
        <p14:creationId xmlns:p14="http://schemas.microsoft.com/office/powerpoint/2010/main" val="7003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F9DC-A14B-4ACE-B17A-4C6A9B4B187D}"/>
              </a:ext>
            </a:extLst>
          </p:cNvPr>
          <p:cNvSpPr>
            <a:spLocks noGrp="1"/>
          </p:cNvSpPr>
          <p:nvPr>
            <p:ph type="title"/>
          </p:nvPr>
        </p:nvSpPr>
        <p:spPr/>
        <p:txBody>
          <a:bodyPr>
            <a:normAutofit fontScale="90000"/>
          </a:bodyPr>
          <a:lstStyle/>
          <a:p>
            <a:r>
              <a:rPr lang="id-ID" dirty="0"/>
              <a:t>Hardware </a:t>
            </a:r>
            <a:r>
              <a:rPr lang="id-ID" dirty="0" err="1"/>
              <a:t>Abstraction</a:t>
            </a:r>
            <a:r>
              <a:rPr lang="id-ID" dirty="0"/>
              <a:t> Layer (HAL)</a:t>
            </a:r>
            <a:br>
              <a:rPr lang="id-ID" dirty="0"/>
            </a:br>
            <a:endParaRPr lang="id-ID" dirty="0"/>
          </a:p>
        </p:txBody>
      </p:sp>
      <p:sp>
        <p:nvSpPr>
          <p:cNvPr id="3" name="Content Placeholder 2">
            <a:extLst>
              <a:ext uri="{FF2B5EF4-FFF2-40B4-BE49-F238E27FC236}">
                <a16:creationId xmlns:a16="http://schemas.microsoft.com/office/drawing/2014/main" id="{BB0E37BD-DA06-459C-8384-9E4BF71FDD79}"/>
              </a:ext>
            </a:extLst>
          </p:cNvPr>
          <p:cNvSpPr>
            <a:spLocks noGrp="1"/>
          </p:cNvSpPr>
          <p:nvPr>
            <p:ph sz="quarter" idx="13"/>
          </p:nvPr>
        </p:nvSpPr>
        <p:spPr/>
        <p:txBody>
          <a:bodyPr/>
          <a:lstStyle/>
          <a:p>
            <a:pPr algn="just"/>
            <a:r>
              <a:rPr lang="id-ID" dirty="0"/>
              <a:t>Hardware </a:t>
            </a:r>
            <a:r>
              <a:rPr lang="id-ID" dirty="0" err="1"/>
              <a:t>Abstraction</a:t>
            </a:r>
            <a:r>
              <a:rPr lang="id-ID" dirty="0"/>
              <a:t> Layer</a:t>
            </a:r>
            <a:r>
              <a:rPr lang="en-US" dirty="0"/>
              <a:t> </a:t>
            </a:r>
            <a:r>
              <a:rPr lang="id-ID" dirty="0"/>
              <a:t>(HAL) menyediakan antarmuka standar yang mengekspos kemampuan perangkat keras perangkat ke kerangka Java API tingkat tinggi. </a:t>
            </a:r>
            <a:endParaRPr lang="en-US" dirty="0"/>
          </a:p>
          <a:p>
            <a:pPr algn="just"/>
            <a:r>
              <a:rPr lang="id-ID" dirty="0"/>
              <a:t>HAL terdiri dari beberapa modul perpustakaan, yang masing-masing mengimplementasikan antarmuka untuk jenis komponen perangkat keras tertentu, seperti kamera atau modul </a:t>
            </a:r>
            <a:r>
              <a:rPr lang="id-ID" dirty="0" err="1"/>
              <a:t>bluetooth</a:t>
            </a:r>
            <a:r>
              <a:rPr lang="id-ID" dirty="0"/>
              <a:t>. </a:t>
            </a:r>
            <a:endParaRPr lang="en-US" dirty="0"/>
          </a:p>
          <a:p>
            <a:pPr algn="just"/>
            <a:r>
              <a:rPr lang="id-ID" dirty="0"/>
              <a:t>Ketika API </a:t>
            </a:r>
            <a:r>
              <a:rPr lang="en-US" dirty="0"/>
              <a:t>framework </a:t>
            </a:r>
            <a:r>
              <a:rPr lang="id-ID" dirty="0"/>
              <a:t>membuat panggilan untuk mengakses perangkat keras perangkat, sistem Android memuat modul perpustakaan untuk komponen perangkat keras itu.</a:t>
            </a:r>
          </a:p>
        </p:txBody>
      </p:sp>
    </p:spTree>
    <p:extLst>
      <p:ext uri="{BB962C8B-B14F-4D97-AF65-F5344CB8AC3E}">
        <p14:creationId xmlns:p14="http://schemas.microsoft.com/office/powerpoint/2010/main" val="224565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0818-27ED-4C92-AB98-645B2E5DB264}"/>
              </a:ext>
            </a:extLst>
          </p:cNvPr>
          <p:cNvSpPr>
            <a:spLocks noGrp="1"/>
          </p:cNvSpPr>
          <p:nvPr>
            <p:ph type="title"/>
          </p:nvPr>
        </p:nvSpPr>
        <p:spPr/>
        <p:txBody>
          <a:bodyPr/>
          <a:lstStyle/>
          <a:p>
            <a:endParaRPr lang="id-ID"/>
          </a:p>
        </p:txBody>
      </p:sp>
      <p:pic>
        <p:nvPicPr>
          <p:cNvPr id="5" name="Content Placeholder 4" descr="A close up of a sign&#10;&#10;Description automatically generated">
            <a:extLst>
              <a:ext uri="{FF2B5EF4-FFF2-40B4-BE49-F238E27FC236}">
                <a16:creationId xmlns:a16="http://schemas.microsoft.com/office/drawing/2014/main" id="{9AA3D8C7-31EF-48FD-94DC-89CAD43FE19A}"/>
              </a:ext>
            </a:extLst>
          </p:cNvPr>
          <p:cNvPicPr>
            <a:picLocks noGrp="1" noChangeAspect="1"/>
          </p:cNvPicPr>
          <p:nvPr>
            <p:ph sz="quarter" idx="13"/>
          </p:nvPr>
        </p:nvPicPr>
        <p:blipFill>
          <a:blip r:embed="rId2"/>
          <a:stretch>
            <a:fillRect/>
          </a:stretch>
        </p:blipFill>
        <p:spPr>
          <a:xfrm>
            <a:off x="-1" y="2416628"/>
            <a:ext cx="12192001" cy="1999487"/>
          </a:xfrm>
        </p:spPr>
      </p:pic>
    </p:spTree>
    <p:extLst>
      <p:ext uri="{BB962C8B-B14F-4D97-AF65-F5344CB8AC3E}">
        <p14:creationId xmlns:p14="http://schemas.microsoft.com/office/powerpoint/2010/main" val="136383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4A56-A01E-4EB2-B5D8-11B77F777F93}"/>
              </a:ext>
            </a:extLst>
          </p:cNvPr>
          <p:cNvSpPr>
            <a:spLocks noGrp="1"/>
          </p:cNvSpPr>
          <p:nvPr>
            <p:ph type="title"/>
          </p:nvPr>
        </p:nvSpPr>
        <p:spPr/>
        <p:txBody>
          <a:bodyPr/>
          <a:lstStyle/>
          <a:p>
            <a:r>
              <a:rPr lang="en-US" dirty="0"/>
              <a:t>Android runtime</a:t>
            </a:r>
            <a:endParaRPr lang="id-ID" dirty="0"/>
          </a:p>
        </p:txBody>
      </p:sp>
      <p:sp>
        <p:nvSpPr>
          <p:cNvPr id="3" name="Content Placeholder 2">
            <a:extLst>
              <a:ext uri="{FF2B5EF4-FFF2-40B4-BE49-F238E27FC236}">
                <a16:creationId xmlns:a16="http://schemas.microsoft.com/office/drawing/2014/main" id="{FB61E061-DD69-420D-A967-B737F3FBB767}"/>
              </a:ext>
            </a:extLst>
          </p:cNvPr>
          <p:cNvSpPr>
            <a:spLocks noGrp="1"/>
          </p:cNvSpPr>
          <p:nvPr>
            <p:ph sz="quarter" idx="13"/>
          </p:nvPr>
        </p:nvSpPr>
        <p:spPr/>
        <p:txBody>
          <a:bodyPr/>
          <a:lstStyle/>
          <a:p>
            <a:r>
              <a:rPr lang="id-ID" dirty="0"/>
              <a:t>Untuk perangkat yang menjalankan Android versi 5.0 (API level 21) atau lebih tinggi, setiap aplikasi berjalan dalam prosesnya sendiri dan dengan </a:t>
            </a:r>
            <a:r>
              <a:rPr lang="id-ID" dirty="0" err="1"/>
              <a:t>instance</a:t>
            </a:r>
            <a:r>
              <a:rPr lang="id-ID" dirty="0"/>
              <a:t> Android </a:t>
            </a:r>
            <a:r>
              <a:rPr lang="id-ID" dirty="0" err="1"/>
              <a:t>Runtime</a:t>
            </a:r>
            <a:r>
              <a:rPr lang="id-ID" dirty="0"/>
              <a:t> (ART) sendiri. </a:t>
            </a:r>
            <a:endParaRPr lang="en-US" dirty="0"/>
          </a:p>
          <a:p>
            <a:r>
              <a:rPr lang="id-ID" dirty="0"/>
              <a:t>ART ditulis untuk menjalankan beberapa mesin virtual pada perangkat dengan memori rendah dengan mengeksekusi </a:t>
            </a:r>
            <a:r>
              <a:rPr lang="id-ID" dirty="0" err="1"/>
              <a:t>file</a:t>
            </a:r>
            <a:r>
              <a:rPr lang="id-ID" dirty="0"/>
              <a:t> DEX, format </a:t>
            </a:r>
            <a:r>
              <a:rPr lang="id-ID" dirty="0" err="1"/>
              <a:t>bytecode</a:t>
            </a:r>
            <a:r>
              <a:rPr lang="id-ID" dirty="0"/>
              <a:t> yang dirancang khusus untuk Android yang dioptimalkan untuk jejak memori minimal.</a:t>
            </a:r>
          </a:p>
        </p:txBody>
      </p:sp>
      <p:pic>
        <p:nvPicPr>
          <p:cNvPr id="5" name="Picture 4" descr="A screenshot of a cell phone&#10;&#10;Description automatically generated">
            <a:extLst>
              <a:ext uri="{FF2B5EF4-FFF2-40B4-BE49-F238E27FC236}">
                <a16:creationId xmlns:a16="http://schemas.microsoft.com/office/drawing/2014/main" id="{1DFCA8B5-79E3-447D-B9F2-9C5D67EDA492}"/>
              </a:ext>
            </a:extLst>
          </p:cNvPr>
          <p:cNvPicPr>
            <a:picLocks noChangeAspect="1"/>
          </p:cNvPicPr>
          <p:nvPr/>
        </p:nvPicPr>
        <p:blipFill>
          <a:blip r:embed="rId2"/>
          <a:stretch>
            <a:fillRect/>
          </a:stretch>
        </p:blipFill>
        <p:spPr>
          <a:xfrm>
            <a:off x="8281851" y="3593249"/>
            <a:ext cx="3603631" cy="3219812"/>
          </a:xfrm>
          <a:prstGeom prst="rect">
            <a:avLst/>
          </a:prstGeom>
        </p:spPr>
      </p:pic>
    </p:spTree>
    <p:extLst>
      <p:ext uri="{BB962C8B-B14F-4D97-AF65-F5344CB8AC3E}">
        <p14:creationId xmlns:p14="http://schemas.microsoft.com/office/powerpoint/2010/main" val="354362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DC60-C49D-4A71-8C49-32F344F5AC0D}"/>
              </a:ext>
            </a:extLst>
          </p:cNvPr>
          <p:cNvSpPr>
            <a:spLocks noGrp="1"/>
          </p:cNvSpPr>
          <p:nvPr>
            <p:ph type="title"/>
          </p:nvPr>
        </p:nvSpPr>
        <p:spPr/>
        <p:txBody>
          <a:bodyPr/>
          <a:lstStyle/>
          <a:p>
            <a:r>
              <a:rPr lang="id-ID" dirty="0" err="1"/>
              <a:t>Native</a:t>
            </a:r>
            <a:r>
              <a:rPr lang="id-ID" dirty="0"/>
              <a:t> C/C++ </a:t>
            </a:r>
            <a:r>
              <a:rPr lang="id-ID" dirty="0" err="1"/>
              <a:t>Libraries</a:t>
            </a:r>
            <a:br>
              <a:rPr lang="id-ID" dirty="0"/>
            </a:br>
            <a:endParaRPr lang="id-ID" dirty="0"/>
          </a:p>
        </p:txBody>
      </p:sp>
      <p:sp>
        <p:nvSpPr>
          <p:cNvPr id="3" name="Content Placeholder 2">
            <a:extLst>
              <a:ext uri="{FF2B5EF4-FFF2-40B4-BE49-F238E27FC236}">
                <a16:creationId xmlns:a16="http://schemas.microsoft.com/office/drawing/2014/main" id="{AB73C60F-70C5-4F1D-8845-442CC1F2C0BC}"/>
              </a:ext>
            </a:extLst>
          </p:cNvPr>
          <p:cNvSpPr>
            <a:spLocks noGrp="1"/>
          </p:cNvSpPr>
          <p:nvPr>
            <p:ph sz="quarter" idx="13"/>
          </p:nvPr>
        </p:nvSpPr>
        <p:spPr/>
        <p:txBody>
          <a:bodyPr/>
          <a:lstStyle/>
          <a:p>
            <a:pPr algn="just"/>
            <a:r>
              <a:rPr lang="id-ID" dirty="0"/>
              <a:t>Banyak komponen dan layanan sistem inti Android, seperti ART dan HAL, dibangun dari kode asli yang memerlukan pustaka asli yang ditulis dalam C dan C ++. </a:t>
            </a:r>
            <a:endParaRPr lang="en-US" dirty="0"/>
          </a:p>
          <a:p>
            <a:pPr algn="just"/>
            <a:endParaRPr lang="en-US" dirty="0"/>
          </a:p>
          <a:p>
            <a:pPr algn="just"/>
            <a:r>
              <a:rPr lang="id-ID" dirty="0"/>
              <a:t>Platform Android menyediakan API </a:t>
            </a:r>
            <a:r>
              <a:rPr lang="id-ID" dirty="0" err="1"/>
              <a:t>framework</a:t>
            </a:r>
            <a:r>
              <a:rPr lang="id-ID" dirty="0"/>
              <a:t> Java untuk mengekspos fungsionalitas beberapa pustaka asli ini ke aplikasi</a:t>
            </a:r>
          </a:p>
        </p:txBody>
      </p:sp>
      <p:pic>
        <p:nvPicPr>
          <p:cNvPr id="5" name="Picture 4" descr="A screenshot of a cell phone&#10;&#10;Description automatically generated">
            <a:extLst>
              <a:ext uri="{FF2B5EF4-FFF2-40B4-BE49-F238E27FC236}">
                <a16:creationId xmlns:a16="http://schemas.microsoft.com/office/drawing/2014/main" id="{26CF0725-AAC3-4780-B6CC-334422587C7E}"/>
              </a:ext>
            </a:extLst>
          </p:cNvPr>
          <p:cNvPicPr>
            <a:picLocks noChangeAspect="1"/>
          </p:cNvPicPr>
          <p:nvPr/>
        </p:nvPicPr>
        <p:blipFill>
          <a:blip r:embed="rId2"/>
          <a:stretch>
            <a:fillRect/>
          </a:stretch>
        </p:blipFill>
        <p:spPr>
          <a:xfrm>
            <a:off x="5120640" y="3974424"/>
            <a:ext cx="6684593" cy="2798671"/>
          </a:xfrm>
          <a:prstGeom prst="rect">
            <a:avLst/>
          </a:prstGeom>
        </p:spPr>
      </p:pic>
    </p:spTree>
    <p:extLst>
      <p:ext uri="{BB962C8B-B14F-4D97-AF65-F5344CB8AC3E}">
        <p14:creationId xmlns:p14="http://schemas.microsoft.com/office/powerpoint/2010/main" val="116462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6283-0940-4B5F-B4D4-52BA288511FE}"/>
              </a:ext>
            </a:extLst>
          </p:cNvPr>
          <p:cNvSpPr>
            <a:spLocks noGrp="1"/>
          </p:cNvSpPr>
          <p:nvPr>
            <p:ph type="title"/>
          </p:nvPr>
        </p:nvSpPr>
        <p:spPr/>
        <p:txBody>
          <a:bodyPr/>
          <a:lstStyle/>
          <a:p>
            <a:r>
              <a:rPr lang="id-ID" dirty="0"/>
              <a:t>Java API </a:t>
            </a:r>
            <a:r>
              <a:rPr lang="id-ID" dirty="0" err="1"/>
              <a:t>Framework</a:t>
            </a:r>
            <a:br>
              <a:rPr lang="id-ID" dirty="0"/>
            </a:br>
            <a:endParaRPr lang="id-ID" dirty="0"/>
          </a:p>
        </p:txBody>
      </p:sp>
      <p:sp>
        <p:nvSpPr>
          <p:cNvPr id="3" name="Content Placeholder 2">
            <a:extLst>
              <a:ext uri="{FF2B5EF4-FFF2-40B4-BE49-F238E27FC236}">
                <a16:creationId xmlns:a16="http://schemas.microsoft.com/office/drawing/2014/main" id="{8B004144-7D27-487F-90D6-F953A892873D}"/>
              </a:ext>
            </a:extLst>
          </p:cNvPr>
          <p:cNvSpPr>
            <a:spLocks noGrp="1"/>
          </p:cNvSpPr>
          <p:nvPr>
            <p:ph sz="quarter" idx="13"/>
          </p:nvPr>
        </p:nvSpPr>
        <p:spPr/>
        <p:txBody>
          <a:bodyPr/>
          <a:lstStyle/>
          <a:p>
            <a:r>
              <a:rPr lang="id-ID" dirty="0"/>
              <a:t>Seluruh rangkaian fitur OS Android tersedia untuk Anda melalui API yang ditulis dalam bahasa Java. </a:t>
            </a:r>
            <a:endParaRPr lang="en-US" dirty="0"/>
          </a:p>
          <a:p>
            <a:endParaRPr lang="en-US" dirty="0"/>
          </a:p>
          <a:p>
            <a:r>
              <a:rPr lang="id-ID" dirty="0"/>
              <a:t>API ini membentuk blok bangunan yang Anda </a:t>
            </a:r>
            <a:r>
              <a:rPr lang="id-ID" dirty="0" err="1"/>
              <a:t>butuhkan</a:t>
            </a:r>
            <a:r>
              <a:rPr lang="id-ID" dirty="0"/>
              <a:t> untuk membuat aplikasi Android dengan menyederhanakan penggunaan kembali inti, komponen dan layanan sistem modular</a:t>
            </a:r>
          </a:p>
        </p:txBody>
      </p:sp>
      <p:pic>
        <p:nvPicPr>
          <p:cNvPr id="5" name="Picture 4" descr="A picture containing grass, player, ball, swinging&#10;&#10;Description automatically generated">
            <a:extLst>
              <a:ext uri="{FF2B5EF4-FFF2-40B4-BE49-F238E27FC236}">
                <a16:creationId xmlns:a16="http://schemas.microsoft.com/office/drawing/2014/main" id="{3939CAA3-8D8D-4FD3-AAEE-7FA8F9EE410F}"/>
              </a:ext>
            </a:extLst>
          </p:cNvPr>
          <p:cNvPicPr>
            <a:picLocks noChangeAspect="1"/>
          </p:cNvPicPr>
          <p:nvPr/>
        </p:nvPicPr>
        <p:blipFill>
          <a:blip r:embed="rId2"/>
          <a:stretch>
            <a:fillRect/>
          </a:stretch>
        </p:blipFill>
        <p:spPr>
          <a:xfrm>
            <a:off x="2991395" y="4226945"/>
            <a:ext cx="8804154" cy="2500380"/>
          </a:xfrm>
          <a:prstGeom prst="rect">
            <a:avLst/>
          </a:prstGeom>
        </p:spPr>
      </p:pic>
    </p:spTree>
    <p:extLst>
      <p:ext uri="{BB962C8B-B14F-4D97-AF65-F5344CB8AC3E}">
        <p14:creationId xmlns:p14="http://schemas.microsoft.com/office/powerpoint/2010/main" val="350079881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83</TotalTime>
  <Words>766</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Impact</vt:lpstr>
      <vt:lpstr>Badge</vt:lpstr>
      <vt:lpstr>Mobile Program</vt:lpstr>
      <vt:lpstr>Platform arsitektur</vt:lpstr>
      <vt:lpstr>Linux kernel</vt:lpstr>
      <vt:lpstr>PowerPoint Presentation</vt:lpstr>
      <vt:lpstr>Hardware Abstraction Layer (HAL) </vt:lpstr>
      <vt:lpstr>PowerPoint Presentation</vt:lpstr>
      <vt:lpstr>Android runtime</vt:lpstr>
      <vt:lpstr>Native C/C++ Libraries </vt:lpstr>
      <vt:lpstr>Java API Framework </vt:lpstr>
      <vt:lpstr>System Apps </vt:lpstr>
      <vt:lpstr>Kotlin programming</vt:lpstr>
      <vt:lpstr>PowerPoint Presentation</vt:lpstr>
      <vt:lpstr>Fitur kotlin</vt:lpstr>
      <vt:lpstr>Cont’d</vt:lpstr>
      <vt:lpstr>contoh</vt:lpstr>
      <vt:lpstr>Xamarin android</vt:lpstr>
      <vt:lpstr>Cara kerja xamarin</vt:lpstr>
      <vt:lpstr>Cont’d</vt:lpstr>
      <vt:lpstr>Cont’d</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dc:title>
  <dc:creator>Alauddin Maulana Hirzan</dc:creator>
  <cp:lastModifiedBy>ALAUDDIN MAULANA HIRZAN</cp:lastModifiedBy>
  <cp:revision>11</cp:revision>
  <dcterms:created xsi:type="dcterms:W3CDTF">2020-04-20T10:24:23Z</dcterms:created>
  <dcterms:modified xsi:type="dcterms:W3CDTF">2020-10-26T05:26:54Z</dcterms:modified>
</cp:coreProperties>
</file>