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80" r:id="rId25"/>
    <p:sldId id="281" r:id="rId26"/>
    <p:sldId id="279" r:id="rId27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73299334" val="970" rev64="64" revOS="3"/>
      <pr:smFileRevision xmlns:pr="smNativeData" xmlns:p14="http://schemas.microsoft.com/office/powerpoint/2010/main" xmlns="" dt="1573299334" val="101"/>
      <pr:guideOptions xmlns:pr="smNativeData" xmlns:p14="http://schemas.microsoft.com/office/powerpoint/2010/main" xmlns="" dt="157329933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34" d="100"/>
          <a:sy n="34" d="100"/>
        </p:scale>
        <p:origin x="5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3" d="100"/>
          <a:sy n="53" d="100"/>
        </p:scale>
        <p:origin x="1932" y="20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Sg0AAMImAAAmFgAAEAAAACYAAAAIAAAAffD///////8="/>
              </a:ext>
            </a:extLst>
          </p:cNvSpPr>
          <p:nvPr>
            <p:ph type="ctrTitle"/>
          </p:nvPr>
        </p:nvSpPr>
        <p:spPr>
          <a:xfrm>
            <a:off x="635" y="2160270"/>
            <a:ext cx="6299835" cy="1440180"/>
          </a:xfrm>
          <a:solidFill>
            <a:schemeClr val="accent3"/>
          </a:solidFill>
          <a:ln>
            <a:noFill/>
          </a:ln>
          <a:effectLst>
            <a:outerShdw blurRad="127000" dist="125724" dir="2700000" sx="80000" sy="80000" algn="br">
              <a:schemeClr val="bg2">
                <a:alpha val="4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 algn="r">
              <a:defRPr sz="3600"/>
            </a:pPr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cHwAKAAAAACgAAAAoAAAAZAAAAGQAAAAAAAAAzMzMAAAAAABQAAAAUAAAAGQAAABkAAAAAAAAABcAAAAUAAAAAAAAAAAAAAD/fwAA/38AAAAAAAAJAAAABAAAACAV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QCAAAQhcAAMUmAAAaIgAAEAAAACYAAAAIAAAAffD///////8="/>
              </a:ext>
            </a:extLst>
          </p:cNvSpPr>
          <p:nvPr>
            <p:ph type="subTitle" idx="1"/>
          </p:nvPr>
        </p:nvSpPr>
        <p:spPr>
          <a:xfrm>
            <a:off x="1351280" y="3780790"/>
            <a:ext cx="4951095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 algn="r">
              <a:defRPr sz="2800"/>
            </a:pPr>
            <a:r>
              <a:t>Click to edit Master subtitle style</a:t>
            </a:r>
          </a:p>
        </p:txBody>
      </p:sp>
      <p:sp>
        <p:nvSpPr>
          <p:cNvPr id="4" name="Rechteck1"/>
          <p:cNvSpPr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AAAAAAQAAAAAAAAAAAAAAAAAAAAAAAAAAAAAAZAAAAGQAAAAAAAAAZAAAAGQAAAAVAAAAYAAAAAAAAAAAAAAAEAAAACADAAAAAAAAAAAAAAEAAACgMgAAAAAAAAAAAAABAAAAf39/AAEAAABkAAAAAAAAABQAAABAHwAAAAAAACYAAAAAAAAAwOD//wAAAAAmAAAAZAAAABYAAABMAAAAAQAAAAAAAAAGAAAAAAAAAAEAAABcHwAKPAAAAIwAAACMAAAAUAAAAFAAAAAAAAAAzMzMAAAAAABQAAAAUAAAAGQAAABkAAAAAAAAABcAAAAUAAAAAAAAAAAAAAD/fwAA/38AAAAAAAAJAAAABAAAAEoNAAAMAAAAEAAAAAAAAAAAAAAAAAAAAAAAAAAeAAAAaAAAAAAAAAAAAAAAAAAAAAAAAAAAAAAAECcAABAnAAAAAAAAAAAAAAAAAAAAAAAAAAAAAAAAAAAAAAAAAAAAAMgAAAAAAAAAwMD/AAAAAABkAAAAMgAAAAAAAABkAAAAAAAAAH9/fwAKAAAAHwAAAFQAAADVdR8FnhwHAQAAAAAAAAAAAAAAAAAAAAAAAAAAAAAAAAAAAAAAAAAA////An9/fwBcHwADzMzMAMDA/wB/f38AAAAAAAAAAAAAAAAAAAAAAAAAAAAhAAAAGAAAABQAAABrKQAASw0AAE04AAAnFgAAEAAAACYAAAAIAAAA//////////8="/>
              </a:ext>
            </a:extLst>
          </p:cNvSpPr>
          <p:nvPr/>
        </p:nvSpPr>
        <p:spPr>
          <a:xfrm>
            <a:off x="6732905" y="2160905"/>
            <a:ext cx="2419350" cy="1440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125724" dir="2700000" sx="80000" sy="80000" algn="bl">
              <a:schemeClr val="bg2">
                <a:alpha val="40000"/>
              </a:schemeClr>
            </a:outerShdw>
          </a:effectLst>
        </p:spPr>
        <p:txBody>
          <a:bodyPr vert="horz" wrap="square" numCol="1" spcCol="215900" anchor="t"/>
          <a:lstStyle/>
          <a:p>
            <a:endParaRPr/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cHBwc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216C379E-D0CC-39C1-82D4-2694799A7473}" type="datetime1">
              <a:t>23/11/2020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BJsw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0EA3972B-65E3-F661-AD1B-9334D9555BC6}" type="slidenum"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DA3E428-66C0-F612-8E1B-9047AA5578C5}" type="datetime1">
              <a:t>23/11/2020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OJ/Aw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3F97BFD-B3DE-AC8D-9041-45D8350F661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CAAAAAQ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HakAw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HOrAw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4FAA3B8-F6F9-AF55-B742-0000ED0C4155}" type="datetime1">
              <a:t>23/11/2020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LK1Aw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MAUkY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6ED8F77-39BB-B879-F555-CF2CC11B03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BJsw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71677B9-F7CA-4381-84AE-01D439E07254}" type="datetime1">
              <a:t>23/11/2020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159D0FD-B39C-0C26-D2E1-45739EAF241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3E11993-DD9E-B4EF-D059-2BBA5717267E}" type="datetime1">
              <a:t>23/11/2020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Njgyws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5B2F505-4BA8-E703-E60A-BD56BB4410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BF23640-0ED6-A7C0-984A-F89578046EAD}" type="datetime1">
              <a:t>23/11/2020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J9nHQU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3930CD1-9FBE-C6FA-F02B-69AF426506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E1NAH4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CBA831F-51E1-EF75-AF02-A720CD4C59F2}" type="datetime1">
              <a:t>23/11/2020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B8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AFBAFE2-ACA7-AE59-E943-5A0CE10D1F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91EF5F1-BF94-4B03-DAA6-4956BBE82C1C}" type="datetime1">
              <a:t>23/11/2020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GBRhQI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7E0CC38-76EA-B53A-A458-806F821652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FB09C48-06F2-E56A-BC08-F03FD2464AA5}" type="datetime1">
              <a:t>23/11/2020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4E37DB8-F6A9-B68B-E75B-00DE331511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6475984-CAEB-12AF-A5FF-3CFA17B15369}" type="datetime1">
              <a:t>23/11/2020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B562507-49C6-03D3-88EE-BF866BA07E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MAjkI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I8++3M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C898CDD-9391-DC7A-DF31-652FC27F2930}" type="datetime1">
              <a:t>23/11/2020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A0B7003-4DF7-5E86-B9B3-BBD33EFD4F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rang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OAQ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EAAAACYAAAAIAAAA//////////8="/>
              </a:ext>
            </a:extLst>
          </p:cNvSpPr>
          <p:nvPr>
            <p:ph type="title" idx="3"/>
          </p:nvPr>
        </p:nvSpPr>
        <p:spPr>
          <a:xfrm>
            <a:off x="635" y="216535"/>
            <a:ext cx="7308215" cy="115189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" dist="125724" dir="2700000" sx="80000" sy="80000" algn="br">
              <a:schemeClr val="bg2">
                <a:alpha val="4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sz="3600"/>
            </a:pPr>
            <a:r>
              <a:t>Click to edit Master title style</a:t>
            </a:r>
          </a:p>
        </p:txBody>
      </p:sp>
      <p:sp>
        <p:nvSpPr>
          <p:cNvPr id="3" name="Rechteck1"/>
          <p:cNvSpPr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AAAAAAQAAAAAAAAAAAAAAAAAAAAAAAAAAAAAAZAAAAGQAAAAAAAAAZAAAAGQAAAAVAAAAYAAAAAAAAAAAAAAAEAAAACADAAAAAAAAAAAAAAEAAACgMgAAAAAAAAAAAAABAAAAf39/AAEAAABkAAAAAAAAABQAAABAHwAAAAAAACYAAAAAAAAAwOD//wAAAAAmAAAAZAAAABYAAABMAAAAAQAAAAAAAAAGAAAAAAAAAAEAAABcHwAKPAAAAIwAAACMAAAAUAAAAFAAAAAAAAAAzMzMAAAAAABQAAAAUAAAAGQAAABkAAAAAAAAABcAAAAUAAAAAAAAAAAAAAD/fwAA/38AAAAAAAAJAAAABAAAAND///8MAAAAEAAAAAAAAAAAAAAAAAAAAAAAAAAeAAAAaAAAAAAAAAAAAAAAAAAAAAAAAAAAAAAAECcAABAnAAAAAAAAAAAAAAAAAAAAAAAAAAAAAAAAAAAAAAAAAAAAAMgAAAAAAAAAwMD/AAAAAABkAAAAMgAAAAAAAABkAAAAAAAAAH9/fwAKAAAAHwAAAFQAAADVdR8FnhwHAQAAAAAAAAAAAAAAAAAAAAAAAAAAAAAAAAAAAAAAAAAA////An9/fwBcHwADzMzMAMDA/wB/f38AAAAAAAAAAAAAAAAAAAAAAAAAAAAhAAAAGAAAABQAAAAuLwAAVQEAAEI4AABrCAAAEAAAACYAAAAIAAAA//////////8="/>
              </a:ext>
            </a:extLst>
          </p:cNvSpPr>
          <p:nvPr/>
        </p:nvSpPr>
        <p:spPr>
          <a:xfrm>
            <a:off x="7669530" y="216535"/>
            <a:ext cx="1475740" cy="1151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125724" dir="2700000" sx="80000" sy="80000" algn="bl">
              <a:schemeClr val="bg2">
                <a:alpha val="40000"/>
              </a:schemeClr>
            </a:outerShdw>
          </a:effectLst>
        </p:spPr>
        <p:txBody>
          <a:bodyPr vert="horz" wrap="square" numCol="1" spcCol="215900" anchor="t"/>
          <a:lstStyle/>
          <a:p>
            <a:endParaRPr/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IzM9P8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5E96FB2-FCB8-BC99-F651-0ACC211F005F}" type="datetime1">
              <a:t>23/11/2020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3D4AAD-E3CB-68BC-8585-15E904CB7340}" type="slidenum">
              <a:t>‹#›</a:t>
            </a:fld>
            <a:endParaRPr/>
          </a:p>
        </p:txBody>
      </p:sp>
      <p:sp>
        <p:nvSpPr>
          <p:cNvPr id="7" name="Text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36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MAWz8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Sg0AAMImAAAmFgAAAAAAACYAAAAIAAAAAQAAAAAAAAA="/>
              </a:ext>
            </a:extLst>
          </p:cNvSpPr>
          <p:nvPr>
            <p:ph type="ctrTitle"/>
          </p:nvPr>
        </p:nvSpPr>
        <p:spPr>
          <a:xfrm>
            <a:off x="635" y="2160270"/>
            <a:ext cx="6299835" cy="1440180"/>
          </a:xfrm>
        </p:spPr>
        <p:txBody>
          <a:bodyPr/>
          <a:lstStyle/>
          <a:p>
            <a:r>
              <a:t>Mobile Programming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BQCAAAQhcAAMUmAAAaIgAAAAAAACYAAAAIAAAAAQAAAAAAAAA="/>
              </a:ext>
            </a:extLst>
          </p:cNvSpPr>
          <p:nvPr>
            <p:ph type="subTitle" idx="1"/>
          </p:nvPr>
        </p:nvSpPr>
        <p:spPr>
          <a:xfrm>
            <a:off x="1351280" y="3780790"/>
            <a:ext cx="4951095" cy="1762760"/>
          </a:xfrm>
        </p:spPr>
        <p:txBody>
          <a:bodyPr/>
          <a:lstStyle/>
          <a:p>
            <a:r>
              <a:t>Pertemuan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NAAJA4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Android Memilih Resources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000"/>
            </a:pPr>
            <a:r>
              <a:t>Android memilih sumber daya alternatif mana yang akan digunakan saat runtime, tergantung pada konfigurasi perangkat saat ini. </a:t>
            </a:r>
          </a:p>
          <a:p>
            <a:pPr algn="just">
              <a:defRPr sz="3000"/>
            </a:pPr>
            <a:r>
              <a:t>Untuk menunjukkan bagaimana Android memilih sumber daya alternatif, asumsikan direktori yang dapat ditarik berikut masing-masing berisi versi berbeda dari gambar yang sama: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Pk3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 sz="3600"/>
            </a:pPr>
            <a:r>
              <a:t>drawable/</a:t>
            </a:r>
          </a:p>
          <a:p>
            <a:pPr>
              <a:defRPr sz="3600"/>
            </a:pPr>
            <a:r>
              <a:t>drawable-en/</a:t>
            </a:r>
          </a:p>
          <a:p>
            <a:pPr>
              <a:defRPr sz="3600"/>
            </a:pPr>
            <a:r>
              <a:t>drawable-fr-rCA/</a:t>
            </a:r>
          </a:p>
          <a:p>
            <a:pPr>
              <a:defRPr sz="3600"/>
            </a:pPr>
            <a:r>
              <a:t>drawable-en-port/</a:t>
            </a:r>
          </a:p>
          <a:p>
            <a:pPr>
              <a:defRPr sz="3600"/>
            </a:pPr>
            <a:r>
              <a:t>drawable-en-notouch-12key/</a:t>
            </a:r>
          </a:p>
          <a:p>
            <a:pPr>
              <a:defRPr sz="3600"/>
            </a:pPr>
            <a:r>
              <a:t>drawable-port-ldpi/</a:t>
            </a:r>
          </a:p>
          <a:p>
            <a:pPr>
              <a:defRPr sz="3600"/>
            </a:pPr>
            <a:r>
              <a:t>drawable-port-notouch-12key/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Intent &amp; IntentFilter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MA6cgU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000"/>
            </a:pPr>
            <a:r>
              <a:t>Intent adalah objek berpesan yang dapat digunakan untuk meminta tindakan dari komponen aplikasi lain. </a:t>
            </a:r>
          </a:p>
          <a:p>
            <a:pPr algn="just">
              <a:defRPr sz="3000"/>
            </a:pPr>
            <a:r>
              <a:t>Meskipun Intent memfasilitasi komunikasi antar komponen dalam beberapa cara, ada tiga kasus penggunaan dasar: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Memulai Suatu Kegiatan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000"/>
            </a:pPr>
            <a:r>
              <a:t>Suatu Aktivitas mewakili satu layar dalam suatu aplikasi. 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Pengembang dapat memulai instance baru dari suatu Activity dengan mengirimkan Intent ke startActivity(). 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Intent menggambarkan aktivitas untuk memulai dan membawa data yang diperlukan.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IAw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Memulai layanan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/>
            <a:r>
              <a:t>Service adalah komponen yang melakukan operasi di latar belakang tanpa antarmuka pengguna. </a:t>
            </a:r>
          </a:p>
          <a:p>
            <a:pPr algn="just"/>
            <a:endParaRPr/>
          </a:p>
          <a:p>
            <a:pPr algn="just"/>
            <a:r>
              <a:t>Dengan Android 5.0 (API level 21) dan yang lebih baru, Anda dapat memulai layanan dengan JobScheduler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LAjHA4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Mengirim Broadcast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NDmPwI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r>
              <a:t>Broadcast adalah pesan yang bisa diterima aplikasi mana pun. </a:t>
            </a:r>
          </a:p>
          <a:p>
            <a:endParaRPr/>
          </a:p>
          <a:p>
            <a:r>
              <a:t>Sistem memberikan berbagai broadcast untuk event sistem, seperti ketika sistem dinyalakan atau perangkat mulai mengisi daya.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Jenis Intent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/>
            <a:r>
              <a:rPr b="1"/>
              <a:t>Intent Eksplisit</a:t>
            </a:r>
            <a:r>
              <a:t> menentukan aplikasi mana yang akan memenuhi Intent, dengan memberikan nama paket aplikasi target atau nama kelas komponen yang sepenuhnya memenuhi syarat.</a:t>
            </a:r>
          </a:p>
          <a:p>
            <a:pPr algn="just"/>
            <a:r>
              <a:t> </a:t>
            </a:r>
          </a:p>
          <a:p>
            <a:pPr algn="just"/>
            <a:r>
              <a:rPr b="1"/>
              <a:t>Intent Implisit</a:t>
            </a:r>
            <a:r>
              <a:t> tidak menyebutkan komponen tertentu, tetapi menyatakan tindakan umum untuk dilakukan, yang memungkinkan komponen dari aplikasi lain untuk menanganinya.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IAw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qTGXRMAAAAlAAAAEQAAAC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1XUfBZ4cBwEAAAAAAAAAAAAAAAAAAAAAAAAAAAAAAAAAAAAAAAAAAP///wJ/f38AXB8AA8zMzADAwP8Af39/AAAAAAAAAAAAAAAAAP///wAAAAAAIQAAABgAAAAUAAAAiwAAAIsLAADyNwAAH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8265" y="1876425"/>
            <a:ext cx="9006205" cy="41567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000"/>
            </a:pPr>
            <a:r>
              <a:t>Informasi utama yang terkandung dalam Intent adalah sebagai berikut: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Nama komponen</a:t>
            </a:r>
          </a:p>
          <a:p>
            <a:pPr lvl="1" algn="just">
              <a:defRPr sz="3000"/>
            </a:pPr>
            <a:r>
              <a:t>Nama komponen yang memulai.</a:t>
            </a:r>
          </a:p>
          <a:p>
            <a:pPr algn="just">
              <a:defRPr sz="3000"/>
            </a:pPr>
            <a:r>
              <a:t>Tindakan</a:t>
            </a:r>
          </a:p>
          <a:p>
            <a:pPr lvl="1" algn="just">
              <a:defRPr sz="3000"/>
            </a:pPr>
            <a:r>
              <a:t>String yang menentukan tindakan umum untuk dilakukan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EFBQUE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Membangun Intent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000"/>
            </a:pPr>
            <a:r>
              <a:t>Objek Intent membawa informasi yang digunakan sistem Android untuk menentukan komponen mana yang akan dimulai, ditambah informasi yang digunakan komponen penerima untuk melakukan tindakan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D990v8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600"/>
            </a:pPr>
            <a:r>
              <a:t>Resources adalah file tambahan dan konten statis yang digunakan kode seperti bitmap, definisi tata letak, string antarmuka pengguna, instruksi animasi, dan banyak lagi.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awg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368425"/>
            <a:ext cx="8229600" cy="4755515"/>
          </a:xfrm>
        </p:spPr>
        <p:txBody>
          <a:bodyPr/>
          <a:lstStyle/>
          <a:p>
            <a:pPr algn="just"/>
            <a:r>
              <a:t>Data</a:t>
            </a:r>
          </a:p>
          <a:p>
            <a:pPr lvl="1" algn="just"/>
            <a:r>
              <a:t>URI (objek Uri) yang mereferensikan data yang akan ditindaklanjuti dan / atau tipe MIME dari data tersebut.</a:t>
            </a:r>
          </a:p>
          <a:p>
            <a:pPr algn="just"/>
            <a:r>
              <a:t>Kategori</a:t>
            </a:r>
          </a:p>
          <a:p>
            <a:pPr lvl="1" algn="just"/>
            <a:r>
              <a:t>String yang berisi informasi tambahan tentang jenis komponen yang harus menangani maksud.</a:t>
            </a:r>
          </a:p>
          <a:p>
            <a:pPr lvl="1" algn="just"/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IAw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/>
            <a:r>
              <a:t>Ekstra</a:t>
            </a:r>
          </a:p>
          <a:p>
            <a:pPr lvl="1" algn="just"/>
            <a:r>
              <a:t>Pasangan nilai kunci yang membawa informasi tambahan yang diperlukan untuk menyelesaikan tindakan yang diminta.</a:t>
            </a:r>
          </a:p>
          <a:p>
            <a:pPr algn="just"/>
            <a:r>
              <a:t>Flags</a:t>
            </a:r>
          </a:p>
          <a:p>
            <a:pPr lvl="1" algn="just"/>
            <a:r>
              <a:t>Flag didefinisikan dalam kelas Intent yang berfungsi sebagai metadata untuk Intent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EFBQUE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Content Provider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/>
            <a:r>
              <a:t>Content Provider dapat membantu aplikasi mengelola akses ke data yang disimpan dengan sendirinya, disimpan oleh aplikasi lain, dan menyediakan cara untuk berbagi data dengan aplikasi lain. </a:t>
            </a:r>
          </a:p>
          <a:p>
            <a:pPr algn="just"/>
            <a:endParaRPr/>
          </a:p>
          <a:p>
            <a:pPr algn="just"/>
            <a:r>
              <a:t>Mereka merangkum data, dan menyediakan mekanisme untuk mendefinisikan keamanan data.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Ilustrasi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qTGXRMAAAAlAAAAEQAAAC8BAAAAkAAAAEgAAACQAAAASAAAAAAAAAAAAAAAAAAAAAEAAABQAAAAAAAAAAAA4D8AAAAAAADgPwAAAAAAAOA/AAAAAAAA4D8AAAAAAADgPwAAAAAAAOA/AAAAAAAA4D8AAAAAAADgPwAAAAAAAOA/AAAAAAAA4D8CAAAAjAAAAAEAAAAAAAAA////C5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BJ4cBwEAAAAAAAAAAAAAAAAAAAAAAAAAAAAAAAAAAAAAAAAAAP///wJ/f38AXB8AA8zMzADAwP8Af39/AAAAAAAAAAAAAAAAAP///wAAAAAAIQAAABgAAAAUAAAArQMAAGsIAABZLgAAv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" y="1368425"/>
            <a:ext cx="6936740" cy="54171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r>
              <a:t>Gunakan Content Provider jika Anda berencana untuk berbagi data. Jika tidak, Content Provider masih dapat digunakan karena abstraksi yang bagus. </a:t>
            </a:r>
          </a:p>
          <a:p>
            <a:r>
              <a:t>Abstraksi ini memungkinkan untuk melakukan modifikasi pada implementasi penyimpanan data aplikasi tanpa mempengaruhi aplikasi lain yang ada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IAw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Ilustrasi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hqTGXRMAAAAlAAAAEQAAAC8BAAAAkAAAAEgAAACQAAAASAAAAAAAAAAAAAAAAAAAAAEAAABQAAAAAAAAAAAA4D8AAAAAAADgPwAAAAAAAOA/AAAAAAAA4D8AAAAAAADgPwAAAAAAAOA/AAAAAAAA4D8AAAAAAADgPwAAAAAAAOA/AAAAAAAA4D8CAAAAjAAAAAEAAAAAAAAA////CZ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p4cBwEAAAAAAAAAAAAAAAAAAAAAAAAAAAAAAAAAAAAAAAAAAP///wJ/f38AXB8AA8zMzADAwP8Af39/AAAAAAAAAAAAAAAAAP///wAAAAAAIQAAABgAAAAUAAAAAQAAAGsIAAC8NgAA9S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368425"/>
            <a:ext cx="8896985" cy="49644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IAw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Keuntungan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000"/>
            </a:pPr>
            <a:r>
              <a:t>Content Provider menawarkan kontrol granular atas izin untuk mengakses data.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Pengembang dapat memilih untuk membatasi akses ke Content Provider dari hanya di dalam aplikasi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Pk3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600"/>
            </a:pPr>
            <a:r>
              <a:t>Menempatkan setiap jenis sumber daya dalam subdirektori spesifik direktori / proyek Anda. </a:t>
            </a:r>
          </a:p>
          <a:p>
            <a:pPr algn="just">
              <a:defRPr sz="3600"/>
            </a:pPr>
            <a:r>
              <a:t>Misalnya, inilah hierarki file untuk proyek sederhana: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marL="0" indent="0">
              <a:buNone/>
              <a:defRPr sz="2400"/>
            </a:pPr>
            <a:r>
              <a:t>MyProject/</a:t>
            </a:r>
          </a:p>
          <a:p>
            <a:pPr marL="0" indent="0">
              <a:buNone/>
              <a:defRPr sz="2400"/>
            </a:pPr>
            <a:r>
              <a:t>    		src/</a:t>
            </a:r>
          </a:p>
          <a:p>
            <a:pPr marL="0" indent="0">
              <a:buNone/>
              <a:defRPr sz="2400"/>
            </a:pPr>
            <a:r>
              <a:t>        			MyActivity.java</a:t>
            </a:r>
          </a:p>
          <a:p>
            <a:pPr marL="0" indent="0">
              <a:buNone/>
              <a:defRPr sz="2400"/>
            </a:pPr>
            <a:r>
              <a:t>    		res/</a:t>
            </a:r>
          </a:p>
          <a:p>
            <a:pPr marL="0" indent="0">
              <a:buNone/>
              <a:defRPr sz="2400"/>
            </a:pPr>
            <a:r>
              <a:t>       		 	drawable/</a:t>
            </a:r>
          </a:p>
          <a:p>
            <a:pPr marL="0" indent="0">
              <a:buNone/>
              <a:defRPr sz="2400"/>
            </a:pPr>
            <a:r>
              <a:t>            			graphic.png</a:t>
            </a:r>
          </a:p>
          <a:p>
            <a:pPr marL="0" indent="0">
              <a:buNone/>
              <a:defRPr sz="2400"/>
            </a:pPr>
            <a:r>
              <a:t>        			layout/</a:t>
            </a:r>
          </a:p>
          <a:p>
            <a:pPr marL="0" indent="0">
              <a:buNone/>
              <a:defRPr sz="2400"/>
            </a:pPr>
            <a:r>
              <a:t>           			 main.xml</a:t>
            </a:r>
          </a:p>
          <a:p>
            <a:pPr marL="0" indent="0">
              <a:buNone/>
              <a:defRPr sz="2400"/>
            </a:pPr>
            <a:r>
              <a:t>           		 	info.xml</a:t>
            </a:r>
          </a:p>
          <a:p>
            <a:pPr marL="0" indent="0">
              <a:buNone/>
              <a:defRPr sz="2400"/>
            </a:pPr>
            <a:r>
              <a:t>       		 	mipmap/</a:t>
            </a:r>
          </a:p>
          <a:p>
            <a:pPr marL="0" indent="0">
              <a:buNone/>
              <a:defRPr sz="2400"/>
            </a:pPr>
            <a:r>
              <a:t>           	 		icon.png</a:t>
            </a:r>
          </a:p>
          <a:p>
            <a:pPr marL="0" indent="0">
              <a:buNone/>
              <a:defRPr sz="2400"/>
            </a:pPr>
            <a:r>
              <a:t>       			values/</a:t>
            </a:r>
          </a:p>
          <a:p>
            <a:pPr marL="0" indent="0">
              <a:buNone/>
              <a:defRPr sz="2400"/>
            </a:pPr>
            <a:r>
              <a:t>            			strings.xml</a:t>
            </a:r>
          </a:p>
          <a:p>
            <a:pPr marL="0" indent="0">
              <a:buNone/>
              <a:defRPr sz="2400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Pk3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Jenis Resourcew dalam res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r>
              <a:t>folder animator/ </a:t>
            </a:r>
          </a:p>
          <a:p>
            <a:r>
              <a:t>XML yang menentukan animasi properti.</a:t>
            </a:r>
          </a:p>
          <a:p>
            <a:endParaRPr/>
          </a:p>
          <a:p>
            <a:r>
              <a:t>folder anim/</a:t>
            </a:r>
          </a:p>
          <a:p>
            <a:r>
              <a:t>XML yang mendefinisikan tween animasi.</a:t>
            </a:r>
          </a:p>
          <a:p>
            <a:endParaRPr/>
          </a:p>
          <a:p>
            <a:r>
              <a:t>color/ </a:t>
            </a:r>
          </a:p>
          <a:p>
            <a:r>
              <a:t>XML yang menentukan status daftar warna.</a:t>
            </a:r>
          </a:p>
          <a:p>
            <a:endParaRPr/>
          </a:p>
          <a:p>
            <a:r>
              <a:t>drawable/ </a:t>
            </a:r>
          </a:p>
          <a:p>
            <a:r>
              <a:t>XML yang dikompilasi ke sumber daya gambar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OBDDAw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r>
              <a:t>mipmap/ </a:t>
            </a:r>
          </a:p>
          <a:p>
            <a:r>
              <a:t>Gambar untuk ikon launcher.</a:t>
            </a:r>
          </a:p>
          <a:p>
            <a:endParaRPr/>
          </a:p>
          <a:p>
            <a:r>
              <a:t>layout/ </a:t>
            </a:r>
          </a:p>
          <a:p>
            <a:r>
              <a:t>XML yang menentukan tata letak antarmuka pengguna.</a:t>
            </a:r>
          </a:p>
          <a:p>
            <a:endParaRPr/>
          </a:p>
          <a:p>
            <a:r>
              <a:t>menu/ </a:t>
            </a:r>
          </a:p>
          <a:p>
            <a:r>
              <a:t>XML yang menentukan menu aplikasi, seperti Menu Opsi, Menu Konteks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PQp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r>
              <a:t>value/ </a:t>
            </a:r>
          </a:p>
          <a:p>
            <a:r>
              <a:t>XML yang berisi nilai-nilai sederhana, seperti string, integer, dan warna.</a:t>
            </a:r>
          </a:p>
          <a:p>
            <a:endParaRPr/>
          </a:p>
          <a:p>
            <a:r>
              <a:t>xml/ XML yang dapat dibaca saat runtime </a:t>
            </a:r>
          </a:p>
          <a:p>
            <a:endParaRPr/>
          </a:p>
          <a:p>
            <a:r>
              <a:t>font / Font file dengan ekstensi seperti .ttf, .otf, atau .ttc, atau file XML yang menyertakan elemen &lt;font-family&gt;.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Pk3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Memilih Resources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600"/>
            </a:pPr>
            <a:r>
              <a:t>Agar aplikasi mendukung beberapa konfigurasi perangkat, sangat penting untuk selalu menyediakan sumber daya default untuk setiap jenis sumber daya yang digunakan aplikasi.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QAAAAAAAAAIAAAAAAAAAAEAAABcHwAKPAAAAIwAAACMAAAAUAAAAFAAAAAAAAAAzMzMAAAAAABQAAAAUAAAAGQAAABkAAAAAAAAABcAAAAUAAAAAAAAAAAAAAD/fwAA/38AAAAAAAAJAAAABAAAAAAAAAAMAAAAEAAAAAAAAAAAAAAAAAAAAAAAAAAeAAAAaAAAAAAAAAAAAAAAAAAAAAAAAAAAAAAAECcAABAnAAAAAAAAAAAAAAAAAAAAAAAAAAAAAAAAAAAAAAAAAAAAAMgAAAAAAAAAwMD/AAAAAABkAAAAMgAAAAAAAABkAAAAAAAAAH9/fwAKAAAAHwAAAFQAAABNTU0JnhwHAQAAAAAAAAAAAAAAAAAAAAAAAAAAAAAAAAAAAAAAAAAA////An9/fwBcHwADzMzMAMDA/wB/f38AAAAAAAAAAAAAAAAAAAAAAAAAAAAhAAAAGAAAABQAAAABAAAAVQEAAPYsAABrCAAAAAAAACYAAAAIAAAAAQAAAAAAAAA="/>
              </a:ext>
            </a:extLst>
          </p:cNvSpPr>
          <p:nvPr>
            <p:ph type="title"/>
          </p:nvPr>
        </p:nvSpPr>
        <p:spPr>
          <a:xfrm>
            <a:off x="635" y="216535"/>
            <a:ext cx="7308215" cy="1151890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qTGX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cHw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DVdR8FnhwHAQAAAAAAAAAAAAAAAAAAAAAAAAAAAAAAAAAAAAAAAAAA////An9/fwBcHwA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 algn="just">
              <a:defRPr sz="3200"/>
            </a:pPr>
            <a:r>
              <a:t>Misalnya, jika aplikasi mendukung beberapa bahasa, selalu sertakan direktori value/ tanpa kualifikasi bahasa dan wilayah. </a:t>
            </a:r>
          </a:p>
          <a:p>
            <a:pPr algn="just">
              <a:defRPr sz="3200"/>
            </a:pPr>
            <a:r>
              <a:t>Jika tidak, maka aplikasi akan macet ketika dijalankan pada perangkat yang disetel ke bahasa yang tidak didukung oleh string. </a:t>
            </a:r>
          </a:p>
          <a:p>
            <a:pPr algn="just">
              <a:defRPr sz="3200"/>
            </a:pPr>
            <a:r>
              <a:t>Tetapi, selama value/ diberi nilai default, maka aplikasi akan berjalan dengan baik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9E1C07"/>
      </a:lt1>
      <a:dk2>
        <a:srgbClr val="FFFFFF"/>
      </a:dk2>
      <a:lt2>
        <a:srgbClr val="5C1F00"/>
      </a:lt2>
      <a:accent1>
        <a:srgbClr val="D5751F"/>
      </a:accent1>
      <a:accent2>
        <a:srgbClr val="BE7960"/>
      </a:accent2>
      <a:accent3>
        <a:srgbClr val="4D4D4D"/>
      </a:accent3>
      <a:accent4>
        <a:srgbClr val="7EB9A0"/>
      </a:accent4>
      <a:accent5>
        <a:srgbClr val="5EC9C0"/>
      </a:accent5>
      <a:accent6>
        <a:srgbClr val="3EE9E0"/>
      </a:accent6>
      <a:hlink>
        <a:srgbClr val="FFFF99"/>
      </a:hlink>
      <a:folHlink>
        <a:srgbClr val="D3A21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9E1C07"/>
    </a:dk1>
    <a:lt1>
      <a:srgbClr val="FFFFFF"/>
    </a:lt1>
    <a:dk2>
      <a:srgbClr val="5C1F00"/>
    </a:dk2>
    <a:lt2>
      <a:srgbClr val="FFFFFF"/>
    </a:lt2>
    <a:accent1>
      <a:srgbClr val="D5751F"/>
    </a:accent1>
    <a:accent2>
      <a:srgbClr val="BE7960"/>
    </a:accent2>
    <a:accent3>
      <a:srgbClr val="4D4D4D"/>
    </a:accent3>
    <a:accent4>
      <a:srgbClr val="7EB9A0"/>
    </a:accent4>
    <a:accent5>
      <a:srgbClr val="5EC9C0"/>
    </a:accent5>
    <a:accent6>
      <a:srgbClr val="3EE9E0"/>
    </a:accent6>
    <a:hlink>
      <a:srgbClr val="FFFF99"/>
    </a:hlink>
    <a:folHlink>
      <a:srgbClr val="D3A21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823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Basic Sans</vt:lpstr>
      <vt:lpstr>Arial</vt:lpstr>
      <vt:lpstr>Presentation</vt:lpstr>
      <vt:lpstr>Mobile Programming</vt:lpstr>
      <vt:lpstr>Resources</vt:lpstr>
      <vt:lpstr>Cont’d</vt:lpstr>
      <vt:lpstr>Contoh</vt:lpstr>
      <vt:lpstr>Jenis Resourcew dalam res</vt:lpstr>
      <vt:lpstr>Cont’d</vt:lpstr>
      <vt:lpstr>Cont’d</vt:lpstr>
      <vt:lpstr>Memilih Resources</vt:lpstr>
      <vt:lpstr>Cont’d</vt:lpstr>
      <vt:lpstr>Android Memilih Resources</vt:lpstr>
      <vt:lpstr>Cont’d</vt:lpstr>
      <vt:lpstr>Intent &amp; IntentFilter</vt:lpstr>
      <vt:lpstr>Memulai Suatu Kegiatan</vt:lpstr>
      <vt:lpstr>Memulai layanan</vt:lpstr>
      <vt:lpstr>Mengirim Broadcast</vt:lpstr>
      <vt:lpstr>Jenis Intent</vt:lpstr>
      <vt:lpstr>Ilustrasi</vt:lpstr>
      <vt:lpstr>Cont’d</vt:lpstr>
      <vt:lpstr>Membangun Intent</vt:lpstr>
      <vt:lpstr>Cont’d</vt:lpstr>
      <vt:lpstr>Cont’d</vt:lpstr>
      <vt:lpstr>Content Provider</vt:lpstr>
      <vt:lpstr>Ilustrasi</vt:lpstr>
      <vt:lpstr>Cont’d</vt:lpstr>
      <vt:lpstr>Ilustrasi</vt:lpstr>
      <vt:lpstr>Keuntungan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subject/>
  <dc:creator/>
  <cp:keywords/>
  <dc:description/>
  <cp:lastModifiedBy>Alauddin Maulana Hirzan</cp:lastModifiedBy>
  <cp:revision>2</cp:revision>
  <dcterms:created xsi:type="dcterms:W3CDTF">2017-10-26T08:03:09Z</dcterms:created>
  <dcterms:modified xsi:type="dcterms:W3CDTF">2020-11-23T05:26:50Z</dcterms:modified>
</cp:coreProperties>
</file>