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574515383" val="970" rev64="64" revOS="3"/>
      <pr:smFileRevision xmlns:pr="smNativeData" xmlns:p14="http://schemas.microsoft.com/office/powerpoint/2010/main" xmlns="" dt="1574515383" val="101"/>
      <pr:guideOptions xmlns:pr="smNativeData" xmlns:p14="http://schemas.microsoft.com/office/powerpoint/2010/main" xmlns="" dt="1574515383"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7" d="100"/>
        <a:sy n="17" d="100"/>
      </p:scale>
      <p:origin x="0" y="0"/>
    </p:cViewPr>
  </p:sorterViewPr>
  <p:notesViewPr>
    <p:cSldViewPr snapToObjects="1" showGuides="1">
      <p:cViewPr>
        <p:scale>
          <a:sx n="60" d="100"/>
          <a:sy n="60" d="100"/>
        </p:scale>
        <p:origin x="1429" y="211"/>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A4BAAAGg0AAAg0AAAmFgAAAAAAACYAAAAIAAAAAQ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wCAAA6BcAANAvAACwIgAAA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171AD0BB-F5FA-4F26-B4A2-03739EEC4256}" type="datetime1">
              <a:t>02/06/2020</a:t>
            </a:fld>
            <a:endParaRPr/>
          </a:p>
        </p:txBody>
      </p:sp>
      <p:sp>
        <p:nvSpPr>
          <p:cNvPr id="5"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BjDcAM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66F59F5C-128B-A069-C54D-E43CD10333B1}"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Q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QAO00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EAAAACYAAAAIAAAAAoAAAAAAAAA="/>
              </a:ext>
            </a:extLst>
          </p:cNvSpPr>
          <p:nvPr>
            <p:ph idx="1"/>
          </p:nvPr>
        </p:nvSpPr>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QAJUw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208F18A7-E9CD-DAEE-8337-1FBB5679754A}" type="datetime1">
              <a:t>02/06/2020</a:t>
            </a:fld>
            <a:endParaRPr/>
          </a:p>
        </p:txBody>
      </p:sp>
      <p:sp>
        <p:nvSpPr>
          <p:cNvPr id="5"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QAFUk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QA7Eg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69F7FE85-CB84-A208-CA4F-3D5DB0013C68}"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CAAAAAQ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IKAAAsAEAAHA1AACwJQAAE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Q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IRECn0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QAgAAsAEAANgnAACwJQAAE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DpFC4Y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2C1E8F62-2CC1-4B79-8FA6-DA2CC1E8798F}" type="datetime1">
              <a:t>02/06/2020</a:t>
            </a:fld>
            <a:endParaRPr/>
          </a:p>
        </p:txBody>
      </p:sp>
      <p:sp>
        <p:nvSpPr>
          <p:cNvPr id="5"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HxMFJY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C1NsKE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4ADD8118-56A7-8877-E965-A022CF2B1FF5}"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EAAAACYAAAAIAAAAAI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HDeoAQ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75AAFCDF-9198-FF0A-D612-675FB25C2032}" type="datetime1">
              <a:t>02/06/2020</a:t>
            </a:fld>
            <a:endParaRPr/>
          </a:p>
        </p:txBody>
      </p:sp>
      <p:sp>
        <p:nvSpPr>
          <p:cNvPr id="5"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PUR+B0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4F790913-5DA2-2CFF-ECC1-ABAA478F1AFE}"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GoAI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yBAAAHBsAAEI0AAB9IwAAE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C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yBAAA4REAAEI0AAAcGwAAE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r>
              <a:t>Click to edit Master text styles</a:t>
            </a:r>
          </a:p>
        </p:txBody>
      </p:sp>
      <p:sp>
        <p:nvSpPr>
          <p:cNvPr id="4"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12C2C192-DCFF-9737-B17A-2A628F34477F}" type="datetime1">
              <a:t>02/06/2020</a:t>
            </a:fld>
            <a:endParaRPr/>
          </a:p>
        </p:txBody>
      </p:sp>
      <p:sp>
        <p:nvSpPr>
          <p:cNvPr id="5"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G10mMM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MUiShk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0E781F25-6BE3-2DE9-ADC0-9DBC518E5BC8}"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EAAAACYAAAAI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QAgAA2AkAAKgbAACwJQAAEAAAACYAAAAIAAAAAYAAAAAAAAA="/>
              </a:ext>
            </a:extLst>
          </p:cNvSpPr>
          <p:nvPr>
            <p:ph sz="half"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P9/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YHAAA2AkAAHA1AACwJQAAAAAAACYAAAAIAAAAAYAAAAAAAAA="/>
              </a:ext>
            </a:extLst>
          </p:cNvSpPr>
          <p:nvPr>
            <p:ph sz="half"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DCC1gQ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7EFD52EE-A093-A8A4-DD45-56F11C0B2B03}" type="datetime1">
              <a:t>02/06/2020</a:t>
            </a:fld>
            <a:endParaRPr/>
          </a:p>
        </p:txBody>
      </p:sp>
      <p:sp>
        <p:nvSpPr>
          <p:cNvPr id="6"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7"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7610D90E-409B-452F-D5A8-B67A97E623E3}"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EAAAACYAAAAI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pr="smNativeData" xmlns:p14="http://schemas.microsoft.com/office/powerpoint/2010/main" xmlns="" val="SMDATA_13_tzLZXRMAAAAlAAAAZAAAAA8BAAAAkAAAAEgAAACQAAAASAAAAAAAAAAC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HcAbw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QAgAAcQkAAKobAABhDQAAE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QAgAAYQ0AAKobAACwJQAAAAAAACYAAAAIAAAAAYAAAAAAAAA="/>
              </a:ext>
            </a:extLst>
          </p:cNvSpPr>
          <p:nvPr>
            <p:ph sz="half"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p14="http://schemas.microsoft.com/office/powerpoint/2010/main" xmlns="" val="SMDATA_13_tzLZXRMAAAAlAAAAZAAAAA8BAAAAkAAAAEgAAACQAAAASAAAAAAAAAAC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WHAAAYQ0AAHA1AACwJQAAAAAAACYAAAAIAAAAAYAAAAAAAAA="/>
              </a:ext>
            </a:extLst>
          </p:cNvSpPr>
          <p:nvPr>
            <p:ph sz="half"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JKRlpM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46E1E7EA-A4AB-B411-E559-5244A9171307}" type="datetime1">
              <a:t>02/06/2020</a:t>
            </a:fld>
            <a:endParaRPr/>
          </a:p>
        </p:txBody>
      </p:sp>
      <p:sp>
        <p:nvSpPr>
          <p:cNvPr id="8"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JyeiZw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9"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HmCcXw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499C3874-3AA4-C9CE-EA24-CC9B766A1C99}"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EAAAACYAAAAIAAAAAAAAAAAAAAA="/>
              </a:ext>
            </a:extLst>
          </p:cNvSpPr>
          <p:nvPr>
            <p:ph type="title"/>
          </p:nvPr>
        </p:nvSpPr>
        <p:spPr/>
        <p:txBody>
          <a:bodyPr/>
          <a:lstStyle/>
          <a:p>
            <a:r>
              <a:t>Click to edit Master title style</a:t>
            </a:r>
          </a:p>
        </p:txBody>
      </p:sp>
      <p:sp>
        <p:nvSpPr>
          <p:cNvPr id="3"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HcAbw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27D90EF8-B6CA-8CF8-8461-40AD402F7215}" type="datetime1">
              <a:t>02/06/2020</a:t>
            </a:fld>
            <a:endParaRPr/>
          </a:p>
        </p:txBody>
      </p:sp>
      <p:sp>
        <p:nvSpPr>
          <p:cNvPr id="4"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5"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0670241C-52EB-25D2-A5C8-A4876A8653F1}"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21A0B4F9-B7CC-F542-8218-4117FA567414}" type="datetime1">
              <a:t>02/06/2020</a:t>
            </a:fld>
            <a:endParaRPr/>
          </a:p>
        </p:txBody>
      </p:sp>
      <p:sp>
        <p:nvSpPr>
          <p:cNvPr id="3"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4"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26FB6A5F-11CB-AE9C-8543-E7C9240D73B2}"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C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QAgAArgEAAFIVAADUCAAAE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r>
              <a:t>Click to edit Master title style</a:t>
            </a:r>
          </a:p>
        </p:txBody>
      </p:sp>
      <p:sp>
        <p:nvSpPr>
          <p:cNvPr id="3" name="SlideText2"/>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KAsAgE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FQAArgEAAHA1AACwJQAAEAAAACYAAAAIAAAAAY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PtEAw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DQAgAA1AgAAFIVAACwJQAAAAAAACYAAAAIAAAAAQAAAAAAAAA="/>
              </a:ext>
            </a:extLst>
          </p:cNvSpPr>
          <p:nvPr>
            <p:ph sz="half" idx="2"/>
          </p:nvPr>
        </p:nvSpPr>
        <p:spPr>
          <a:xfrm>
            <a:off x="457200" y="1435100"/>
            <a:ext cx="3008630" cy="4691380"/>
          </a:xfrm>
        </p:spPr>
        <p:txBody>
          <a:bodyPr/>
          <a:lstStyle/>
          <a:p>
            <a:r>
              <a:t>Click to edit Master text styles</a:t>
            </a:r>
          </a:p>
        </p:txBody>
      </p:sp>
      <p:sp>
        <p:nvSpPr>
          <p:cNvPr id="5"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NJbAw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34E51130-7ED9-B0E7-975D-88B25F1361DD}" type="datetime1">
              <a:t>02/06/2020</a:t>
            </a:fld>
            <a:endParaRPr/>
          </a:p>
        </p:txBody>
      </p:sp>
      <p:sp>
        <p:nvSpPr>
          <p:cNvPr id="6"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EluAw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7"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Hx5Aw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16FFD5D2-9CFB-AA23-B547-6A769B09433F}"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C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AGCwAAiB0AAMYsAAAEIQAAE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r>
              <a:t>Click to edit Master title style</a:t>
            </a:r>
          </a:p>
        </p:txBody>
      </p:sp>
      <p:sp>
        <p:nvSpPr>
          <p:cNvPr id="3" name="SlideText2"/>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P1CcZ8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K4/9Kc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AGCwAABCEAAMYsAAD4JQAAAAAAACYAAAAIAAAAAQAAAAAAAAA="/>
              </a:ext>
            </a:extLst>
          </p:cNvSpPr>
          <p:nvPr>
            <p:ph sz="half" idx="2"/>
          </p:nvPr>
        </p:nvSpPr>
        <p:spPr>
          <a:xfrm>
            <a:off x="1791970" y="5367020"/>
            <a:ext cx="5486400" cy="805180"/>
          </a:xfrm>
        </p:spPr>
        <p:txBody>
          <a:bodyPr/>
          <a:lstStyle/>
          <a:p>
            <a:r>
              <a:t>Click to edit Master text styles</a:t>
            </a:r>
          </a:p>
        </p:txBody>
      </p:sp>
      <p:sp>
        <p:nvSpPr>
          <p:cNvPr id="5" name="DateTime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MZCFL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AAAAAAAAAAA="/>
              </a:ext>
            </a:extLst>
          </p:cNvSpPr>
          <p:nvPr>
            <p:ph type="dt" sz="quarter" idx="10"/>
          </p:nvPr>
        </p:nvSpPr>
        <p:spPr/>
        <p:txBody>
          <a:bodyPr/>
          <a:lstStyle/>
          <a:p>
            <a:fld id="{0DC07B78-36E0-958D-AE78-C0D835365895}" type="datetime1">
              <a:t>02/06/2020</a:t>
            </a:fld>
            <a:endParaRPr/>
          </a:p>
        </p:txBody>
      </p:sp>
      <p:sp>
        <p:nvSpPr>
          <p:cNvPr id="6" name="Foot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Fobpr8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AAAAAAAAAAA="/>
              </a:ext>
            </a:extLst>
          </p:cNvSpPr>
          <p:nvPr>
            <p:ph type="ftr" sz="quarter" idx="11"/>
          </p:nvPr>
        </p:nvSpPr>
        <p:spPr/>
        <p:txBody>
          <a:bodyPr/>
          <a:lstStyle/>
          <a:p>
            <a:r>
              <a:t>{Footer}</a:t>
            </a:r>
          </a:p>
        </p:txBody>
      </p:sp>
      <p:sp>
        <p:nvSpPr>
          <p:cNvPr id="7" name="SlideNumberArea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KpGzdM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AAAAAAAAAAA="/>
              </a:ext>
            </a:extLst>
          </p:cNvSpPr>
          <p:nvPr>
            <p:ph type="sldNum" sz="quarter" idx="12"/>
          </p:nvPr>
        </p:nvSpPr>
        <p:spPr/>
        <p:txBody>
          <a:bodyPr/>
          <a:lstStyle/>
          <a:p>
            <a:fld id="{4AF5D78E-C0A7-A021-E94D-367499031F63}"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ark dots">
    <p:bg>
      <p:bgPr>
        <a:blipFill>
          <a:blip r:embed="rId13"/>
          <a:srcRect/>
          <a:stretch/>
        </a:blipFill>
        <a:effectLst/>
      </p:bgPr>
    </p:bg>
    <p:spTree>
      <p:nvGrpSpPr>
        <p:cNvPr id="1" name=""/>
        <p:cNvGrpSpPr/>
        <p:nvPr/>
      </p:nvGrpSpPr>
      <p:grpSpPr>
        <a:xfrm>
          <a:off x="0" y="0"/>
          <a:ext cx="0" cy="0"/>
          <a:chOff x="0" y="0"/>
          <a:chExt cx="0" cy="0"/>
        </a:xfrm>
      </p:grpSpPr>
      <p:sp>
        <p:nvSpPr>
          <p:cNvPr id="2" name="TitelPlatzhalterBereich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EAAAACYAAAAIAAAA//////////8="/>
              </a:ext>
            </a:extLst>
          </p:cNvSpPr>
          <p:nvPr>
            <p:ph type="title"/>
          </p:nvPr>
        </p:nvSpPr>
        <p:spPr>
          <a:xfrm>
            <a:off x="430530" y="287655"/>
            <a:ext cx="8251825" cy="1147445"/>
          </a:xfrm>
          <a:prstGeom prst="rect">
            <a:avLst/>
          </a:prstGeom>
          <a:noFill/>
          <a:ln>
            <a:noFill/>
          </a:ln>
          <a:effectLst/>
        </p:spPr>
        <p:txBody>
          <a:bodyPr vert="horz" wrap="square" numCol="1" spcCol="215900" anchor="ctr">
            <a:prstTxWarp prst="textNoShape">
              <a:avLst/>
            </a:prstTxWarp>
          </a:bodyPr>
          <a:lstStyle/>
          <a:p>
            <a:r>
              <a:t>Click to edit Master title style</a:t>
            </a:r>
          </a:p>
        </p:txBody>
      </p:sp>
      <p:sp>
        <p:nvSpPr>
          <p:cNvPr id="3" name="TextPlatzhalterBereich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EAAAACYAAAAIAAAA//////////8="/>
              </a:ext>
            </a:extLst>
          </p:cNvSpPr>
          <p:nvPr>
            <p:ph type="body" idx="1"/>
          </p:nvPr>
        </p:nvSpPr>
        <p:spPr>
          <a:xfrm>
            <a:off x="430530" y="1577975"/>
            <a:ext cx="8251825" cy="4521200"/>
          </a:xfrm>
          <a:prstGeom prst="rect">
            <a:avLst/>
          </a:prstGeom>
          <a:noFill/>
          <a:ln>
            <a:noFill/>
          </a:ln>
          <a:effectLst/>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ZeitstempelBereich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ZiYAAKgRAAB/KQAAEAAAACYAAAAIAAAA//////////8="/>
              </a:ext>
            </a:extLst>
          </p:cNvSpPr>
          <p:nvPr>
            <p:ph type="dt" idx="2"/>
          </p:nvPr>
        </p:nvSpPr>
        <p:spPr>
          <a:xfrm>
            <a:off x="430530" y="6242050"/>
            <a:ext cx="2439670" cy="503555"/>
          </a:xfrm>
          <a:prstGeom prst="rect">
            <a:avLst/>
          </a:prstGeom>
          <a:noFill/>
          <a:ln>
            <a:noFill/>
          </a:ln>
          <a:effectLst/>
        </p:spPr>
        <p:txBody>
          <a:bodyPr vert="horz" wrap="square" numCol="1" spcCol="215900" anchor="t">
            <a:prstTxWarp prst="textNoShape">
              <a:avLst/>
            </a:prstTxWarp>
          </a:bodyPr>
          <a:lstStyle>
            <a:lvl1pPr>
              <a:defRPr sz="1400"/>
            </a:lvl1pPr>
          </a:lstStyle>
          <a:p>
            <a:fld id="{242C5E13-5DC9-79A8-8794-ABFD10DA71FE}" type="datetime1">
              <a:t>02/06/2020</a:t>
            </a:fld>
            <a:endParaRPr/>
          </a:p>
        </p:txBody>
      </p:sp>
      <p:sp>
        <p:nvSpPr>
          <p:cNvPr id="5" name="FußzeilenBereich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D/AOk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FAAAZiYAAMEjAAB/KQAAEAAAACYAAAAIAAAA//////////8="/>
              </a:ext>
            </a:extLst>
          </p:cNvSpPr>
          <p:nvPr>
            <p:ph type="ftr" idx="3"/>
          </p:nvPr>
        </p:nvSpPr>
        <p:spPr>
          <a:xfrm>
            <a:off x="3371850" y="6242050"/>
            <a:ext cx="2440305" cy="503555"/>
          </a:xfrm>
          <a:prstGeom prst="rect">
            <a:avLst/>
          </a:prstGeom>
          <a:noFill/>
          <a:ln>
            <a:noFill/>
          </a:ln>
          <a:effectLst/>
        </p:spPr>
        <p:txBody>
          <a:bodyPr vert="horz" wrap="square" numCol="1" spcCol="215900" anchor="t">
            <a:prstTxWarp prst="textNoShape">
              <a:avLst/>
            </a:prstTxWarp>
          </a:bodyPr>
          <a:lstStyle>
            <a:lvl1pPr algn="ctr">
              <a:defRPr sz="1400"/>
            </a:lvl1pPr>
          </a:lstStyle>
          <a:p>
            <a:endParaRPr/>
          </a:p>
        </p:txBody>
      </p:sp>
      <p:sp>
        <p:nvSpPr>
          <p:cNvPr id="6" name="FoliennummerBereich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CPAAI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mJgAAZiYAAGk1AAB/KQAAEAAAACYAAAAIAAAA//////////8="/>
              </a:ext>
            </a:extLst>
          </p:cNvSpPr>
          <p:nvPr>
            <p:ph type="sldNum" idx="4"/>
          </p:nvPr>
        </p:nvSpPr>
        <p:spPr>
          <a:xfrm>
            <a:off x="6242050" y="6242050"/>
            <a:ext cx="2440305" cy="503555"/>
          </a:xfrm>
          <a:prstGeom prst="rect">
            <a:avLst/>
          </a:prstGeom>
          <a:noFill/>
          <a:ln>
            <a:noFill/>
          </a:ln>
          <a:effectLst/>
        </p:spPr>
        <p:txBody>
          <a:bodyPr vert="horz" wrap="square" numCol="1" spcCol="215900" anchor="t">
            <a:prstTxWarp prst="textNoShape">
              <a:avLst/>
            </a:prstTxWarp>
          </a:bodyPr>
          <a:lstStyle>
            <a:lvl1pPr algn="r">
              <a:defRPr sz="1400"/>
            </a:lvl1pPr>
          </a:lstStyle>
          <a:p>
            <a:fld id="{4CAC2921-6FA1-F9DF-EF14-998A675A19CC}"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p:titleStyle>
    <p:bodyStyle>
      <a:lvl1pPr marL="342900" marR="0" indent="-342900" algn="l" defTabSz="914400">
        <a:lnSpc>
          <a:spcPct val="100000"/>
        </a:lnSpc>
        <a:spcBef>
          <a:spcPts val="765"/>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KpEUn4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A4BAAAGg0AAAg0AAAmFgAAAAAAACYAAAAIAAAAAAAAAAAAAAA="/>
              </a:ext>
            </a:extLst>
          </p:cNvSpPr>
          <p:nvPr>
            <p:ph type="ctrTitle"/>
          </p:nvPr>
        </p:nvSpPr>
        <p:spPr/>
        <p:txBody>
          <a:bodyPr/>
          <a:lstStyle/>
          <a:p>
            <a:r>
              <a:t>Mobile Programming</a:t>
            </a:r>
          </a:p>
        </p:txBody>
      </p:sp>
      <p:sp>
        <p:nvSpPr>
          <p:cNvPr id="3" name="SlideSubtitle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BwCAAA6BcAANAvAACwIgAAAAAAACYAAAAIAAAAAAAAAAAAAAA="/>
              </a:ext>
            </a:extLst>
          </p:cNvSpPr>
          <p:nvPr>
            <p:ph type="subTitle" idx="1"/>
          </p:nvPr>
        </p:nvSpPr>
        <p:spPr/>
        <p:txBody>
          <a:bodyPr/>
          <a:lstStyle/>
          <a:p>
            <a:r>
              <a:t>Pertemuan 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Ilustrasi</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endParaRPr/>
          </a:p>
        </p:txBody>
      </p:sp>
      <p:pic>
        <p:nvPicPr>
          <p:cNvPr id="4" name="Picture1"/>
          <p:cNvPicPr>
            <a:picLocks noChangeAspect="1"/>
            <a:extLst>
              <a:ext uri="smNativeData">
                <pr:smNativeData xmlns:pr="smNativeData" xmlns:p14="http://schemas.microsoft.com/office/powerpoint/2010/main" xmlns="" val="SMDATA_15_tzLZXRMAAAAlAAAAEQAAAC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DOZBQAAAAEAAAAAAAAAAAAAAAAAAAAAAAAAAAAAAAAAAAAAAAAAAP///wJ/f38AM2aZA8zMzADAwP8Af39/AAAAAAAAAAAAAAAAAP///wAAAAAAIQAAABgAAAAUAAAAYgwAALQJAAC+LAAAMCoAAAAAAAAmAAAACAAAAP//////////"/>
              </a:ext>
            </a:extLst>
          </p:cNvPicPr>
          <p:nvPr/>
        </p:nvPicPr>
        <p:blipFill>
          <a:blip r:embed="rId2"/>
          <a:stretch>
            <a:fillRect/>
          </a:stretch>
        </p:blipFill>
        <p:spPr>
          <a:xfrm>
            <a:off x="2012950" y="1577340"/>
            <a:ext cx="5260340" cy="5280660"/>
          </a:xfrm>
          <a:prstGeom prst="rect">
            <a:avLst/>
          </a:prstGeom>
          <a:no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rPr sz="3200">
                <a:solidFill>
                  <a:schemeClr val="tx1"/>
                </a:solidFill>
              </a:rPr>
              <a:t>Izin</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Akses global ke service dapat diberlakukan ketika dinyatakan dalam tag &lt;service&gt; manifesnya. </a:t>
            </a:r>
          </a:p>
          <a:p>
            <a:r>
              <a:t>Dengan melakukannya, aplikasi lain perlu mendeklarasikan elemen &lt;uses-permission&gt; yang sesuai dalam manifes mereka sendiri untuk dapat memulai, menghentikan, atau mengikat ke layanan.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Process Life Cycle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Sistem Android akan mencoba untuk menjaga proses hosting service selama service telah dimulai atau klien terikat padanya. </a:t>
            </a:r>
          </a:p>
          <a:p>
            <a:r>
              <a:t>Saat kehabisan memori dan perlu mematikan proses yang ada, prioritas proses hosting service akan menjadi lebih tinggi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Contoh Service Lokal</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Salah satu penggunaan Service yang paling umum adalah komponen sekunder yang berjalan berdampingan dengan suatu aplikasi. </a:t>
            </a:r>
          </a:p>
          <a:p>
            <a:r>
              <a:t>Semua komponen .apk berjalan dalam proses yang sama kecuali dinyatakan secara eksplisit, jadi ini adalah situasi yang khas.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Bound Service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Server dalam antarmuka klien-server. Ini memungkinkan komponen (seperti aktivitas) untuk mengikat service, mengirim permintaan, menerima tanggapan, dan melakukan komunikasi antarproses (IPC). </a:t>
            </a:r>
          </a:p>
          <a:p>
            <a:r>
              <a:t>Bbiasanya hanya hidup saat ia melayani komponen aplikasi lain dan tidak berjalan di latar belakang tanpa batas.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Cjo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IBlbAM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Service Bound adalah implementasi kelas Service yang memungkinkan aplikasi lain untuk mengikatnya dan berinteraksi dengannya. </a:t>
            </a:r>
          </a:p>
          <a:p>
            <a:r>
              <a:t>Untuk memberikan pengikatan pada service, harus menerapkan metode panggilan balik onBind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Membuat Bound Service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Cjo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Saat membuat service yang mengikat, pengembang harus menyediakan </a:t>
            </a:r>
            <a:r>
              <a:rPr b="1"/>
              <a:t>IBinder</a:t>
            </a:r>
            <a:r>
              <a:t> yang menyediakan antarmuka pemrograman yang dapat digunakan klien untuk berinteraksi dengan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Cjo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Menggunakan kelas Binder</a:t>
            </a:r>
          </a:p>
          <a:p>
            <a:r>
              <a:t>Jika service bersifat pribadi untuk aplikasi  dan berjalan dalam proses yang sama dengan klien, lalu menggunakan kelas Binder kemudian mengembalikan nilai dari onBind()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Cjo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Menggunakan Messenger</a:t>
            </a:r>
          </a:p>
          <a:p>
            <a:r>
              <a:t>Jika membutuhkan antarmuka untuk bekerja di berbagai proses, pengembang dapat membuat antarmuka untuk service dengan Messenger</a:t>
            </a:r>
          </a:p>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Menggunakan AIDL</a:t>
            </a:r>
          </a:p>
          <a:p>
            <a:r>
              <a:t>Android Interface Definition Language (AIDL) mendekomposisi objek menjadi primitif yang dapat dipahami oleh sistem operasi dan mengaturnya di seluruh proses untuk melakukan IPC.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wAHWk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rPr sz="3200">
                <a:solidFill>
                  <a:schemeClr val="tx1"/>
                </a:solidFill>
              </a:rPr>
              <a:t>Apa itu Service?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Service bukanlah proses terpisah. Objek Service berjalan dalam proses yang sama seperti bagian dari aplikasi .</a:t>
            </a:r>
          </a:p>
          <a:p>
            <a:pPr algn="just"/>
            <a:r>
              <a:t>Service bukanlah thread dari sebuah aplikasi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Service Bind Life Cycle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endParaRPr/>
          </a:p>
        </p:txBody>
      </p:sp>
      <p:pic>
        <p:nvPicPr>
          <p:cNvPr id="4" name="Picture1"/>
          <p:cNvPicPr>
            <a:picLocks noChangeAspect="1"/>
            <a:extLst>
              <a:ext uri="smNativeData">
                <pr:smNativeData xmlns:pr="smNativeData" xmlns:p14="http://schemas.microsoft.com/office/powerpoint/2010/main" xmlns="" val="SMDATA_15_tzLZXRMAAAAlAAAAEQAAAC8BAAAAkAAAAEgAAACQAAAASAAAAAAAAAAAAAAAAAAAAAEAAABQAAAAAAAAAAAA4D8AAAAAAADgPwAAAAAAAOA/AAAAAAAA4D8AAAAAAADgPwAAAAAAAOA/AAAAAAAA4D8AAAAAAADgPwAAAAAAAOA/AAAAAAAA4D8CAAAAjAAAAAEAAAAAAAAA////CQ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AzZp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gAAAAEAAAAAAAAAAAAAAAAAAAAAAAAAAAAAAAAAAAAAAAAAAP///wJ/f38AM2aZA8zMzADAwP8Af39/AAAAAAAAAAAAAAAAAP///wAAAAAAIQAAABgAAAAUAAAAngwAALUJAABwKwAA7ioAAAAAAAAmAAAACAAAAP//////////"/>
              </a:ext>
            </a:extLst>
          </p:cNvPicPr>
          <p:nvPr/>
        </p:nvPicPr>
        <p:blipFill>
          <a:blip r:embed="rId2"/>
          <a:stretch>
            <a:fillRect/>
          </a:stretch>
        </p:blipFill>
        <p:spPr>
          <a:xfrm>
            <a:off x="2051050" y="1577975"/>
            <a:ext cx="5010150" cy="5400675"/>
          </a:xfrm>
          <a:prstGeom prst="rect">
            <a:avLst/>
          </a:prstGeom>
          <a:solidFill>
            <a:schemeClr val="tx1"/>
          </a:solidFill>
          <a:ln>
            <a:noFill/>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DwN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Ketika sebuah service tidak terikat dari semua klien, sistem Android menghancurkannya</a:t>
            </a:r>
          </a:p>
          <a:p>
            <a:r>
              <a:t>Pengembang tidak harus mengelola siklus hidup service, jika itu murni bound service — sistem Android akan mengaturnya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Selain itu, jika service dimulai dan menerima pengikatan, maka ketika sistem memanggil metode onUnbind (), pengembang dapat mengembalikan nilai true jika pengembang ingin menerima panggilan ke onRebind () disaat berikutnya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Fitur Service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Fasilitas untuk aplikasi untuk memberi tahu sistem tentang sesuatu yang ingin dilakukan di latar belakang,  meminta sistem untuk menjadwalkan pekerjaan untuk service, untuk dijalankan sampai service atau pengguna secara eksplisit menghentikannya.</a:t>
            </a:r>
          </a:p>
          <a:p>
            <a:pPr algn="ju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Suatu fasilitas bagi suatu aplikasi untuk memaparkan sebagian fungsionalitasnya ke aplikasi lain, yang memungkinkan koneksi lama dibuat ke layanan untuk berinteraksi dengannya.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L0S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Service Lifecycle</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C4uLi4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pPr algn="l"/>
            <a:r>
              <a:t>Jika seseorang memanggil </a:t>
            </a:r>
            <a:r>
              <a:rPr b="1"/>
              <a:t>Context.startService()</a:t>
            </a:r>
            <a:r>
              <a:t> maka sistem akan mengambil service</a:t>
            </a:r>
          </a:p>
          <a:p>
            <a:pPr algn="l"/>
            <a:r>
              <a:t>Service akan terus berjalan sampai </a:t>
            </a:r>
            <a:r>
              <a:rPr b="1"/>
              <a:t>Context.stopService()</a:t>
            </a:r>
            <a:r>
              <a:t> atau </a:t>
            </a:r>
            <a:r>
              <a:rPr b="1"/>
              <a:t>stopSelf()</a:t>
            </a:r>
            <a:r>
              <a:t> dipanggil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Untuk service yang dimulai, ada dua mode operasi tambahan tambahan yang dapat mereka dijalankan, tergantung pada nilai  onStartCommand (): </a:t>
            </a:r>
          </a:p>
          <a:p>
            <a:r>
              <a:t>START_STICKY digunakan untuk service yang secara eksplisit dimulai dan dihentikan sesuai kebutuhan</a:t>
            </a:r>
          </a:p>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START_NOT_STICKY atau START_REDELIVER_INTENT digunakan untuk service yang seharusnya tetap berjalan saat memproses perintah yang dikirim kepadanya.</a:t>
            </a:r>
          </a:p>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Klien juga dapat menggunakan </a:t>
            </a:r>
            <a:r>
              <a:rPr b="1"/>
              <a:t>Context.bindService()</a:t>
            </a:r>
            <a:r>
              <a:t> untuk mendapatkan koneksi persisten ke layanan. Ini juga menciptakan layanan jika belum berjalan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tzLZXRMAAAAlAAAAZAAAAA8BAAAAkAAAAEgAAACQAAAASAAAAAAAAAAB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xQEAAGk1AADUCAAAAAAAACYAAAAIAAAAAQAAAAAAAAA="/>
              </a:ext>
            </a:extLst>
          </p:cNvSpPr>
          <p:nvPr>
            <p:ph type="title"/>
          </p:nvPr>
        </p:nvSpPr>
        <p:spPr>
          <a:xfrm>
            <a:off x="430530" y="287655"/>
            <a:ext cx="8251825" cy="1147445"/>
          </a:xfrm>
        </p:spPr>
        <p:txBody>
          <a:bodyPr/>
          <a:lstStyle/>
          <a:p>
            <a:r>
              <a:t>Cont’d</a:t>
            </a:r>
          </a:p>
        </p:txBody>
      </p:sp>
      <p:sp>
        <p:nvSpPr>
          <p:cNvPr id="3" name="SlideText1"/>
          <p:cNvSpPr>
            <a:spLocks noGrp="1" noChangeArrowheads="1"/>
            <a:extLst>
              <a:ext uri="smNativeData">
                <pr:smNativeData xmlns:pr="smNativeData" xmlns:p14="http://schemas.microsoft.com/office/powerpoint/2010/main" xmlns="" val="SMDATA_13_tzLZXRMAAAAlAAAAZAAAAA8BAAAAkAAAAEgAAACQAAAASAAAAAAAAAAAAAAAAAAAAAEAAABQAAAAAAAAAAAA4D8AAAAAAADgPwAAAAAAAOA/AAAAAAAA4D8AAAAAAADgPwAAAAAAAOA/AAAAAAAA4D8AAAAAAADgPwAAAAAAAOA/AAAAAAAA4D8CAAAAjAAAAAAAAAAAAAAAADOZ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zZp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M5kFAAAAAQAAAAAAAAAAAAAAAAAAAAAAAAAAAAAAAAAAAAAAAAAA////An9/fwAzZpkDzMzMAMDA/wB/f38AAAAAAAAAAAAAAAAAAAAAAAAAAAAhAAAAGAAAABQAAACmAgAAtQkAAGk1AACFJQAAAAAAACYAAAAIAAAAAQAAAAAAAAA="/>
              </a:ext>
            </a:extLst>
          </p:cNvSpPr>
          <p:nvPr>
            <p:ph type="body" idx="1"/>
          </p:nvPr>
        </p:nvSpPr>
        <p:spPr>
          <a:xfrm>
            <a:off x="430530" y="1577975"/>
            <a:ext cx="8251825" cy="4521200"/>
          </a:xfrm>
        </p:spPr>
        <p:txBody>
          <a:bodyPr/>
          <a:lstStyle/>
          <a:p>
            <a:r>
              <a:t>Metode </a:t>
            </a:r>
            <a:r>
              <a:rPr b="1"/>
              <a:t>onDestroy()</a:t>
            </a:r>
            <a:r>
              <a:t> service dipanggil dan service dihentikan secara efektif. Semua pembersihan (menghentikan thread, membatalkan registrasi penerima) harus selesai setelah kembali dari onDestroy ().</a:t>
            </a:r>
          </a:p>
        </p:txBody>
      </p:sp>
    </p:spTree>
  </p:cSld>
  <p:clrMapOvr>
    <a:masterClrMapping/>
  </p:clrMapOvr>
</p:sld>
</file>

<file path=ppt/theme/theme1.xml><?xml version="1.0" encoding="utf-8"?>
<a:theme xmlns:a="http://schemas.openxmlformats.org/drawingml/2006/main" name="Presentation">
  <a:themeElements>
    <a:clrScheme name="Presentation 9">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TotalTime>
  <Words>608</Words>
  <Application>Microsoft Office PowerPoint</Application>
  <PresentationFormat>On-screen Show (4:3)</PresentationFormat>
  <Paragraphs>54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Basic Sans</vt:lpstr>
      <vt:lpstr>Arial</vt:lpstr>
      <vt:lpstr>Presentation</vt:lpstr>
      <vt:lpstr>Mobile Programming</vt:lpstr>
      <vt:lpstr>Apa itu Service?</vt:lpstr>
      <vt:lpstr>Fitur Service</vt:lpstr>
      <vt:lpstr>Cont’d</vt:lpstr>
      <vt:lpstr>Service Lifecycle</vt:lpstr>
      <vt:lpstr>Cont’d</vt:lpstr>
      <vt:lpstr>Cont’d</vt:lpstr>
      <vt:lpstr>Cont’d</vt:lpstr>
      <vt:lpstr>Cont’d</vt:lpstr>
      <vt:lpstr>Ilustrasi</vt:lpstr>
      <vt:lpstr>Izin</vt:lpstr>
      <vt:lpstr>Process Life Cycle</vt:lpstr>
      <vt:lpstr>Contoh Service Lokal</vt:lpstr>
      <vt:lpstr>Bound Service</vt:lpstr>
      <vt:lpstr>Cont’d</vt:lpstr>
      <vt:lpstr>Membuat Bound Service</vt:lpstr>
      <vt:lpstr>Cont’d</vt:lpstr>
      <vt:lpstr>Cont’d</vt:lpstr>
      <vt:lpstr>Cont’d</vt:lpstr>
      <vt:lpstr>Service Bind Life Cycle</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dc:title>
  <dc:subject/>
  <dc:creator/>
  <cp:keywords/>
  <dc:description/>
  <cp:lastModifiedBy>ALAUDDIN MAULANA HIRZAN</cp:lastModifiedBy>
  <cp:revision>2</cp:revision>
  <dcterms:created xsi:type="dcterms:W3CDTF">2019-11-23T12:04:18Z</dcterms:created>
  <dcterms:modified xsi:type="dcterms:W3CDTF">2020-06-02T13:01:18Z</dcterms:modified>
</cp:coreProperties>
</file>