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57" r:id="rId7"/>
    <p:sldId id="260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67" r:id="rId18"/>
    <p:sldId id="269" r:id="rId19"/>
    <p:sldId id="270" r:id="rId20"/>
    <p:sldId id="271" r:id="rId21"/>
    <p:sldId id="277" r:id="rId22"/>
    <p:sldId id="272" r:id="rId23"/>
    <p:sldId id="273" r:id="rId24"/>
    <p:sldId id="274" r:id="rId25"/>
    <p:sldId id="275" r:id="rId26"/>
    <p:sldId id="276" r:id="rId27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browse showScrollbar="0"/>
    <p:penClr>
      <a:srgbClr val="0000FF"/>
    </p:penClr>
  </p:showPr>
  <p:extLst>
    <p:ext uri="smNativeData">
      <pr:smAppRevision xmlns:pr="smNativeData" dt="1592259850" val="976" rev64="64" revOS="3"/>
      <pr:smFileRevision xmlns:pr="smNativeData" dt="1592259850" val="101"/>
      <pr:guideOptions xmlns:pr="smNativeData" dt="1592259850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61" d="100"/>
          <a:sy n="61" d="100"/>
        </p:scale>
        <p:origin x="2470" y="207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 snapToObjects="1" showGuides="1">
      <p:cViewPr>
        <p:scale>
          <a:sx n="61" d="100"/>
          <a:sy n="61" d="100"/>
        </p:scale>
        <p:origin x="2470" y="207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B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Q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BqBAAAPg0AABc0AACiFQAAEAAAACYAAAAIAAAAffD///////8="/>
              </a:ext>
            </a:extLst>
          </p:cNvSpPr>
          <p:nvPr>
            <p:ph type="ctrTitle"/>
          </p:nvPr>
        </p:nvSpPr>
        <p:spPr>
          <a:xfrm>
            <a:off x="717550" y="2152650"/>
            <a:ext cx="7750175" cy="1363980"/>
          </a:xfrm>
          <a:solidFill>
            <a:schemeClr val="accent1">
              <a:alpha val="3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BkCAAA1xcAAK0vAADgIgAAEAAAACYAAAAIAAAAffD///////8="/>
              </a:ext>
            </a:extLst>
          </p:cNvSpPr>
          <p:nvPr>
            <p:ph type="subTitle" idx="1"/>
          </p:nvPr>
        </p:nvSpPr>
        <p:spPr>
          <a:xfrm>
            <a:off x="1363980" y="3875405"/>
            <a:ext cx="6386195" cy="1793875"/>
          </a:xfrm>
          <a:solidFill>
            <a:schemeClr val="accent1">
              <a:alpha val="3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381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762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143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524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mAgAAZiYAAKgRAAB/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04079B24-6AE9-526D-A7BF-9C38D5F151C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+FAAAZiYAAMEjAAB/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JAIc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BmJgAAZiYAAGk1AAB/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43A5C4FF-B1AE-F032-E01D-47678A531612}" type="slidenum">
              <a:t/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vXnXhMAAAAlAAAAZAAAAA8BAAAAkAAAAEgAAACQAAAASAAAAAAAAAAB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JJ6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Q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mAgAAtQkAAGk1AACF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48ABF90-DEE9-DF49-A732-281CF17C517D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758B02A-64AA-0D46-E4E0-9213FEAE12C7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vXnXhMAAAAlAAAAZAAAAA8BAAAAkAAAAEgAAACQAAAASAAAAAAAAAACAAAAAQ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Q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Q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1BC083-CDD0-4E36-9EA3-3B638EED686E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ChSOgk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95026D-23CA-C0F4-842D-D5A14C637280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vXnXhMAAAAlAAAAZAAAAA8BAAAAkAAAAEgAAACQAAAASAAAAAAAAAAB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FzwMcY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MtTX9Q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mAgAAtQkAAGk1AACF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3EE714B-05EE-BB87-A056-F3D23F1856A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3CE221B-55CE-9BD4-8076-A3816C3876F6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ByBAAAHBsAAEI0AAB9IwAAE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vXnXhMAAAAlAAAAZAAAAA8BAAAAkAAAAEgAAACQAAAASAAAAAAAAAAC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DxrgM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ByBAAA4REAAEI0AAAcGwAAE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IYAK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B427E74-3AA6-1788-E8FA-CCDD30B41E99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BhAQ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57035FC-B2C8-25C3-86C8-44967B867011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vXnXhMAAAAlAAAAZAAAAA8BAAAAkAAAAEgAAACQAAAASAAAAAAAAAAB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DQAgAA2AkAAKgbAACwJQAAEAAAACYAAAAIAAAAAQ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YHAAA2AkAAHA1AACwJQAAEAAAACYAAAAIAAAAAQ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1F5A453-1D9C-A052-D24D-EB07EA0324BE}" type="datetime1">
              <a:t>{Datum/Zeit}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03F9C3D-739D-6A6A-D387-853FD2C925D0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vXnXhMAAAAlAAAAZAAAAA8BAAAAkAAAAEgAAACQAAAASAAAAAAAAAAB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CvXnXhMAAAAlAAAAZAAAAA8BAAAAkAAAAEgAAACQAAAASAAAAAAAAAAC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DQAgAAcQkAAKobAABhDQAAE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DQAgAAYQ0AAKobAACwJQAAEAAAACYAAAAIAAAAAQ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CvXnXhMAAAAlAAAAZAAAAA8BAAAAkAAAAEgAAACQAAAASAAAAAAAAAAC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WHAAAcQkAAHA1AABhDQAAE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WHAAAYQ0AAHA1AACwJQAAEAAAACYAAAAIAAAAAQ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BA7585B-1596-F2AE-D81F-E3FB16512EB6}" type="datetime1">
              <a:t>{Datum/Zeit}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3DCCBF4-BAFE-893D-B064-4C68852A4619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vXnXhMAAAAlAAAAZAAAAA8BAAAAkAAAAEgAAACQAAAASAAAAAAAAAAB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y+MJk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NAwmAs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DCDB738-76E0-9841-AE75-8014F93B58D5}" type="datetime1">
              <a:t>{Datum/Zeit}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HIkvKE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7D9E5FE-B0EA-8C13-A461-4646AB2F5213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1E5C3A-74CA-4BAA-84A6-82FF12E872D7}" type="datetime1">
              <a:t>{Datum/Zeit}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9447A9-E7F6-C1B1-B82C-11E409624E44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vXnXhMAAAAlAAAAZAAAAA8BAAAAkAAAAEgAAACQAAAASAAAAAAAAAAC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DQAgAArgEAAFIVAADUCAAAE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D+FQAArgEAAHA1AACwJQAAEAAAACYAAAAIAAAAAQ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DQAgAA1AgAAFIVAACwJQAAEAAAACYAAAAIAAAAAQ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16AC1D9-97BC-3F37-F2D2-61628F9C0434}" type="datetime1">
              <a:t>{Datum/Zeit}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21DA09B-D5AF-4856-E1A5-2303EEEB1776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vXnXhMAAAAlAAAAZAAAAA8BAAAAkAAAAEgAAACQAAAASAAAAAAAAAAC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HBrQgU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AGCwAAiB0AAMYsAAAEIQAAE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AGCwAAxgMAAMYsAAAWHQAAE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AGCwAABCEAAMYsAAD4JQAAEAAAACYAAAAIAAAAAQ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7499945-0BAA-1C6F-E4F1-FD3AD7BF12A8}" type="datetime1">
              <a:t>{Datum/Zeit}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598BD7D-33D8-CD4B-9620-C51EF36E6090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Vine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mAgAAZiYAAKgRAAB/KQAAEAAAACYAAAAIAAAA//////////8="/>
              </a:ext>
            </a:extLst>
          </p:cNvSpPr>
          <p:nvPr>
            <p:ph type="dt" sz="quarter"/>
          </p:nvPr>
        </p:nvSpPr>
        <p:spPr>
          <a:xfrm>
            <a:off x="430530" y="6242050"/>
            <a:ext cx="2439670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7B8C3472-3C96-D9C2-D834-CA977A7A2E9F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+FAAAZiYAAMEjAAB/KQAAEAAAACYAAAAIAAAA//////////8="/>
              </a:ext>
            </a:extLst>
          </p:cNvSpPr>
          <p:nvPr>
            <p:ph type="ftr" sz="quarter" idx="1"/>
          </p:nvPr>
        </p:nvSpPr>
        <p:spPr>
          <a:xfrm>
            <a:off x="33718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BmJgAAZiYAAGk1AAB/KQAAEAAAACYAAAAIAAAA//////////8="/>
              </a:ext>
            </a:extLst>
          </p:cNvSpPr>
          <p:nvPr>
            <p:ph type="sldNum" sz="quarter" idx="2"/>
          </p:nvPr>
        </p:nvSpPr>
        <p:spPr>
          <a:xfrm>
            <a:off x="62420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5EA2E649-07B3-F710-FD1A-F145A8540BA4}" type="slidenum">
              <a:t/>
            </a:fld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B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CTDw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mAgAAxQEAAGk1AADUCAAAEAAAACYAAAAIAAAA//////////8="/>
              </a:ext>
            </a:extLst>
          </p:cNvSpPr>
          <p:nvPr>
            <p:ph type="title" idx="3"/>
          </p:nvPr>
        </p:nvSpPr>
        <p:spPr>
          <a:xfrm>
            <a:off x="430530" y="287655"/>
            <a:ext cx="8251825" cy="114744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6" name="TextPlaceholderArea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ABAAAMAAAAEAAAAAAAAAAAAAAAAAAAAAAAAAAeAAAAaAAAAAAAAAAAAAAAAAAAAAAAAAAAAAAAECcAABAnAAAAAAAAAAAAAAAAAAAAAAAAAAAAAAAAAAAAAAAAAAAAABQAAAAAAAAAwMD/AAAAAABkAAAAMgAAAAAAAABkAAAAAAAAAH9/fwAKAAAAHwAAAFQAAACZzP8F////AQAAAAAAAAAAAAAAAAAAAAAAAAAAAAAAAAAAAAAAAAAA////An9/fwAAAAADzMzMAMDA/wB/f38AAAAAAAAAAAAAAAAAAAAAAAAAAAAhAAAAGAAAABQAAACmAgAAtQkAAGk1AACFJQAAEAAAACYAAAAIAAAA//////////8="/>
              </a:ext>
            </a:extLst>
          </p:cNvSpPr>
          <p:nvPr>
            <p:ph type="body" idx="4"/>
          </p:nvPr>
        </p:nvSpPr>
        <p:spPr>
          <a:xfrm>
            <a:off x="430530" y="1577975"/>
            <a:ext cx="8251825" cy="45212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2857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619125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52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33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714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vXnXhMAAAAlAAAAZAAAAA8BAAAAkAAAAEgAAACQAAAASAAAAAAAAAAB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BqBAAAPg0AABc0AACiFQ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Pemrograman Framework Java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BkCAAA1xcAAK0vAADgIg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Pertemuan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vXnXhMAAAAlAAAAZAAAAA8BAAAAkAAAAEgAAACQAAAASAAAAAAAAAAB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DCv7wM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CvXnXhMAAAAlAAAAEQAAAC8BAAAAkAAAAEgAAACQAAAASAAAAAAAAAAAAAAAAAAAAAEAAABQAAAAAAAAAAAA4D8AAAAAAADgPwAAAAAAAOA/AAAAAAAA4D8AAAAAAADgPwAAAAAAAOA/AAAAAAAA4D8AAAAAAADgPwAAAAAAAOA/AAAAAAAA4D8CAAAAjAAAAAE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MDAAAABAAAAAAAAAAAAAAAAAAAAAAAAAAHgAAAGgAAAAAAAAAAAAAAAAAAAAAAAAAAAAAABAnAAAQJwAAAAAAAAAAAAAAAAAAAAAAAAAAAAAAAAAAAAAAAAAAAAAUAAAAAAAAAMDA/wAAAAAAZAAAADIAAAAAAAAAZAAAAAAAAAB/f38ACgAAAB8AAABUAAAA////Bd728QEAAAAAAAAAAAAAAAAAAAAAAAAAAAAAAAAAAAAAAAAAAAAAAAJ/f38AlpaWA8zMzADAwP8Af39/AAAAAAAAAAAAAAAAAP///wAAAAAAIQAAABgAAAAUAAAApgIAAAAAAACaNQAAHy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" y="0"/>
            <a:ext cx="8282940" cy="68472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vXnXhMAAAAlAAAAZAAAAA8BAAAAkAAAAEgAAACQAAAASAAAAAAAAAAB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NCQbgU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Spring + Docker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Code dan Share!</a:t>
            </a:r>
          </a:p>
          <a:p>
            <a:pPr/>
            <a:r>
              <a:t>Aplikasi dengan Abstraksi untuk memudahkan eksekusi di berbagai jenis lingkungan</a:t>
            </a:r>
          </a:p>
          <a:p>
            <a:pPr/>
            <a:r>
              <a:t>Masalah dengan dependensi akan semakin berkurang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vXnXhMAAAAlAAAAZAAAAA8BAAAAkAAAAEgAAACQAAAASAAAAAAAAAAB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IAH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Dalam proses pembuatannya, koding berlangsung layaknya aplikasi biasa. Termasuk pengujian apakah jalan atau tidak.</a:t>
            </a:r>
          </a:p>
          <a:p>
            <a:pPr/>
            <a:r>
              <a:t>Kemudian beralih ke proses Kontenarisasi membuat </a:t>
            </a:r>
            <a:r>
              <a:rPr b="1"/>
              <a:t>Dockerfile</a:t>
            </a:r>
            <a:endParaRPr b="1"/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vXnXhMAAAAlAAAAZAAAAA8BAAAAkAAAAEgAAACQAAAASAAAAAAAAAAB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IAH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CvXnXhMAAAAlAAAAEQAAAC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BDAAAABAAAAAAAAAAAAAAAAAAAAAAAAAAHgAAAGgAAAAAAAAAAAAAAAAAAAAAAAAAAAAAABAnAAAQJwAAAAAAAAAAAAAAAAAAAAAAAAAAAAAAAAAAAAAAAAAAAAAUAAAAAAAAAMDA/wAAAAAAZAAAADIAAAAAAAAAZAAAAAAAAAB/f38ACgAAAB8AAABUAAAA////Bd728QEAAAAAAAAAAAAAAAAAAAAAAAAAAAAAAAAAAAAAAAAAAAAAAAJ/f38AlpaWA8zMzADAwP8Af39/AAAAAAAAAAAAAAAAAP///wAAAAAAIQAAABgAAAAUAAAA4gAAAAAAAAAtNwAA+y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" y="0"/>
            <a:ext cx="8825865" cy="68243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vXnXhMAAAAlAAAAZAAAAA8BAAAAkAAAAEgAAACQAAAASAAAAAAAAAAB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Docker memiliki satu file </a:t>
            </a:r>
            <a:r>
              <a:rPr b="1"/>
              <a:t>Dockerfile </a:t>
            </a:r>
            <a:r>
              <a:t>yang digunakan untuk menspesifikasikan lapisan-lapisan di dalam image nantinya.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CvXnXhMAAAAlAAAAEQAAAC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/Bd728QEAAAAAAAAAAAAAAAAAAAAAAAAAAAAAAAAAAAAAAAAAAAAAAAJ/f38AlpaWA8zMzADAwP8Af39/AAAAAAAAAAAAAAAAAP///wAAAAAAIQAAABgAAAAUAAAACREAAN0TAABAOA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769235" y="3228975"/>
            <a:ext cx="6374765" cy="36290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vXnXhMAAAAlAAAAZAAAAA8BAAAAkAAAAEgAAACQAAAASAAAAAAAAAAB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DDpvgM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CvXnXhMAAAAlAAAAEQAAAC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BAAAADAAAABAAAAAAAAAAAAAAAAAAAAAAAAAAHgAAAGgAAAAAAAAAAAAAAAAAAAAAAAAAAAAAABAnAAAQJwAAAAAAAAAAAAAAAAAAAAAAAAAAAAAAAAAAAAAAAAAAAAAUAAAAAAAAAMDA/wAAAAAAZAAAADIAAAAAAAAAZAAAAAAAAAB/f38ACgAAAB8AAABUAAAA////Bd728QEAAAAAAAAAAAAAAAAAAAAAAAAAAAAAAAAAAAAAAAAAAAAAAAJ/f38AlpaWA8zMzADAwP8Af39/AAAAAAAAAAAAAAAAAP///wAAAAAAIQAAABgAAAAUAAAAMgAAALUJAADuNw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1750" y="1577975"/>
            <a:ext cx="9060180" cy="52800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vXnXhMAAAAlAAAAZAAAAA8BAAAAkAAAAEgAAACQAAAASAAAAAAAAAAB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CVNX0U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Dockerfile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IAH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t>Sebuah dokumen yang mengandung semua perintah yang dapat digunakan untuk melakukan pemasangan image.</a:t>
            </a:r>
          </a:p>
          <a:p>
            <a:pPr algn="just"/>
          </a:p>
          <a:p>
            <a:pPr marL="0" indent="0" algn="just">
              <a:buNone/>
              <a:defRPr sz="2400">
                <a:solidFill>
                  <a:srgbClr val="FF0000"/>
                </a:solidFill>
              </a:defRPr>
            </a:pPr>
            <a:r>
              <a:t>FROM openjdk:8-jdk-alpine</a:t>
            </a:r>
          </a:p>
          <a:p>
            <a:pPr marL="0" indent="0" algn="just">
              <a:buNone/>
              <a:defRPr sz="2400">
                <a:solidFill>
                  <a:srgbClr val="FF0000"/>
                </a:solidFill>
              </a:defRPr>
            </a:pPr>
            <a:r>
              <a:t>VOLUME /tmp</a:t>
            </a:r>
          </a:p>
          <a:p>
            <a:pPr marL="0" indent="0" algn="just">
              <a:buNone/>
              <a:defRPr sz="2400">
                <a:solidFill>
                  <a:srgbClr val="FF0000"/>
                </a:solidFill>
              </a:defRPr>
            </a:pPr>
            <a:r>
              <a:t>ARG JAR_FILE=target/*.jar</a:t>
            </a:r>
          </a:p>
          <a:p>
            <a:pPr marL="0" indent="0" algn="just">
              <a:buNone/>
              <a:defRPr sz="2400">
                <a:solidFill>
                  <a:srgbClr val="FF0000"/>
                </a:solidFill>
              </a:defRPr>
            </a:pPr>
            <a:r>
              <a:t>COPY ${JAR_FILE} app.jar</a:t>
            </a:r>
          </a:p>
          <a:p>
            <a:pPr marL="0" indent="0" algn="just">
              <a:buNone/>
              <a:defRPr sz="2400">
                <a:solidFill>
                  <a:srgbClr val="FF0000"/>
                </a:solidFill>
              </a:defRPr>
            </a:pPr>
            <a:r>
              <a:t>ENTRYPOINT ["java","-Djava.security.egd=file:/dev/./urandom","-jar","/app.jar"]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vXnXhMAAAAlAAAAZAAAAA8BAAAAkAAAAEgAAACQAAAASAAAAAAAAAAB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IAH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b="1"/>
              <a:t>FROM</a:t>
            </a:r>
            <a:r>
              <a:t>: Memberitahu Docker untuk menggunakan image yang diberikan sebagai builder dasar.</a:t>
            </a:r>
          </a:p>
          <a:p>
            <a:pPr/>
            <a:r>
              <a:rPr b="1"/>
              <a:t>VOLUME</a:t>
            </a:r>
            <a:r>
              <a:t>: Instruksi ini membuat mount point dengan nama yang telah ditentukan.</a:t>
            </a:r>
          </a:p>
          <a:p>
            <a:pPr/>
            <a:r>
              <a:rPr b="1"/>
              <a:t>COPY:</a:t>
            </a:r>
            <a:r>
              <a:t> Instruksi mengopi file baru atau direktori dari sumber ke file system kontainer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vXnXhMAAAAlAAAAZAAAAA8BAAAAkAAAAEgAAACQAAAASAAAAAAAAAAB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Kju7aU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Setelah Dockerfile dibuat, hal selanjutnya adalah melakukan building.</a:t>
            </a:r>
          </a:p>
          <a:p>
            <a:pPr/>
          </a:p>
          <a:p>
            <a:pPr marL="0" indent="0" algn="ctr">
              <a:buNone/>
              <a:defRPr>
                <a:solidFill>
                  <a:srgbClr val="FF0000"/>
                </a:solidFill>
              </a:defRPr>
            </a:pPr>
            <a:r>
              <a:rPr sz="3000"/>
              <a:t>docker build -t springio/gs-spring-boot-docker .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vXnXhMAAAAlAAAAZAAAAA8BAAAAkAAAAEgAAACQAAAASAAAAAAAAAAB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IAH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2000">
                <a:solidFill>
                  <a:srgbClr val="FF0000"/>
                </a:solidFill>
              </a:defRPr>
            </a:pPr>
            <a:r>
              <a:t>Sending build context to Docker daemon 15.36 kB</a:t>
            </a:r>
          </a:p>
          <a:p>
            <a:pPr>
              <a:defRPr sz="2000">
                <a:solidFill>
                  <a:srgbClr val="FF0000"/>
                </a:solidFill>
              </a:defRPr>
            </a:pPr>
            <a:r>
              <a:t>Step 1/4 : FROM alpine:3.2</a:t>
            </a:r>
          </a:p>
          <a:p>
            <a:pPr>
              <a:defRPr sz="2000">
                <a:solidFill>
                  <a:srgbClr val="FF0000"/>
                </a:solidFill>
              </a:defRPr>
            </a:pPr>
            <a:r>
              <a:t> ---&gt; 31f630c65071</a:t>
            </a:r>
          </a:p>
          <a:p>
            <a:pPr>
              <a:defRPr sz="2000">
                <a:solidFill>
                  <a:srgbClr val="FF0000"/>
                </a:solidFill>
              </a:defRPr>
            </a:pPr>
            <a:r>
              <a:t>Step 2/4 : MAINTAINER SvenDowideit@home.org.au</a:t>
            </a:r>
          </a:p>
          <a:p>
            <a:pPr>
              <a:defRPr sz="2000">
                <a:solidFill>
                  <a:srgbClr val="FF0000"/>
                </a:solidFill>
              </a:defRPr>
            </a:pPr>
            <a:r>
              <a:t> ---&gt; Using cache</a:t>
            </a:r>
          </a:p>
          <a:p>
            <a:pPr>
              <a:defRPr sz="2000">
                <a:solidFill>
                  <a:srgbClr val="FF0000"/>
                </a:solidFill>
              </a:defRPr>
            </a:pPr>
            <a:r>
              <a:t> ---&gt; 2a1c91448f5f</a:t>
            </a:r>
          </a:p>
          <a:p>
            <a:pPr>
              <a:defRPr sz="2000">
                <a:solidFill>
                  <a:srgbClr val="FF0000"/>
                </a:solidFill>
              </a:defRPr>
            </a:pPr>
            <a:r>
              <a:t>Step 3/4 : RUN apk update &amp;&amp;      apk add socat &amp;&amp;        rm -r /var/cache/</a:t>
            </a:r>
          </a:p>
          <a:p>
            <a:pPr>
              <a:defRPr sz="2000">
                <a:solidFill>
                  <a:srgbClr val="FF0000"/>
                </a:solidFill>
              </a:defRPr>
            </a:pPr>
            <a:r>
              <a:t> ---&gt; Using cache</a:t>
            </a:r>
          </a:p>
          <a:p>
            <a:pPr>
              <a:defRPr sz="2000">
                <a:solidFill>
                  <a:srgbClr val="FF0000"/>
                </a:solidFill>
              </a:defRPr>
            </a:pPr>
            <a:r>
              <a:t> ---&gt; 21ed6e7fbb73</a:t>
            </a:r>
          </a:p>
          <a:p>
            <a:pPr>
              <a:defRPr sz="2000">
                <a:solidFill>
                  <a:srgbClr val="FF0000"/>
                </a:solidFill>
              </a:defRPr>
            </a:pPr>
            <a:r>
              <a:t>Step 4/4 : CMD env | grep _TCP= | (sed 's/.*_PORT_\([0-9]*\)_TCP=tcp:\/\/\(.*\):\(.*\)/socat -t 100000000 TCP4-LISTEN:\1,fork,reuseaddr TCP4:\2:\3 \&amp;/' &amp;&amp; echo wait) | sh</a:t>
            </a:r>
          </a:p>
          <a:p>
            <a:pPr>
              <a:defRPr sz="2000">
                <a:solidFill>
                  <a:srgbClr val="FF0000"/>
                </a:solidFill>
              </a:defRPr>
            </a:pPr>
            <a:r>
              <a:t> ---&gt; Using cache</a:t>
            </a:r>
          </a:p>
          <a:p>
            <a:pPr>
              <a:defRPr sz="2000">
                <a:solidFill>
                  <a:srgbClr val="FF0000"/>
                </a:solidFill>
              </a:defRPr>
            </a:pPr>
            <a:r>
              <a:t> ---&gt; 7ea8aef582cc</a:t>
            </a:r>
          </a:p>
          <a:p>
            <a:pPr>
              <a:defRPr sz="2000">
                <a:solidFill>
                  <a:srgbClr val="FF0000"/>
                </a:solidFill>
              </a:defRPr>
            </a:pPr>
            <a:r>
              <a:t>Successfully built 7ea8aef582cc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vXnXhMAAAAlAAAAZAAAAA8BAAAAkAAAAEgAAACQAAAASAAAAAAAAAAB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DjB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Spring Docker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IwX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t>Docker adalah sebuah teknologi “container” aplikasi, sehingga satu aplikasi akan terisolasi dengan yang lainnya. </a:t>
            </a:r>
          </a:p>
          <a:p>
            <a:pPr algn="just"/>
          </a:p>
          <a:p>
            <a:pPr algn="just"/>
            <a:r>
              <a:t>Sebuah kontainer mengandung semua kode aplikasi termasuk dependensinya, sehingga bisa digunakan untuk semua lingkungan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vXnXhMAAAAlAAAAZAAAAA8BAAAAkAAAAEgAAACQAAAASAAAAAAAAAAB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Tweaks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P//6ps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Menggunakan </a:t>
            </a:r>
            <a:r>
              <a:rPr b="1" i="1"/>
              <a:t>spring-context-indexer</a:t>
            </a:r>
            <a:r>
              <a:t> namun tidak terlalu berguna untuk aplikasi kecil</a:t>
            </a:r>
          </a:p>
          <a:p>
            <a:pPr/>
            <a:r>
              <a:t>Sebaiknya tidak menggunakan </a:t>
            </a:r>
            <a:r>
              <a:rPr b="1"/>
              <a:t>Actuator</a:t>
            </a:r>
            <a:endParaRPr b="1"/>
          </a:p>
          <a:p>
            <a:pPr/>
            <a:r>
              <a:t>Mematikan fitur </a:t>
            </a:r>
            <a:r>
              <a:rPr b="1"/>
              <a:t>JMX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vXnXhMAAAAlAAAAZAAAAA8BAAAAkAAAAEgAAACQAAAASAAAAAAAAAAB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Eksekusi Image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IAH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2800"/>
            </a:pPr>
            <a:r>
              <a:t>$ </a:t>
            </a:r>
            <a:r>
              <a:rPr b="1">
                <a:solidFill>
                  <a:srgbClr val="FF0000"/>
                </a:solidFill>
              </a:rPr>
              <a:t>docker run -p 8080:8080 -t springio/gs-spring-boot-docker</a:t>
            </a:r>
            <a:endParaRPr b="1">
              <a:solidFill>
                <a:srgbClr val="FF0000"/>
              </a:solidFill>
            </a:endParaRPr>
          </a:p>
          <a:p>
            <a:pPr>
              <a:defRPr sz="2800"/>
            </a:pPr>
            <a:r>
              <a:t>....</a:t>
            </a:r>
          </a:p>
          <a:p>
            <a:pPr>
              <a:defRPr sz="2800"/>
            </a:pPr>
            <a:r>
              <a:t>2015-03-31 13:25:48.035  INFO 1 --- [           main] s.b.c.e.t.TomcatEmbeddedServletContainer : Tomcat started on port(s): 8080 (http)</a:t>
            </a:r>
          </a:p>
          <a:p>
            <a:pPr>
              <a:defRPr sz="2800"/>
            </a:pPr>
            <a:r>
              <a:t>2015-03-31 13:25:48.037  INFO 1 --- [           main] hello.Application                        : Started Application in 5.613 seconds (JVM running for 7.293)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vXnXhMAAAAlAAAAZAAAAA8BAAAAkAAAAEgAAACQAAAASAAAAAAAAAAB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sz="2800" b="1">
                <a:solidFill>
                  <a:srgbClr val="FF0000"/>
                </a:solidFill>
              </a:rPr>
              <a:t>docker run -p 8080:8080 -t springio/gs-spring-boot-docker</a:t>
            </a:r>
            <a:endParaRPr sz="2800" b="1">
              <a:solidFill>
                <a:srgbClr val="FF0000"/>
              </a:solidFill>
            </a:endParaRPr>
          </a:p>
          <a:p>
            <a:pPr>
              <a:defRPr sz="2800" b="1">
                <a:solidFill>
                  <a:srgbClr val="FF0000"/>
                </a:solidFill>
              </a:defRPr>
            </a:pPr>
          </a:p>
          <a:p>
            <a:pPr>
              <a:defRPr sz="2800"/>
            </a:pPr>
            <a:r>
              <a:t>Memiliki arti untuk menjalankan aplikasi dengan container </a:t>
            </a:r>
            <a:r>
              <a:rPr b="1">
                <a:solidFill>
                  <a:srgbClr val="FF0000"/>
                </a:solidFill>
              </a:rPr>
              <a:t>springio/gs-spring-boot-docker </a:t>
            </a:r>
            <a:r>
              <a:rPr>
                <a:solidFill>
                  <a:srgbClr val="000000"/>
                </a:solidFill>
              </a:rPr>
              <a:t>dengan menggunakan port </a:t>
            </a:r>
            <a:r>
              <a:rPr b="1">
                <a:solidFill>
                  <a:srgbClr val="FF0000"/>
                </a:solidFill>
              </a:rPr>
              <a:t>8080:8080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vXnXhMAAAAlAAAAZAAAAA8BAAAAkAAAAEgAAACQAAAASAAAAAAAAAAB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GAecQU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KAjCQ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Beberapa kontainer dapat berjalan di mesin yang sama, dan berbagi kernel OS dengan kontainer lainnya.</a:t>
            </a:r>
          </a:p>
          <a:p>
            <a:pPr/>
            <a:r>
              <a:t>Dan setiap aplikasi yang berjalan di user space terisolasi satu sama lain</a:t>
            </a:r>
          </a:p>
          <a:p>
            <a:pPr/>
            <a:r>
              <a:t>Sehingga aplikasi dengan menggunakan Spring dapat dimasukkan menjadi Image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vXnXhMAAAAlAAAAZAAAAA8BAAAAkAAAAEgAAACQAAAASAAAAAAAAAAB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wC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CvXnXhMAAAAlAAAAEQAAAC8BAAAAkAAAAEgAAACQAAAASAAAAAAAAAAAAAAAAAAAAAEAAABQAAAAAAAAAAAA4D8AAAAAAADgPwAAAAAAAOA/AAAAAAAA4D8AAAAAAADgPwAAAAAAAOA/AAAAAAAA4D8AAAAAAADgPwAAAAAAAOA/AAAAAAAA4D8CAAAAjAAAAAEAAAAAAAAA3vbxC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BAAAADAAAABAAAAAAAAAAAAAAAAAAAAAAAAAAHgAAAGgAAAAAAAAAAAAAAAAAAAAAAAAAAAAAABAnAAAQJwAAAAAAAAAAAAAAAAAAAAAAAAAAAAAAAAAAAAAAAAAAAAAUAAAAAAAAAMDA/wAAAAAAZAAAADIAAAAAAAAAZAAAAAAAAAB/f38ACgAAAB8AAABUAAAA3vbxAd728QEAAAAAAAAAAAAAAAAAAAAAAAAAAAAAAAAAAAAAAAAAAAAAAAJ/f38AlpaWA8zMzADAwP8Af39/AAAAAAAAAAAAAAAAAP///wAAAAAAIQAAABgAAAAUAAAAiAMAAAAAAACHNAAAai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" y="0"/>
            <a:ext cx="7964805" cy="68948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vXnXhMAAAAlAAAAZAAAAA8BAAAAkAAAAEgAAACQAAAASAAAAAAAAAAB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c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Container Engine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LoC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Container memerlukan Engine agar bisa menjalankan aplikasi yang diinginkan</a:t>
            </a:r>
          </a:p>
          <a:p>
            <a:pPr/>
            <a:r>
              <a:t>Engine yang digunakan biasanya </a:t>
            </a:r>
            <a:r>
              <a:rPr i="1"/>
              <a:t>crossplatform</a:t>
            </a:r>
            <a:r>
              <a:t> sehingga dapat digunakan untuk semua sistem operasi khususnya Linux dan Windows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vXnXhMAAAAlAAAAZAAAAA8BAAAAkAAAAEgAAACQAAAASAAAAAAAAAAB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Docker : Engine ini menargetkan sistem Enterprise dibandingkan dengan Desktop biasa</a:t>
            </a:r>
          </a:p>
          <a:p>
            <a:pPr/>
            <a:r>
              <a:t>Snapcraft : Engine packaging aplikasi khususnya Linux, terpasang otomatis di Ubuntu</a:t>
            </a:r>
          </a:p>
          <a:p>
            <a:pPr/>
            <a:r>
              <a:t>Flatpak : Engine packaging aplikasi namun dengan fitur yang berbeda dengan Snap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vXnXhMAAAAlAAAAZAAAAA8BAAAAkAAAAEgAAACQAAAASAAAAAAAAAAB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Dukungan Snap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Gh6rgM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CvXnXhMAAAAlAAAAEQAAAC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CQC20FDAAAABAAAAAAAAAAAAAAAAAAAAAAAAAAHgAAAGgAAAAAAAAAAAAAAAAAAAAAAAAAAAAAABAnAAAQJwAAAAAAAAAAAAAAAAAAAAAAAAAAAAAAAAAAAAAAAAAAAAAUAAAAAAAAAMDA/wAAAAAAZAAAADIAAAAAAAAAZAAAAAAAAAB/f38ACgAAAB8AAABUAAAA////Bd728QEAAAAAAAAAAAAAAAAAAAAAAAAAAAAAAAAAAAAAAAAAAAAAAAJ/f38AlpaWA8zMzADAwP8Af39/AAAAAAAAAAAAAAAAAP///wAAAAAAIQAAABgAAAAUAAAA5////7UJAAAoOAAAMCE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1577975"/>
            <a:ext cx="9144635" cy="38169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vXnXhMAAAAlAAAAZAAAAA8BAAAAkAAAAEgAAACQAAAASAAAAAAAAAAB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IAH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CvXnXhMAAAAlAAAAEQAAAC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/Bd728QEAAAAAAAAAAAAAAAAAAAAAAAAAAAAAAAAAAAAAAAAAAAAAAAJ/f38AlpaWA8zMzADAwP8Af39/AAAAAAAAAAAAAAAAAP///wAAAAAAIQAAABgAAAAUAAAAAAAAALUJAABwOAAAfB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7975"/>
            <a:ext cx="9174480" cy="27273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vXnXhMAAAAlAAAAZAAAAA8BAAAAkAAAAEgAAACQAAAASAAAAAAAAAAB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Docker Image Registry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vXnXhMAAAAlAAAAZAAAAA8BAAAAkAAAAEgAAACQAAAASAAAAAAAAAAAAAAAAAAAAAEAAABQAAAAAAAAAAAA4D8AAAAAAADgPwAAAAAAAOA/AAAAAAAA4D8AAAAAAADgPwAAAAAAAOA/AAAAAAAA4D8AAAAAAADgPwAAAAAAAOA/AAAAAAAA4D8CAAAAjAAAAAEAAAAAAAAA////DN728QhG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Aplikasi yang telah dibuat akan disimpan di Docker Image Registry demi kemudahan untuk </a:t>
            </a:r>
            <a:r>
              <a:rPr i="1"/>
              <a:t>Build </a:t>
            </a:r>
            <a:r>
              <a:t>bahkan berbagi ke Developer lainnya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66CC"/>
      </a:hlink>
      <a:folHlink>
        <a:srgbClr val="00A80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FFFFFF"/>
        </a:lt1>
        <a:dk2>
          <a:srgbClr val="225171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261CA"/>
        </a:dk1>
        <a:lt1>
          <a:srgbClr val="000099"/>
        </a:lt1>
        <a:dk2>
          <a:srgbClr val="0261CA"/>
        </a:dk2>
        <a:lt2>
          <a:srgbClr val="003366"/>
        </a:lt2>
        <a:accent1>
          <a:srgbClr val="63BBDC"/>
        </a:accent1>
        <a:accent2>
          <a:srgbClr val="00B0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000000"/>
    </a:dk1>
    <a:lt1>
      <a:srgbClr val="DEF6F1"/>
    </a:lt1>
    <a:dk2>
      <a:srgbClr val="000000"/>
    </a:dk2>
    <a:lt2>
      <a:srgbClr val="969696"/>
    </a:lt2>
    <a:accent1>
      <a:srgbClr val="FFFFFF"/>
    </a:accent1>
    <a:accent2>
      <a:srgbClr val="8DC6FF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66CC"/>
    </a:hlink>
    <a:folHlink>
      <a:srgbClr val="00A8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maulana</cp:lastModifiedBy>
  <cp:revision>0</cp:revision>
  <dcterms:created xsi:type="dcterms:W3CDTF">2019-12-04T06:08:35Z</dcterms:created>
  <dcterms:modified xsi:type="dcterms:W3CDTF">2020-06-15T22:24:10Z</dcterms:modified>
</cp:coreProperties>
</file>