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0" r:id="rId3"/>
    <p:sldId id="259" r:id="rId4"/>
    <p:sldId id="262" r:id="rId5"/>
    <p:sldId id="257" r:id="rId6"/>
    <p:sldId id="258" r:id="rId7"/>
    <p:sldId id="265" r:id="rId8"/>
    <p:sldId id="261" r:id="rId9"/>
    <p:sldId id="263" r:id="rId10"/>
    <p:sldId id="267" r:id="rId11"/>
    <p:sldId id="264" r:id="rId12"/>
    <p:sldId id="269" r:id="rId13"/>
    <p:sldId id="266" r:id="rId14"/>
    <p:sldId id="268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DFBDB-BBE2-4A09-9D9E-B8E75F10368A}" type="datetimeFigureOut">
              <a:rPr lang="id-ID" smtClean="0"/>
              <a:t>22/10/2020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587D0-FF08-441C-8839-CD5577D9F0A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0576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587D0-FF08-441C-8839-CD5577D9F0A9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933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CCA525AA-8C46-43F6-B469-C9D77C9D6A84}" type="datetimeFigureOut">
              <a:rPr lang="id-ID" smtClean="0"/>
              <a:t>22/10/2020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3DE6D394-30D5-49AF-B576-1DD44264CBE7}" type="slidenum">
              <a:rPr lang="id-ID" smtClean="0"/>
              <a:t>‹#›</a:t>
            </a:fld>
            <a:endParaRPr lang="id-ID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2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25AA-8C46-43F6-B469-C9D77C9D6A84}" type="datetimeFigureOut">
              <a:rPr lang="id-ID" smtClean="0"/>
              <a:t>22/10/2020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D394-30D5-49AF-B576-1DD44264CBE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092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CCA525AA-8C46-43F6-B469-C9D77C9D6A84}" type="datetimeFigureOut">
              <a:rPr lang="id-ID" smtClean="0"/>
              <a:t>22/10/2020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3DE6D394-30D5-49AF-B576-1DD44264CBE7}" type="slidenum">
              <a:rPr lang="id-ID" smtClean="0"/>
              <a:t>‹#›</a:t>
            </a:fld>
            <a:endParaRPr lang="id-ID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5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25AA-8C46-43F6-B469-C9D77C9D6A84}" type="datetimeFigureOut">
              <a:rPr lang="id-ID" smtClean="0"/>
              <a:t>22/10/2020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D394-30D5-49AF-B576-1DD44264CBE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844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A525AA-8C46-43F6-B469-C9D77C9D6A84}" type="datetimeFigureOut">
              <a:rPr lang="id-ID" smtClean="0"/>
              <a:t>22/10/2020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DE6D394-30D5-49AF-B576-1DD44264CBE7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487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25AA-8C46-43F6-B469-C9D77C9D6A84}" type="datetimeFigureOut">
              <a:rPr lang="id-ID" smtClean="0"/>
              <a:t>22/10/2020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D394-30D5-49AF-B576-1DD44264CBE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900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25AA-8C46-43F6-B469-C9D77C9D6A84}" type="datetimeFigureOut">
              <a:rPr lang="id-ID" smtClean="0"/>
              <a:t>22/10/2020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D394-30D5-49AF-B576-1DD44264CBE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846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25AA-8C46-43F6-B469-C9D77C9D6A84}" type="datetimeFigureOut">
              <a:rPr lang="id-ID" smtClean="0"/>
              <a:t>22/10/2020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D394-30D5-49AF-B576-1DD44264CBE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973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25AA-8C46-43F6-B469-C9D77C9D6A84}" type="datetimeFigureOut">
              <a:rPr lang="id-ID" smtClean="0"/>
              <a:t>22/10/2020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D394-30D5-49AF-B576-1DD44264CBE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652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CCA525AA-8C46-43F6-B469-C9D77C9D6A84}" type="datetimeFigureOut">
              <a:rPr lang="id-ID" smtClean="0"/>
              <a:t>22/10/2020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3DE6D394-30D5-49AF-B576-1DD44264CBE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9984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CCA525AA-8C46-43F6-B469-C9D77C9D6A84}" type="datetimeFigureOut">
              <a:rPr lang="id-ID" smtClean="0"/>
              <a:t>22/10/2020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3DE6D394-30D5-49AF-B576-1DD44264CBE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245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CA525AA-8C46-43F6-B469-C9D77C9D6A84}" type="datetimeFigureOut">
              <a:rPr lang="id-ID" smtClean="0"/>
              <a:t>22/10/2020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DE6D394-30D5-49AF-B576-1DD44264CBE7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88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Miracle_Gaaral/article/details/100109669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nterviewquestionjava.blogspot.com/2014/01/framework-orm-object-relational-mapping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9422127/what-is-the-sql-command-to-form-one-to-one-relationship-between-two-tabl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y35.wikidot.com/database-content" TargetMode="Externa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1A927-E8FD-4698-9EA5-596E4C567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Framework Java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8F50D-CCC5-474A-B746-FB5EC017C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Pertemuan</a:t>
            </a:r>
            <a:r>
              <a:rPr lang="en-US" dirty="0"/>
              <a:t> 6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28180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C8B4C-EB8F-4785-815C-84B2CD255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Keuntungan</a:t>
            </a:r>
            <a:r>
              <a:rPr lang="en-US" dirty="0"/>
              <a:t> Hibernate Framework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BAFA4-7D7C-443F-B713-6AB285932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1) Sumber Terbuka dan Ringan</a:t>
            </a:r>
          </a:p>
          <a:p>
            <a:r>
              <a:rPr lang="id-ID" sz="2800" dirty="0"/>
              <a:t>2) Kinerja Cepat</a:t>
            </a:r>
          </a:p>
          <a:p>
            <a:r>
              <a:rPr lang="id-ID" sz="2800" dirty="0"/>
              <a:t>3) </a:t>
            </a:r>
            <a:r>
              <a:rPr lang="id-ID" sz="2800" dirty="0" err="1"/>
              <a:t>Query</a:t>
            </a:r>
            <a:r>
              <a:rPr lang="id-ID" sz="2800" dirty="0"/>
              <a:t> Independen Basis Data</a:t>
            </a:r>
          </a:p>
          <a:p>
            <a:r>
              <a:rPr lang="id-ID" sz="2800" dirty="0"/>
              <a:t>4) Pembuatan Tabel Otomatis</a:t>
            </a:r>
          </a:p>
          <a:p>
            <a:r>
              <a:rPr lang="id-ID" sz="2800" dirty="0"/>
              <a:t>5) Menyederhanakan Bergabung dengan Kompleks</a:t>
            </a:r>
          </a:p>
          <a:p>
            <a:r>
              <a:rPr lang="id-ID" sz="2800" dirty="0"/>
              <a:t>6) Menyediakan Statistik </a:t>
            </a:r>
            <a:r>
              <a:rPr lang="id-ID" sz="2800" dirty="0" err="1"/>
              <a:t>Kueri</a:t>
            </a:r>
            <a:r>
              <a:rPr lang="id-ID" sz="2800" dirty="0"/>
              <a:t> dan Status Basis Data</a:t>
            </a:r>
          </a:p>
        </p:txBody>
      </p:sp>
    </p:spTree>
    <p:extLst>
      <p:ext uri="{BB962C8B-B14F-4D97-AF65-F5344CB8AC3E}">
        <p14:creationId xmlns:p14="http://schemas.microsoft.com/office/powerpoint/2010/main" val="151656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30154-201C-4FAB-9E90-A18D50F73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Query Language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C54C0-F7DB-411C-8711-A6534252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err="1"/>
              <a:t>Hibernate</a:t>
            </a:r>
            <a:r>
              <a:rPr lang="id-ID" sz="2400" dirty="0"/>
              <a:t> menyediakan bahasa yang terinspirasi SQL yang disebut </a:t>
            </a:r>
            <a:r>
              <a:rPr lang="id-ID" sz="2400" dirty="0" err="1"/>
              <a:t>Hibernate</a:t>
            </a:r>
            <a:r>
              <a:rPr lang="id-ID" sz="2400" dirty="0"/>
              <a:t> </a:t>
            </a:r>
            <a:r>
              <a:rPr lang="id-ID" sz="2400" dirty="0" err="1"/>
              <a:t>Query</a:t>
            </a:r>
            <a:r>
              <a:rPr lang="id-ID" sz="2400" dirty="0"/>
              <a:t> </a:t>
            </a:r>
            <a:r>
              <a:rPr lang="id-ID" sz="2400" dirty="0" err="1"/>
              <a:t>Language</a:t>
            </a:r>
            <a:r>
              <a:rPr lang="id-ID" sz="2400" dirty="0"/>
              <a:t> (HQL) untuk menulis </a:t>
            </a:r>
            <a:r>
              <a:rPr lang="id-ID" sz="2400" dirty="0" err="1"/>
              <a:t>query</a:t>
            </a:r>
            <a:r>
              <a:rPr lang="id-ID" sz="2400" dirty="0"/>
              <a:t> seperti SQL terhadap objek data </a:t>
            </a:r>
            <a:r>
              <a:rPr lang="id-ID" sz="2400" dirty="0" err="1"/>
              <a:t>Hibernate</a:t>
            </a:r>
            <a:r>
              <a:rPr lang="id-ID" sz="2400" dirty="0"/>
              <a:t>. </a:t>
            </a:r>
            <a:endParaRPr lang="en-US" sz="2400" dirty="0"/>
          </a:p>
          <a:p>
            <a:r>
              <a:rPr lang="id-ID" sz="2400" dirty="0"/>
              <a:t>Kriteria </a:t>
            </a:r>
            <a:r>
              <a:rPr lang="id-ID" sz="2400" dirty="0" err="1"/>
              <a:t>Query</a:t>
            </a:r>
            <a:r>
              <a:rPr lang="id-ID" sz="2400" dirty="0"/>
              <a:t> disediakan sebagai alternatif berorientasi objek untuk HQL.</a:t>
            </a:r>
          </a:p>
        </p:txBody>
      </p:sp>
    </p:spTree>
    <p:extLst>
      <p:ext uri="{BB962C8B-B14F-4D97-AF65-F5344CB8AC3E}">
        <p14:creationId xmlns:p14="http://schemas.microsoft.com/office/powerpoint/2010/main" val="421302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1A9D9-A0CE-413C-B144-F6F1B7E7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97D2A-7517-4F10-8CD1-AB4BD4398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399"/>
            <a:ext cx="9064336" cy="419792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endParaRPr lang="en-US" dirty="0"/>
          </a:p>
          <a:p>
            <a:pPr lvl="1" algn="just"/>
            <a:r>
              <a:rPr lang="id-ID" dirty="0" err="1"/>
              <a:t>public</a:t>
            </a:r>
            <a:r>
              <a:rPr lang="id-ID" dirty="0"/>
              <a:t> int </a:t>
            </a:r>
            <a:r>
              <a:rPr lang="id-ID" dirty="0" err="1"/>
              <a:t>executeUpdate</a:t>
            </a:r>
            <a:r>
              <a:rPr lang="id-ID" dirty="0"/>
              <a:t>() digunakan untuk menjalankan pembaruan atau menghapus </a:t>
            </a:r>
            <a:r>
              <a:rPr lang="id-ID" dirty="0" err="1"/>
              <a:t>kueri</a:t>
            </a:r>
            <a:r>
              <a:rPr lang="id-ID" dirty="0"/>
              <a:t>.</a:t>
            </a:r>
          </a:p>
          <a:p>
            <a:pPr lvl="1" algn="just"/>
            <a:r>
              <a:rPr lang="id-ID" dirty="0" err="1"/>
              <a:t>public</a:t>
            </a:r>
            <a:r>
              <a:rPr lang="id-ID" dirty="0"/>
              <a:t> </a:t>
            </a:r>
            <a:r>
              <a:rPr lang="id-ID" dirty="0" err="1"/>
              <a:t>List</a:t>
            </a:r>
            <a:r>
              <a:rPr lang="id-ID" dirty="0"/>
              <a:t> </a:t>
            </a:r>
            <a:r>
              <a:rPr lang="id-ID" dirty="0" err="1"/>
              <a:t>list</a:t>
            </a:r>
            <a:r>
              <a:rPr lang="id-ID" dirty="0"/>
              <a:t>()</a:t>
            </a:r>
            <a:r>
              <a:rPr lang="en-US" dirty="0"/>
              <a:t> </a:t>
            </a:r>
            <a:r>
              <a:rPr lang="id-ID" dirty="0"/>
              <a:t>mengembalikan hasil </a:t>
            </a:r>
            <a:r>
              <a:rPr lang="id-ID" dirty="0" err="1"/>
              <a:t>ralasi</a:t>
            </a:r>
            <a:r>
              <a:rPr lang="id-ID" dirty="0"/>
              <a:t> sebagai daftar.</a:t>
            </a:r>
          </a:p>
          <a:p>
            <a:pPr lvl="1" algn="just"/>
            <a:r>
              <a:rPr lang="en-US" dirty="0"/>
              <a:t>public Query </a:t>
            </a:r>
            <a:r>
              <a:rPr lang="en-US" dirty="0" err="1"/>
              <a:t>setFirstResult</a:t>
            </a:r>
            <a:r>
              <a:rPr lang="en-US" dirty="0"/>
              <a:t>(int </a:t>
            </a:r>
            <a:r>
              <a:rPr lang="en-US" dirty="0" err="1"/>
              <a:t>rowno</a:t>
            </a:r>
            <a:r>
              <a:rPr lang="en-US" dirty="0"/>
              <a:t>)</a:t>
            </a:r>
            <a:r>
              <a:rPr lang="id-ID" dirty="0"/>
              <a:t> menentukan nomor baris dari mana catatan akan diambil.</a:t>
            </a:r>
          </a:p>
          <a:p>
            <a:pPr lvl="1" algn="just"/>
            <a:r>
              <a:rPr lang="en-US" dirty="0"/>
              <a:t>public Query </a:t>
            </a:r>
            <a:r>
              <a:rPr lang="en-US" dirty="0" err="1"/>
              <a:t>setMaxResult</a:t>
            </a:r>
            <a:r>
              <a:rPr lang="en-US" dirty="0"/>
              <a:t>(int </a:t>
            </a:r>
            <a:r>
              <a:rPr lang="en-US" dirty="0" err="1"/>
              <a:t>rowno</a:t>
            </a:r>
            <a:r>
              <a:rPr lang="en-US" dirty="0"/>
              <a:t>) </a:t>
            </a:r>
            <a:r>
              <a:rPr lang="id-ID" dirty="0"/>
              <a:t>menetapkan no. catatan yang akan diambil dari relasi (tabel).</a:t>
            </a:r>
          </a:p>
          <a:p>
            <a:pPr lvl="1" algn="just"/>
            <a:r>
              <a:rPr lang="en-US" dirty="0"/>
              <a:t>public Query </a:t>
            </a:r>
            <a:r>
              <a:rPr lang="en-US" dirty="0" err="1"/>
              <a:t>setParameter</a:t>
            </a:r>
            <a:r>
              <a:rPr lang="en-US" dirty="0"/>
              <a:t>(int position, Object value)</a:t>
            </a:r>
            <a:r>
              <a:rPr lang="id-ID" dirty="0"/>
              <a:t>itu menetapkan nilai ke parameter </a:t>
            </a:r>
            <a:r>
              <a:rPr lang="id-ID" dirty="0" err="1"/>
              <a:t>kueri</a:t>
            </a:r>
            <a:r>
              <a:rPr lang="id-ID" dirty="0"/>
              <a:t> gaya JDBC.</a:t>
            </a:r>
          </a:p>
          <a:p>
            <a:pPr lvl="1" algn="just"/>
            <a:r>
              <a:rPr lang="en-US" dirty="0"/>
              <a:t>public Query </a:t>
            </a:r>
            <a:r>
              <a:rPr lang="en-US" dirty="0" err="1"/>
              <a:t>setParameter</a:t>
            </a:r>
            <a:r>
              <a:rPr lang="en-US" dirty="0"/>
              <a:t>(String name, Object value)</a:t>
            </a:r>
            <a:r>
              <a:rPr lang="id-ID" dirty="0"/>
              <a:t> itu menetapkan nilai ke parameter </a:t>
            </a:r>
            <a:r>
              <a:rPr lang="id-ID" dirty="0" err="1"/>
              <a:t>kueri</a:t>
            </a:r>
            <a:r>
              <a:rPr lang="id-ID" dirty="0"/>
              <a:t> bernama.</a:t>
            </a:r>
          </a:p>
        </p:txBody>
      </p:sp>
    </p:spTree>
    <p:extLst>
      <p:ext uri="{BB962C8B-B14F-4D97-AF65-F5344CB8AC3E}">
        <p14:creationId xmlns:p14="http://schemas.microsoft.com/office/powerpoint/2010/main" val="1396882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52488-88F6-4820-BB9D-BB6344D9E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35E44E-ECB9-4655-A293-1E379629F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58125" cy="54160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55DD72-9311-4DD0-9D2A-99CB13788859}"/>
              </a:ext>
            </a:extLst>
          </p:cNvPr>
          <p:cNvSpPr txBox="1"/>
          <p:nvPr/>
        </p:nvSpPr>
        <p:spPr>
          <a:xfrm>
            <a:off x="4218781" y="5645150"/>
            <a:ext cx="62007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>
                <a:hlinkClick r:id="rId3" tooltip="https://blog.csdn.net/Miracle_Gaaral/article/details/100109669"/>
              </a:rPr>
              <a:t>This Photo</a:t>
            </a:r>
            <a:r>
              <a:rPr lang="id-ID" sz="900"/>
              <a:t> by Unknown Author is licensed under </a:t>
            </a:r>
            <a:r>
              <a:rPr lang="id-ID" sz="900">
                <a:hlinkClick r:id="rId4" tooltip="https://creativecommons.org/licenses/by-sa/3.0/"/>
              </a:rPr>
              <a:t>CC BY-SA</a:t>
            </a:r>
            <a:endParaRPr lang="id-ID" sz="900"/>
          </a:p>
        </p:txBody>
      </p:sp>
    </p:spTree>
    <p:extLst>
      <p:ext uri="{BB962C8B-B14F-4D97-AF65-F5344CB8AC3E}">
        <p14:creationId xmlns:p14="http://schemas.microsoft.com/office/powerpoint/2010/main" val="2623326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B904C-2ED3-4F14-BAB4-5CFEFF1C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di Hibernate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227A6-F53D-4ADC-B9B8-2874707B3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id-ID" sz="2400" dirty="0" err="1"/>
              <a:t>Caching</a:t>
            </a:r>
            <a:r>
              <a:rPr lang="id-ID" sz="2400" dirty="0"/>
              <a:t> </a:t>
            </a:r>
            <a:r>
              <a:rPr lang="id-ID" sz="2400" dirty="0" err="1"/>
              <a:t>hibernate</a:t>
            </a:r>
            <a:r>
              <a:rPr lang="id-ID" sz="2400" dirty="0"/>
              <a:t> meningkatkan kinerja aplikasi dengan menyatukan objek dalam </a:t>
            </a:r>
            <a:r>
              <a:rPr lang="id-ID" sz="2400" dirty="0" err="1"/>
              <a:t>cache</a:t>
            </a:r>
            <a:r>
              <a:rPr lang="id-ID" sz="2400" dirty="0"/>
              <a:t>. </a:t>
            </a:r>
            <a:endParaRPr lang="en-US" sz="2400" dirty="0"/>
          </a:p>
          <a:p>
            <a:pPr algn="just"/>
            <a:r>
              <a:rPr lang="en-US" sz="2400" dirty="0"/>
              <a:t>B</a:t>
            </a:r>
            <a:r>
              <a:rPr lang="id-ID" sz="2400" dirty="0" err="1"/>
              <a:t>erguna</a:t>
            </a:r>
            <a:r>
              <a:rPr lang="id-ID" sz="2400" dirty="0"/>
              <a:t> ketika kita harus mengambil data yang sama beberapa kali.</a:t>
            </a:r>
          </a:p>
          <a:p>
            <a:pPr algn="just"/>
            <a:endParaRPr lang="id-ID" sz="2400" dirty="0"/>
          </a:p>
          <a:p>
            <a:pPr algn="just"/>
            <a:r>
              <a:rPr lang="id-ID" sz="2400" dirty="0"/>
              <a:t>Terutama ada dua jenis </a:t>
            </a:r>
            <a:r>
              <a:rPr lang="id-ID" sz="2400" dirty="0" err="1"/>
              <a:t>caching</a:t>
            </a:r>
            <a:r>
              <a:rPr lang="id-ID" sz="2400" dirty="0"/>
              <a:t>:</a:t>
            </a:r>
          </a:p>
          <a:p>
            <a:pPr lvl="1" algn="just"/>
            <a:r>
              <a:rPr lang="id-ID" sz="2000" dirty="0" err="1"/>
              <a:t>Cache</a:t>
            </a:r>
            <a:r>
              <a:rPr lang="id-ID" sz="2000" dirty="0"/>
              <a:t> Tingkat Pertama, dan</a:t>
            </a:r>
          </a:p>
          <a:p>
            <a:pPr lvl="1" algn="just"/>
            <a:r>
              <a:rPr lang="id-ID" sz="2000" dirty="0" err="1"/>
              <a:t>Cache</a:t>
            </a:r>
            <a:r>
              <a:rPr lang="id-ID" sz="2000" dirty="0"/>
              <a:t> Tingkat Kedua</a:t>
            </a:r>
          </a:p>
        </p:txBody>
      </p:sp>
    </p:spTree>
    <p:extLst>
      <p:ext uri="{BB962C8B-B14F-4D97-AF65-F5344CB8AC3E}">
        <p14:creationId xmlns:p14="http://schemas.microsoft.com/office/powerpoint/2010/main" val="2690260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8F73-EBFA-45FC-802C-53D26CA5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Level Cache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4BE39-1E1D-4D20-A64A-5416C084E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Objek sesi menyimpan data </a:t>
            </a:r>
            <a:r>
              <a:rPr lang="id-ID" sz="2400" dirty="0" err="1"/>
              <a:t>cache</a:t>
            </a:r>
            <a:r>
              <a:rPr lang="id-ID" sz="2400" dirty="0"/>
              <a:t> tingkat pertama. </a:t>
            </a:r>
            <a:endParaRPr lang="en-US" sz="2400" dirty="0"/>
          </a:p>
          <a:p>
            <a:r>
              <a:rPr lang="en-US" sz="2400" dirty="0"/>
              <a:t>D</a:t>
            </a:r>
            <a:r>
              <a:rPr lang="id-ID" sz="2400" dirty="0" err="1"/>
              <a:t>iaktifkan</a:t>
            </a:r>
            <a:r>
              <a:rPr lang="id-ID" sz="2400" dirty="0"/>
              <a:t> secara </a:t>
            </a:r>
            <a:r>
              <a:rPr lang="id-ID" sz="2400" dirty="0" err="1"/>
              <a:t>default</a:t>
            </a:r>
            <a:r>
              <a:rPr lang="id-ID" sz="2400" dirty="0"/>
              <a:t>. </a:t>
            </a:r>
            <a:endParaRPr lang="en-US" sz="2400" dirty="0"/>
          </a:p>
          <a:p>
            <a:r>
              <a:rPr lang="id-ID" sz="2400" dirty="0"/>
              <a:t>Data </a:t>
            </a:r>
            <a:r>
              <a:rPr lang="id-ID" sz="2400" dirty="0" err="1"/>
              <a:t>cache</a:t>
            </a:r>
            <a:r>
              <a:rPr lang="id-ID" sz="2400" dirty="0"/>
              <a:t> tingkat pertama tidak akan tersedia untuk seluruh aplikasi. Aplikasi dapat menggunakan banyak objek sesi.</a:t>
            </a:r>
          </a:p>
        </p:txBody>
      </p:sp>
    </p:spTree>
    <p:extLst>
      <p:ext uri="{BB962C8B-B14F-4D97-AF65-F5344CB8AC3E}">
        <p14:creationId xmlns:p14="http://schemas.microsoft.com/office/powerpoint/2010/main" val="1551340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28E9A-99EB-4173-961E-2D49D929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Level Cache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84793-C0E5-4751-B4E0-98075E898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sz="2400" dirty="0"/>
              <a:t>Objek </a:t>
            </a:r>
            <a:r>
              <a:rPr lang="id-ID" sz="2400" dirty="0" err="1"/>
              <a:t>SessionFactory</a:t>
            </a:r>
            <a:r>
              <a:rPr lang="id-ID" sz="2400" dirty="0"/>
              <a:t> menyimpan data </a:t>
            </a:r>
            <a:r>
              <a:rPr lang="id-ID" sz="2400" dirty="0" err="1"/>
              <a:t>cache</a:t>
            </a:r>
            <a:r>
              <a:rPr lang="id-ID" sz="2400" dirty="0"/>
              <a:t> level kedua. </a:t>
            </a:r>
            <a:endParaRPr lang="en-US" sz="2400" dirty="0"/>
          </a:p>
          <a:p>
            <a:r>
              <a:rPr lang="id-ID" sz="2400" dirty="0"/>
              <a:t>Data yang disimpan dalam </a:t>
            </a:r>
            <a:r>
              <a:rPr lang="id-ID" sz="2400" dirty="0" err="1"/>
              <a:t>cache</a:t>
            </a:r>
            <a:r>
              <a:rPr lang="id-ID" sz="2400" dirty="0"/>
              <a:t> level kedua akan tersedia untuk seluruh aplikasi. </a:t>
            </a:r>
            <a:endParaRPr lang="en-US" sz="2400" dirty="0"/>
          </a:p>
          <a:p>
            <a:r>
              <a:rPr lang="id-ID" sz="2400" dirty="0"/>
              <a:t>Tetapi kita perlu mengaktifkannya secara eksplisit.</a:t>
            </a:r>
            <a:endParaRPr lang="en-US" sz="2400" dirty="0"/>
          </a:p>
          <a:p>
            <a:pPr lvl="1"/>
            <a:r>
              <a:rPr lang="id-ID" sz="2000" dirty="0"/>
              <a:t>EH (</a:t>
            </a:r>
            <a:r>
              <a:rPr lang="id-ID" sz="2000" dirty="0" err="1"/>
              <a:t>Easy</a:t>
            </a:r>
            <a:r>
              <a:rPr lang="id-ID" sz="2000" dirty="0"/>
              <a:t> </a:t>
            </a:r>
            <a:r>
              <a:rPr lang="id-ID" sz="2000" dirty="0" err="1"/>
              <a:t>Hibernate</a:t>
            </a:r>
            <a:r>
              <a:rPr lang="id-ID" sz="2000" dirty="0"/>
              <a:t>) </a:t>
            </a:r>
            <a:r>
              <a:rPr lang="id-ID" sz="2000" dirty="0" err="1"/>
              <a:t>Cache</a:t>
            </a:r>
            <a:endParaRPr lang="id-ID" sz="2000" dirty="0"/>
          </a:p>
          <a:p>
            <a:pPr lvl="1"/>
            <a:r>
              <a:rPr lang="id-ID" sz="2000" dirty="0" err="1"/>
              <a:t>Swarm</a:t>
            </a:r>
            <a:r>
              <a:rPr lang="id-ID" sz="2000" dirty="0"/>
              <a:t> </a:t>
            </a:r>
            <a:r>
              <a:rPr lang="id-ID" sz="2000" dirty="0" err="1"/>
              <a:t>Cache</a:t>
            </a:r>
            <a:endParaRPr lang="id-ID" sz="2000" dirty="0"/>
          </a:p>
          <a:p>
            <a:pPr lvl="1"/>
            <a:r>
              <a:rPr lang="id-ID" sz="2000" dirty="0"/>
              <a:t>OS </a:t>
            </a:r>
            <a:r>
              <a:rPr lang="id-ID" sz="2000" dirty="0" err="1"/>
              <a:t>Cache</a:t>
            </a:r>
            <a:endParaRPr lang="id-ID" sz="2000" dirty="0"/>
          </a:p>
          <a:p>
            <a:pPr lvl="1"/>
            <a:r>
              <a:rPr lang="id-ID" sz="2000" dirty="0" err="1"/>
              <a:t>JBoss</a:t>
            </a:r>
            <a:r>
              <a:rPr lang="id-ID" sz="2000" dirty="0"/>
              <a:t> </a:t>
            </a:r>
            <a:r>
              <a:rPr lang="id-ID" sz="2000" dirty="0" err="1"/>
              <a:t>Cache</a:t>
            </a:r>
            <a:endParaRPr lang="id-ID" sz="2000" dirty="0"/>
          </a:p>
          <a:p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488954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789C-E0AB-4A0E-A2D8-1E0A5B34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3B16F-D2AF-4979-81F9-0FE3C9099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2400" dirty="0" err="1"/>
              <a:t>Hibernate</a:t>
            </a:r>
            <a:r>
              <a:rPr lang="id-ID" sz="2400" dirty="0"/>
              <a:t> </a:t>
            </a:r>
            <a:r>
              <a:rPr lang="id-ID" sz="2400" dirty="0" err="1"/>
              <a:t>cache</a:t>
            </a:r>
            <a:r>
              <a:rPr lang="id-ID" sz="2400" dirty="0"/>
              <a:t> level kedua menggunakan </a:t>
            </a:r>
            <a:r>
              <a:rPr lang="id-ID" sz="2400" dirty="0" err="1"/>
              <a:t>cache</a:t>
            </a:r>
            <a:r>
              <a:rPr lang="id-ID" sz="2400" dirty="0"/>
              <a:t> umum untuk semua objek. </a:t>
            </a:r>
            <a:r>
              <a:rPr lang="en-US" sz="2400" dirty="0"/>
              <a:t>B</a:t>
            </a:r>
            <a:r>
              <a:rPr lang="id-ID" sz="2400" dirty="0" err="1"/>
              <a:t>erguna</a:t>
            </a:r>
            <a:r>
              <a:rPr lang="id-ID" sz="2400" dirty="0"/>
              <a:t> jika Anda memiliki beberapa objek </a:t>
            </a:r>
            <a:r>
              <a:rPr lang="id-ID" sz="2400" dirty="0" err="1"/>
              <a:t>ses</a:t>
            </a:r>
            <a:r>
              <a:rPr lang="en-US" sz="2400" dirty="0" err="1"/>
              <a:t>i</a:t>
            </a:r>
            <a:endParaRPr lang="id-ID" sz="2400" dirty="0"/>
          </a:p>
          <a:p>
            <a:pPr algn="just"/>
            <a:r>
              <a:rPr lang="id-ID" sz="2400" dirty="0" err="1"/>
              <a:t>SessionFactory</a:t>
            </a:r>
            <a:r>
              <a:rPr lang="id-ID" sz="2400" dirty="0"/>
              <a:t> menyimpan data </a:t>
            </a:r>
            <a:r>
              <a:rPr lang="id-ID" sz="2400" dirty="0" err="1"/>
              <a:t>cache</a:t>
            </a:r>
            <a:r>
              <a:rPr lang="id-ID" sz="2400" dirty="0"/>
              <a:t> level kedua. </a:t>
            </a:r>
            <a:r>
              <a:rPr lang="en-US" sz="2400" dirty="0"/>
              <a:t>B</a:t>
            </a:r>
            <a:r>
              <a:rPr lang="id-ID" sz="2400" dirty="0" err="1"/>
              <a:t>ersifat</a:t>
            </a:r>
            <a:r>
              <a:rPr lang="id-ID" sz="2400" dirty="0"/>
              <a:t> global untuk semua objek sesi dan tidak diaktifkan secara </a:t>
            </a:r>
            <a:r>
              <a:rPr lang="id-ID" sz="2400" dirty="0" err="1"/>
              <a:t>default</a:t>
            </a:r>
            <a:r>
              <a:rPr lang="id-ID" sz="2400" dirty="0"/>
              <a:t>.</a:t>
            </a:r>
          </a:p>
          <a:p>
            <a:pPr algn="just"/>
            <a:r>
              <a:rPr lang="id-ID" sz="2400" dirty="0"/>
              <a:t>Vendor yang berbeda telah menyediakan implementasi </a:t>
            </a:r>
            <a:r>
              <a:rPr lang="id-ID" sz="2400" dirty="0" err="1"/>
              <a:t>Cache</a:t>
            </a:r>
            <a:r>
              <a:rPr lang="id-ID" sz="2400" dirty="0"/>
              <a:t> Tingkat Kedua.</a:t>
            </a:r>
          </a:p>
        </p:txBody>
      </p:sp>
    </p:spTree>
    <p:extLst>
      <p:ext uri="{BB962C8B-B14F-4D97-AF65-F5344CB8AC3E}">
        <p14:creationId xmlns:p14="http://schemas.microsoft.com/office/powerpoint/2010/main" val="931745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56EA-9C50-4356-AB96-380B41CA4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  <a:endParaRPr lang="id-ID" dirty="0"/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9B9F7959-1A65-4E06-8071-FE94E5E79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2524"/>
            <a:ext cx="12192000" cy="3141837"/>
          </a:xfrm>
        </p:spPr>
      </p:pic>
    </p:spTree>
    <p:extLst>
      <p:ext uri="{BB962C8B-B14F-4D97-AF65-F5344CB8AC3E}">
        <p14:creationId xmlns:p14="http://schemas.microsoft.com/office/powerpoint/2010/main" val="1723853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D877858-43DB-478C-BC84-9DACF1A1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D3311-077B-470E-8422-2AC53CCE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2528" y="568345"/>
            <a:ext cx="3851743" cy="1560716"/>
          </a:xfrm>
        </p:spPr>
        <p:txBody>
          <a:bodyPr>
            <a:normAutofit/>
          </a:bodyPr>
          <a:lstStyle/>
          <a:p>
            <a:r>
              <a:rPr lang="en-US" dirty="0" err="1"/>
              <a:t>Ilustrasi</a:t>
            </a:r>
            <a:endParaRPr lang="id-ID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19DF25-6049-4595-9B81-54E728F2B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168416"/>
            <a:ext cx="6898017" cy="428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4170ABC-ADB2-4391-89AD-49DF2FC59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2528" y="2176009"/>
            <a:ext cx="385174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28DDD-A28B-4A96-AC31-B6B1D0038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2528" y="2438399"/>
            <a:ext cx="3851743" cy="3661955"/>
          </a:xfrm>
        </p:spPr>
        <p:txBody>
          <a:bodyPr>
            <a:norm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9604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7124F-E3B3-4792-A6D7-8B2EA28D9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Object-Relational Mapping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C41C3-6662-43D0-8E59-AEF9E411A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2400" dirty="0"/>
              <a:t>Pemetaan objek-relasional (ORM, O / RM, dan alat pemetaan O / R) dalam ilmu komputer adalah teknik pemrograman untuk </a:t>
            </a:r>
            <a:r>
              <a:rPr lang="id-ID" sz="2400" dirty="0" err="1"/>
              <a:t>mengkonversi</a:t>
            </a:r>
            <a:r>
              <a:rPr lang="id-ID" sz="2400" dirty="0"/>
              <a:t> data antara sistem tipe yang tidak kompatibel menggunakan bahasa pemrograman berorientasi objek.</a:t>
            </a:r>
          </a:p>
        </p:txBody>
      </p:sp>
    </p:spTree>
    <p:extLst>
      <p:ext uri="{BB962C8B-B14F-4D97-AF65-F5344CB8AC3E}">
        <p14:creationId xmlns:p14="http://schemas.microsoft.com/office/powerpoint/2010/main" val="2084305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D877858-43DB-478C-BC84-9DACF1A1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0EB57-A0C5-48DD-81E1-03ADD4F68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2528" y="568345"/>
            <a:ext cx="3851743" cy="1560716"/>
          </a:xfrm>
        </p:spPr>
        <p:txBody>
          <a:bodyPr>
            <a:normAutofit/>
          </a:bodyPr>
          <a:lstStyle/>
          <a:p>
            <a:r>
              <a:rPr lang="en-US"/>
              <a:t>Ilustrasi</a:t>
            </a:r>
            <a:endParaRPr lang="id-ID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A396083-53E5-4C9E-9FB2-01DD61B42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311176"/>
            <a:ext cx="6898017" cy="399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4170ABC-ADB2-4391-89AD-49DF2FC59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2528" y="2176009"/>
            <a:ext cx="385174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8E1D4-9EB8-491A-822C-B93946563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2528" y="2438399"/>
            <a:ext cx="3851743" cy="3661955"/>
          </a:xfrm>
        </p:spPr>
        <p:txBody>
          <a:bodyPr>
            <a:norm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375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D7E4-3B5D-4C31-A625-D85AD35E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B70CB-38FD-4F92-8994-AF4ADBF1F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2400" dirty="0"/>
              <a:t>Dibandingkan dengan teknik pertukaran tradisional antara bahasa berorientasi objek dan </a:t>
            </a:r>
            <a:r>
              <a:rPr lang="id-ID" sz="2400" dirty="0" err="1"/>
              <a:t>database</a:t>
            </a:r>
            <a:r>
              <a:rPr lang="id-ID" sz="2400" dirty="0"/>
              <a:t> relasional, ORM mengurangi jumlah kode yang perlu ditulis.</a:t>
            </a:r>
          </a:p>
          <a:p>
            <a:pPr algn="just"/>
            <a:r>
              <a:rPr lang="id-ID" sz="2400" dirty="0"/>
              <a:t>Kerugian dari alat ORM umumnya berasal dari tingkat abstraksi yang tinggi mengaburkan apa yang sebenarnya terjadi dalam kode implementasi. </a:t>
            </a:r>
          </a:p>
        </p:txBody>
      </p:sp>
    </p:spTree>
    <p:extLst>
      <p:ext uri="{BB962C8B-B14F-4D97-AF65-F5344CB8AC3E}">
        <p14:creationId xmlns:p14="http://schemas.microsoft.com/office/powerpoint/2010/main" val="258037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EA3D6-EBAF-4FA9-A9CD-82339877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BD973D-408B-4364-A3AC-8D2119F87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589926"/>
            <a:ext cx="12191386" cy="5809957"/>
          </a:xfrm>
        </p:spPr>
      </p:pic>
    </p:spTree>
    <p:extLst>
      <p:ext uri="{BB962C8B-B14F-4D97-AF65-F5344CB8AC3E}">
        <p14:creationId xmlns:p14="http://schemas.microsoft.com/office/powerpoint/2010/main" val="117911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354CF-6ACE-4BF3-A394-34C80B4B8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Mengenal</a:t>
            </a:r>
            <a:r>
              <a:rPr lang="en-US" dirty="0"/>
              <a:t> Hibernate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C96CE-64D8-409F-BD2E-31B840B2C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2400" dirty="0" err="1"/>
              <a:t>Hibernate</a:t>
            </a:r>
            <a:r>
              <a:rPr lang="id-ID" sz="2400" dirty="0"/>
              <a:t> ORM adalah alat pemetaan objek-relasional untuk bahasa pemrograman Java. </a:t>
            </a:r>
            <a:endParaRPr lang="en-US" sz="2400" dirty="0"/>
          </a:p>
          <a:p>
            <a:pPr algn="just"/>
            <a:r>
              <a:rPr lang="en-US" sz="2400" dirty="0"/>
              <a:t>K</a:t>
            </a:r>
            <a:r>
              <a:rPr lang="id-ID" sz="2400" dirty="0" err="1"/>
              <a:t>erangka</a:t>
            </a:r>
            <a:r>
              <a:rPr lang="id-ID" sz="2400" dirty="0"/>
              <a:t> kerja untuk memetakan model domain berorientasi objek ke </a:t>
            </a:r>
            <a:r>
              <a:rPr lang="id-ID" sz="2400" dirty="0" err="1"/>
              <a:t>database</a:t>
            </a:r>
            <a:r>
              <a:rPr lang="id-ID" sz="2400" dirty="0"/>
              <a:t> relasional. </a:t>
            </a:r>
            <a:endParaRPr lang="en-US" sz="2400" dirty="0"/>
          </a:p>
          <a:p>
            <a:pPr algn="just"/>
            <a:r>
              <a:rPr lang="id-ID" sz="2400" dirty="0" err="1"/>
              <a:t>Hibernate</a:t>
            </a:r>
            <a:r>
              <a:rPr lang="id-ID" sz="2400" dirty="0"/>
              <a:t> menangani masalah ketidakcocokan impedansi objek-relasional dengan mengganti akses </a:t>
            </a:r>
            <a:r>
              <a:rPr lang="id-ID" sz="2400" dirty="0" err="1"/>
              <a:t>database</a:t>
            </a:r>
            <a:r>
              <a:rPr lang="id-ID" sz="2400" dirty="0"/>
              <a:t> langsung dan </a:t>
            </a:r>
            <a:r>
              <a:rPr lang="id-ID" sz="2400" dirty="0" err="1"/>
              <a:t>persisten</a:t>
            </a:r>
            <a:r>
              <a:rPr lang="id-ID" sz="2400" dirty="0"/>
              <a:t> dengan fungsi penanganan objek tingkat tinggi.</a:t>
            </a:r>
          </a:p>
        </p:txBody>
      </p:sp>
    </p:spTree>
    <p:extLst>
      <p:ext uri="{BB962C8B-B14F-4D97-AF65-F5344CB8AC3E}">
        <p14:creationId xmlns:p14="http://schemas.microsoft.com/office/powerpoint/2010/main" val="101672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777B9-5A88-40D4-B58F-72ED8ABC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2920C-5C7E-410D-A254-2B6AE5DEF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2400" dirty="0"/>
              <a:t>Fitur utama </a:t>
            </a:r>
            <a:r>
              <a:rPr lang="id-ID" sz="2400" dirty="0" err="1"/>
              <a:t>Hibernate</a:t>
            </a:r>
            <a:r>
              <a:rPr lang="id-ID" sz="2400" dirty="0"/>
              <a:t> adalah pemetaan dari kelas Java ke tabel </a:t>
            </a:r>
            <a:r>
              <a:rPr lang="id-ID" sz="2400" dirty="0" err="1"/>
              <a:t>database</a:t>
            </a:r>
            <a:r>
              <a:rPr lang="id-ID" sz="2400" dirty="0"/>
              <a:t>, dan pemetaan dari tipe data Java ke tipe data SQL. </a:t>
            </a:r>
            <a:endParaRPr lang="en-US" sz="2400" dirty="0"/>
          </a:p>
          <a:p>
            <a:pPr algn="just"/>
            <a:r>
              <a:rPr lang="id-ID" sz="2400" dirty="0" err="1"/>
              <a:t>Hibernate</a:t>
            </a:r>
            <a:r>
              <a:rPr lang="id-ID" sz="2400" dirty="0"/>
              <a:t> juga menyediakan permintaan data dan fasilitas pengambilan. </a:t>
            </a:r>
            <a:endParaRPr lang="en-US" sz="2400" dirty="0"/>
          </a:p>
          <a:p>
            <a:pPr algn="just"/>
            <a:r>
              <a:rPr lang="en-US" sz="2400" dirty="0"/>
              <a:t>P</a:t>
            </a:r>
            <a:r>
              <a:rPr lang="id-ID" sz="2400" dirty="0" err="1"/>
              <a:t>anggilan</a:t>
            </a:r>
            <a:r>
              <a:rPr lang="id-ID" sz="2400" dirty="0"/>
              <a:t> SQL </a:t>
            </a:r>
            <a:r>
              <a:rPr lang="en-US" sz="2400" dirty="0" err="1"/>
              <a:t>ini</a:t>
            </a:r>
            <a:r>
              <a:rPr lang="id-ID" sz="2400" dirty="0"/>
              <a:t> membebaskan pengembang dari penanganan manual dan konversi objek dari set hasil.</a:t>
            </a:r>
          </a:p>
        </p:txBody>
      </p:sp>
    </p:spTree>
    <p:extLst>
      <p:ext uri="{BB962C8B-B14F-4D97-AF65-F5344CB8AC3E}">
        <p14:creationId xmlns:p14="http://schemas.microsoft.com/office/powerpoint/2010/main" val="3985666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3AE39-2F17-4C5E-A7BB-B096527E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0F466-77E2-45D4-80B6-D15A67E9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Menggantikan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Default SQL Ketika </a:t>
            </a:r>
            <a:r>
              <a:rPr lang="en-US" sz="2400" dirty="0" err="1"/>
              <a:t>pemetaan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properti</a:t>
            </a:r>
            <a:endParaRPr lang="en-US" sz="2400" dirty="0"/>
          </a:p>
          <a:p>
            <a:r>
              <a:rPr lang="en-US" sz="2400" dirty="0" err="1"/>
              <a:t>Pemetaan</a:t>
            </a:r>
            <a:r>
              <a:rPr lang="en-US" sz="2400" dirty="0"/>
              <a:t> Enums Java </a:t>
            </a:r>
            <a:r>
              <a:rPr lang="en-US" sz="2400" dirty="0" err="1"/>
              <a:t>ke</a:t>
            </a:r>
            <a:r>
              <a:rPr lang="en-US" sz="2400" dirty="0"/>
              <a:t> Kolom </a:t>
            </a:r>
            <a:r>
              <a:rPr lang="en-US" sz="2400" dirty="0" err="1"/>
              <a:t>seolah</a:t>
            </a:r>
            <a:r>
              <a:rPr lang="en-US" sz="2400" dirty="0"/>
              <a:t> property </a:t>
            </a:r>
            <a:r>
              <a:rPr lang="en-US" sz="2400" dirty="0" err="1"/>
              <a:t>biasa</a:t>
            </a:r>
            <a:endParaRPr lang="en-US" sz="2400" dirty="0"/>
          </a:p>
          <a:p>
            <a:r>
              <a:rPr lang="en-US" sz="2400" dirty="0" err="1"/>
              <a:t>Pemetaan</a:t>
            </a:r>
            <a:r>
              <a:rPr lang="en-US" sz="2400" dirty="0"/>
              <a:t> single property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7943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AFE8-BE58-4B63-8901-D619946C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Pemetaan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E7DD3-7470-4B84-B79C-8D43D3AE4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2400" dirty="0"/>
              <a:t>Pemetaan kelas Java ke tabel </a:t>
            </a:r>
            <a:r>
              <a:rPr lang="id-ID" sz="2400" dirty="0" err="1"/>
              <a:t>database</a:t>
            </a:r>
            <a:r>
              <a:rPr lang="id-ID" sz="2400" dirty="0"/>
              <a:t> diimplementasikan dengan konfigurasi </a:t>
            </a:r>
            <a:r>
              <a:rPr lang="id-ID" sz="2400" dirty="0" err="1"/>
              <a:t>file</a:t>
            </a:r>
            <a:r>
              <a:rPr lang="id-ID" sz="2400" dirty="0"/>
              <a:t> XML atau dengan menggunakan Java </a:t>
            </a:r>
            <a:r>
              <a:rPr lang="id-ID" sz="2400" dirty="0" err="1"/>
              <a:t>Annotations</a:t>
            </a:r>
            <a:r>
              <a:rPr lang="id-ID" sz="2400" dirty="0"/>
              <a:t>. </a:t>
            </a:r>
            <a:endParaRPr lang="en-US" sz="2400" dirty="0"/>
          </a:p>
          <a:p>
            <a:pPr algn="just"/>
            <a:r>
              <a:rPr lang="id-ID" sz="2400" dirty="0" err="1"/>
              <a:t>Hibernate</a:t>
            </a:r>
            <a:r>
              <a:rPr lang="id-ID" sz="2400" dirty="0"/>
              <a:t> dapat menggunakan </a:t>
            </a:r>
            <a:r>
              <a:rPr lang="id-ID" sz="2400" dirty="0" err="1"/>
              <a:t>file</a:t>
            </a:r>
            <a:r>
              <a:rPr lang="id-ID" sz="2400" dirty="0"/>
              <a:t> XML atau anotasi Java untuk mempertahankan skema </a:t>
            </a:r>
            <a:r>
              <a:rPr lang="id-ID" sz="2400" dirty="0" err="1"/>
              <a:t>database</a:t>
            </a:r>
            <a:r>
              <a:rPr lang="id-ID" sz="2400" dirty="0"/>
              <a:t>.</a:t>
            </a:r>
            <a:endParaRPr lang="en-US" sz="2400" dirty="0"/>
          </a:p>
          <a:p>
            <a:pPr algn="just"/>
            <a:r>
              <a:rPr lang="id-ID" sz="2400" dirty="0"/>
              <a:t>Ada fasilitas yang disediakan untuk mengatur hubungan satu-ke-banyak dan banyak-ke-banyak antar kelas. Selain mengelola asosiasi antara objek, </a:t>
            </a:r>
            <a:r>
              <a:rPr lang="id-ID" sz="2400" dirty="0" err="1"/>
              <a:t>Hibernate</a:t>
            </a:r>
            <a:r>
              <a:rPr lang="id-ID" sz="2400" dirty="0"/>
              <a:t> juga dapat mengelola asosiasi refleksif</a:t>
            </a:r>
          </a:p>
        </p:txBody>
      </p:sp>
    </p:spTree>
    <p:extLst>
      <p:ext uri="{BB962C8B-B14F-4D97-AF65-F5344CB8AC3E}">
        <p14:creationId xmlns:p14="http://schemas.microsoft.com/office/powerpoint/2010/main" val="394729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4E037B1-6905-4474-8DA7-EEB0DA339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9048"/>
            <a:ext cx="6947118" cy="3578214"/>
          </a:xfr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F3BBBD-D089-449E-8C63-730696FA5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3587262"/>
            <a:ext cx="7147129" cy="326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43712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619</Words>
  <Application>Microsoft Office PowerPoint</Application>
  <PresentationFormat>Widescreen</PresentationFormat>
  <Paragraphs>69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Century Schoolbook</vt:lpstr>
      <vt:lpstr>Corbel</vt:lpstr>
      <vt:lpstr>Feathered</vt:lpstr>
      <vt:lpstr>Pemrograman Framework Java</vt:lpstr>
      <vt:lpstr>Object-Relational Mapping</vt:lpstr>
      <vt:lpstr>Cont’d</vt:lpstr>
      <vt:lpstr>PowerPoint Presentation</vt:lpstr>
      <vt:lpstr>Mengenal Hibernate</vt:lpstr>
      <vt:lpstr>Cont’d</vt:lpstr>
      <vt:lpstr>Cont’d</vt:lpstr>
      <vt:lpstr>Pemetaan</vt:lpstr>
      <vt:lpstr>PowerPoint Presentation</vt:lpstr>
      <vt:lpstr>Keuntungan Hibernate Framework</vt:lpstr>
      <vt:lpstr>Hibernate Query Language</vt:lpstr>
      <vt:lpstr>Cont’d</vt:lpstr>
      <vt:lpstr>PowerPoint Presentation</vt:lpstr>
      <vt:lpstr>Caching di Hibernate</vt:lpstr>
      <vt:lpstr>First Level Cache</vt:lpstr>
      <vt:lpstr>Second Level Cache</vt:lpstr>
      <vt:lpstr>Cont’d</vt:lpstr>
      <vt:lpstr>Cont’d</vt:lpstr>
      <vt:lpstr>Ilustrasi</vt:lpstr>
      <vt:lpstr>Ilustrasi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Framework Java</dc:title>
  <dc:creator>Alauddin Maulana Hirzan</dc:creator>
  <cp:lastModifiedBy>ALAUDDIN MAULANA HIRZAN</cp:lastModifiedBy>
  <cp:revision>3</cp:revision>
  <dcterms:created xsi:type="dcterms:W3CDTF">2020-04-19T04:53:50Z</dcterms:created>
  <dcterms:modified xsi:type="dcterms:W3CDTF">2020-10-22T10:27:57Z</dcterms:modified>
</cp:coreProperties>
</file>