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.html?is-external=true" TargetMode="External"/><Relationship Id="rId2" Type="http://schemas.openxmlformats.org/officeDocument/2006/relationships/hyperlink" Target="https://docs.spring.io/spring-framework/docs/current/javadoc-api/org/springframework/jdbc/core/JdbcTemplate.html#execute-java.lang.String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Pemrograman</a:t>
            </a:r>
            <a:r>
              <a:rPr lang="en-US" sz="4400" dirty="0">
                <a:solidFill>
                  <a:schemeClr val="tx1"/>
                </a:solidFill>
              </a:rPr>
              <a:t> Framework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08F-55B2-4EDF-8BBE-8A4E3B5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53E3-4B41-4F4D-BCEE-2E2B5A4D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pengaksesan</a:t>
            </a:r>
            <a:r>
              <a:rPr lang="en-US" sz="2000" dirty="0"/>
              <a:t> database </a:t>
            </a:r>
            <a:r>
              <a:rPr lang="en-US" sz="2000" dirty="0" err="1"/>
              <a:t>menggunakan</a:t>
            </a:r>
            <a:r>
              <a:rPr lang="en-US" sz="2000" dirty="0"/>
              <a:t> SQL Server </a:t>
            </a:r>
            <a:r>
              <a:rPr lang="en-US" sz="2000" dirty="0" err="1"/>
              <a:t>maupun</a:t>
            </a:r>
            <a:r>
              <a:rPr lang="en-US" sz="2000" dirty="0"/>
              <a:t> DB </a:t>
            </a:r>
            <a:r>
              <a:rPr lang="en-US" sz="2000" dirty="0" err="1"/>
              <a:t>lainnya</a:t>
            </a:r>
            <a:r>
              <a:rPr lang="en-US" sz="2000" dirty="0"/>
              <a:t> dan juga </a:t>
            </a:r>
            <a:r>
              <a:rPr lang="en-US" sz="2000" dirty="0" err="1"/>
              <a:t>fasilitas</a:t>
            </a:r>
            <a:r>
              <a:rPr lang="en-US" sz="2000" dirty="0"/>
              <a:t> ORM </a:t>
            </a:r>
            <a:r>
              <a:rPr lang="en-US" sz="2000" dirty="0" err="1"/>
              <a:t>dari</a:t>
            </a:r>
            <a:r>
              <a:rPr lang="en-US" sz="2000" dirty="0"/>
              <a:t> Hibernate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lepas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namanya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Spring Data JPA</a:t>
            </a:r>
          </a:p>
          <a:p>
            <a:r>
              <a:rPr lang="en-US" sz="2000" dirty="0"/>
              <a:t>Modul yang </a:t>
            </a:r>
            <a:r>
              <a:rPr lang="en-US" sz="2000" dirty="0" err="1"/>
              <a:t>disediakan</a:t>
            </a:r>
            <a:r>
              <a:rPr lang="en-US" sz="2000" dirty="0"/>
              <a:t> oleh Spring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pengaksesan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berbasiskan</a:t>
            </a:r>
            <a:r>
              <a:rPr lang="en-US" sz="2000" dirty="0"/>
              <a:t> Spring</a:t>
            </a:r>
          </a:p>
          <a:p>
            <a:r>
              <a:rPr lang="en-US" sz="2000" dirty="0"/>
              <a:t>Spring Data JPA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yang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.</a:t>
            </a:r>
          </a:p>
          <a:p>
            <a:r>
              <a:rPr lang="en-US" sz="2000" dirty="0"/>
              <a:t>JPA Entity </a:t>
            </a:r>
            <a:r>
              <a:rPr lang="en-US" sz="2000" dirty="0" err="1"/>
              <a:t>merefleksikan</a:t>
            </a:r>
            <a:r>
              <a:rPr lang="en-US" sz="2000" dirty="0"/>
              <a:t> data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0045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DF93-DE48-4FA4-A1B4-4D288F6F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969D5A-F229-480C-B393-F9B6B1EE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82" y="439909"/>
            <a:ext cx="10673435" cy="5978182"/>
          </a:xfrm>
        </p:spPr>
      </p:pic>
    </p:spTree>
    <p:extLst>
      <p:ext uri="{BB962C8B-B14F-4D97-AF65-F5344CB8AC3E}">
        <p14:creationId xmlns:p14="http://schemas.microsoft.com/office/powerpoint/2010/main" val="37177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F5FB-F953-4230-BB0C-530DB4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Pengemasan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E1C9-4913-41FB-9EEF-E6A5B2B4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/>
              <a:t>berbasis</a:t>
            </a:r>
            <a:r>
              <a:rPr lang="en-US" sz="2400" dirty="0"/>
              <a:t> native (HTML, PHP, JS, </a:t>
            </a:r>
            <a:r>
              <a:rPr lang="en-US" sz="2400" dirty="0" err="1"/>
              <a:t>dll</a:t>
            </a:r>
            <a:r>
              <a:rPr lang="en-US" sz="2400" dirty="0"/>
              <a:t>).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framework java </a:t>
            </a:r>
            <a:r>
              <a:rPr lang="en-US" sz="2400" dirty="0" err="1"/>
              <a:t>memiliki</a:t>
            </a:r>
            <a:r>
              <a:rPr lang="en-US" sz="2400" dirty="0"/>
              <a:t> format </a:t>
            </a:r>
            <a:r>
              <a:rPr lang="en-US" sz="2400" dirty="0" err="1"/>
              <a:t>khusus</a:t>
            </a:r>
            <a:r>
              <a:rPr lang="en-US" sz="2400" dirty="0"/>
              <a:t> yang portable dan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 di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server</a:t>
            </a:r>
          </a:p>
          <a:p>
            <a:pPr algn="just"/>
            <a:r>
              <a:rPr lang="en-US" sz="2400" dirty="0" err="1"/>
              <a:t>Aplikasi</a:t>
            </a:r>
            <a:r>
              <a:rPr lang="en-US" sz="2400" dirty="0"/>
              <a:t> web Native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membawa</a:t>
            </a:r>
            <a:r>
              <a:rPr lang="en-US" sz="2400" dirty="0"/>
              <a:t> folder </a:t>
            </a:r>
            <a:r>
              <a:rPr lang="en-US" sz="2400" dirty="0" err="1"/>
              <a:t>berisi</a:t>
            </a:r>
            <a:r>
              <a:rPr lang="en-US" sz="2400" dirty="0"/>
              <a:t> file </a:t>
            </a:r>
            <a:r>
              <a:rPr lang="en-US" sz="2400" dirty="0" err="1"/>
              <a:t>file</a:t>
            </a:r>
            <a:r>
              <a:rPr lang="en-US" sz="2400" dirty="0"/>
              <a:t> html </a:t>
            </a:r>
            <a:r>
              <a:rPr lang="en-US" sz="2400" dirty="0" err="1"/>
              <a:t>tradisional</a:t>
            </a:r>
            <a:r>
              <a:rPr lang="en-US" sz="2400" dirty="0"/>
              <a:t> yang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Web Server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HTML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3507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773B-B369-4033-860C-C2A37B8E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C492-DBDA-48E3-A6D1-6D47566F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Framework Java, </a:t>
            </a:r>
            <a:r>
              <a:rPr lang="en-US" sz="2000" dirty="0" err="1"/>
              <a:t>aplikasi</a:t>
            </a:r>
            <a:r>
              <a:rPr lang="en-US" sz="2000" dirty="0"/>
              <a:t> web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Web Server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disediakan</a:t>
            </a:r>
            <a:r>
              <a:rPr lang="en-US" sz="2000" dirty="0"/>
              <a:t> </a:t>
            </a:r>
            <a:r>
              <a:rPr lang="en-US" sz="2000" i="1" dirty="0"/>
              <a:t>Embedded Web Server </a:t>
            </a:r>
            <a:r>
              <a:rPr lang="en-US" sz="2000" i="1" dirty="0" err="1"/>
              <a:t>menggunakan</a:t>
            </a:r>
            <a:r>
              <a:rPr lang="en-US" sz="2000" i="1" dirty="0"/>
              <a:t> Tomcat.</a:t>
            </a:r>
          </a:p>
          <a:p>
            <a:pPr algn="just"/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pengemasannya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file yang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endParaRPr lang="en-US" sz="2000" dirty="0"/>
          </a:p>
          <a:p>
            <a:pPr algn="just"/>
            <a:r>
              <a:rPr lang="en-US" sz="2000" dirty="0"/>
              <a:t>Java </a:t>
            </a:r>
            <a:r>
              <a:rPr lang="en-US" sz="2000" dirty="0" err="1"/>
              <a:t>ARchive</a:t>
            </a:r>
            <a:r>
              <a:rPr lang="en-US" sz="2000" dirty="0"/>
              <a:t> (JAR) dan Web Application Resource (WAR)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563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5A3-6E2C-4DCA-9A82-1987E467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File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166D-0E69-4617-A0F4-3C2921BF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Format File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apapun</a:t>
            </a:r>
            <a:r>
              <a:rPr lang="en-US" sz="2000" dirty="0"/>
              <a:t> </a:t>
            </a:r>
            <a:r>
              <a:rPr lang="en-US" sz="2000" dirty="0" err="1"/>
              <a:t>berbasiskan</a:t>
            </a:r>
            <a:r>
              <a:rPr lang="en-US" sz="2000" dirty="0"/>
              <a:t> Java, </a:t>
            </a:r>
            <a:r>
              <a:rPr lang="en-US" sz="2000" dirty="0" err="1"/>
              <a:t>baik</a:t>
            </a:r>
            <a:r>
              <a:rPr lang="en-US" sz="2000" dirty="0"/>
              <a:t> Desktop, Mobile </a:t>
            </a:r>
            <a:r>
              <a:rPr lang="en-US" sz="2000" dirty="0" err="1"/>
              <a:t>bahkan</a:t>
            </a:r>
            <a:r>
              <a:rPr lang="en-US" sz="2000" dirty="0"/>
              <a:t> Web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Format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  <a:p>
            <a:r>
              <a:rPr lang="en-US" sz="2000" dirty="0"/>
              <a:t>File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berisikan</a:t>
            </a:r>
            <a:r>
              <a:rPr lang="en-US" sz="2000" dirty="0"/>
              <a:t> Library,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, dan File </a:t>
            </a:r>
            <a:r>
              <a:rPr lang="en-US" sz="2000" dirty="0" err="1"/>
              <a:t>Aksesoris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r>
              <a:rPr lang="en-US" sz="2000" dirty="0"/>
              <a:t>File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Java JRE</a:t>
            </a:r>
          </a:p>
          <a:p>
            <a:endParaRPr lang="id-ID" sz="2000" dirty="0"/>
          </a:p>
        </p:txBody>
      </p:sp>
      <p:pic>
        <p:nvPicPr>
          <p:cNvPr id="3074" name="Picture 2" descr="KDE JAR file icon">
            <a:extLst>
              <a:ext uri="{FF2B5EF4-FFF2-40B4-BE49-F238E27FC236}">
                <a16:creationId xmlns:a16="http://schemas.microsoft.com/office/drawing/2014/main" id="{E60EA67F-7AA2-4798-9301-18CCFA2C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88" y="3503582"/>
            <a:ext cx="2711824" cy="27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1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E963-6C3F-479E-8D80-F76F7841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WAR File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385E-515C-4402-A0D3-01EDDF730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/>
              <a:t>File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biasanya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membungkus</a:t>
            </a:r>
            <a:r>
              <a:rPr lang="en-US"/>
              <a:t> </a:t>
            </a:r>
            <a:r>
              <a:rPr lang="en-US" err="1"/>
              <a:t>aplikasi</a:t>
            </a:r>
            <a:r>
              <a:rPr lang="en-US"/>
              <a:t> web yang </a:t>
            </a:r>
            <a:r>
              <a:rPr lang="en-US" err="1"/>
              <a:t>nantinya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di deploy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dipasang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berbagai</a:t>
            </a:r>
            <a:r>
              <a:rPr lang="en-US"/>
              <a:t> Servlet </a:t>
            </a:r>
            <a:r>
              <a:rPr lang="en-US" err="1"/>
              <a:t>atau</a:t>
            </a:r>
            <a:r>
              <a:rPr lang="en-US"/>
              <a:t> container JSP</a:t>
            </a:r>
          </a:p>
          <a:p>
            <a:r>
              <a:rPr lang="en-US"/>
              <a:t>WAR </a:t>
            </a:r>
            <a:r>
              <a:rPr lang="en-US" err="1"/>
              <a:t>biasanya</a:t>
            </a:r>
            <a:r>
              <a:rPr lang="en-US"/>
              <a:t> </a:t>
            </a:r>
            <a:r>
              <a:rPr lang="en-US" err="1"/>
              <a:t>berisikan</a:t>
            </a:r>
            <a:r>
              <a:rPr lang="en-US"/>
              <a:t> file HTML, JSP, XML </a:t>
            </a:r>
            <a:r>
              <a:rPr lang="en-US" err="1"/>
              <a:t>dll</a:t>
            </a:r>
            <a:endParaRPr lang="id-ID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85C24-1AF9-40E6-981F-18F9928D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008" y="2103120"/>
            <a:ext cx="4570943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252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83E1-C747-4CD4-96CD-8F35911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Perbedaan</a:t>
            </a:r>
            <a:endParaRPr lang="id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3EEC8C-574E-488A-AD03-33F06116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dan paling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file. JAR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.jar, </a:t>
            </a:r>
            <a:r>
              <a:rPr lang="en-US" sz="2400" dirty="0" err="1"/>
              <a:t>sedangkan</a:t>
            </a:r>
            <a:r>
              <a:rPr lang="en-US" sz="2400" dirty="0"/>
              <a:t> file WAR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.war.</a:t>
            </a:r>
          </a:p>
          <a:p>
            <a:endParaRPr lang="en-US" sz="2400" dirty="0"/>
          </a:p>
          <a:p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dan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. File JAR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mengemas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file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pustaka</a:t>
            </a:r>
            <a:r>
              <a:rPr lang="en-US" sz="2400" dirty="0"/>
              <a:t>, plugin,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pun. Di </a:t>
            </a:r>
            <a:r>
              <a:rPr lang="en-US" sz="2400" dirty="0" err="1"/>
              <a:t>sisi</a:t>
            </a:r>
            <a:r>
              <a:rPr lang="en-US" sz="2400" dirty="0"/>
              <a:t> lain, file WAR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97466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D37A-FFAC-4837-8670-3AE32A48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7AA0-85D6-421F-B039-6698BF41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Struktur arsipnya juga berbeda. Kami dapat membuat JAR dengan struktur yang diinginkan. Sebaliknya, WAR memiliki struktur yang telah ditentukan dengan </a:t>
            </a:r>
            <a:r>
              <a:rPr lang="id-ID" sz="2400" dirty="0" err="1"/>
              <a:t>direktori</a:t>
            </a:r>
            <a:r>
              <a:rPr lang="id-ID" sz="2400" dirty="0"/>
              <a:t> WEB-INF dan META-INF.</a:t>
            </a:r>
          </a:p>
        </p:txBody>
      </p:sp>
    </p:spTree>
    <p:extLst>
      <p:ext uri="{BB962C8B-B14F-4D97-AF65-F5344CB8AC3E}">
        <p14:creationId xmlns:p14="http://schemas.microsoft.com/office/powerpoint/2010/main" val="28053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Operasi</a:t>
            </a:r>
            <a:r>
              <a:rPr lang="en-US" dirty="0"/>
              <a:t> CRUD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3ACCC-6844-4BAF-A8DB-E5FFE26A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Operasi</a:t>
            </a:r>
            <a:r>
              <a:rPr lang="en-US" sz="2400" dirty="0"/>
              <a:t> CRUD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Database</a:t>
            </a:r>
          </a:p>
          <a:p>
            <a:pPr algn="just"/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endParaRPr lang="en-US" sz="2400" dirty="0"/>
          </a:p>
          <a:p>
            <a:pPr lvl="1" algn="just"/>
            <a:r>
              <a:rPr lang="en-US" sz="2000" dirty="0"/>
              <a:t>Create: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(</a:t>
            </a:r>
            <a:r>
              <a:rPr lang="en-US" sz="2000" dirty="0" err="1"/>
              <a:t>tabel</a:t>
            </a:r>
            <a:r>
              <a:rPr lang="en-US" sz="2000" dirty="0"/>
              <a:t>, data)</a:t>
            </a:r>
          </a:p>
          <a:p>
            <a:pPr lvl="1" algn="just"/>
            <a:r>
              <a:rPr lang="en-US" sz="2000" dirty="0"/>
              <a:t>Read: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data</a:t>
            </a:r>
          </a:p>
          <a:p>
            <a:pPr lvl="1" algn="just"/>
            <a:r>
              <a:rPr lang="en-US" sz="2000" dirty="0"/>
              <a:t>Update: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data/</a:t>
            </a:r>
            <a:r>
              <a:rPr lang="en-US" sz="2000" dirty="0" err="1"/>
              <a:t>tabel</a:t>
            </a:r>
            <a:endParaRPr lang="en-US" sz="2000" dirty="0"/>
          </a:p>
          <a:p>
            <a:pPr lvl="1" algn="just"/>
            <a:r>
              <a:rPr lang="en-US" sz="2000" dirty="0"/>
              <a:t>Delete: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data/</a:t>
            </a:r>
            <a:r>
              <a:rPr lang="en-US" sz="2000" dirty="0" err="1"/>
              <a:t>tabel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5FAB-94AC-41D2-92F6-D47587C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5309-B952-48C1-A918-EE1B24C3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7B9B9-E53A-4FFA-9228-89FA5C8E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8" y="420733"/>
            <a:ext cx="11336791" cy="59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3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3D68-D682-4E8E-8C8D-0F379D75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Dalam</a:t>
            </a:r>
            <a:r>
              <a:rPr lang="en-US" dirty="0"/>
              <a:t> Framework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F367-E165-4AA7-BDA3-98BF8172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CRUD,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PreparedStatement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library </a:t>
            </a:r>
            <a:r>
              <a:rPr lang="en-US" sz="2000" dirty="0" err="1"/>
              <a:t>Java.SQL</a:t>
            </a:r>
            <a:endParaRPr lang="en-US" sz="2000" dirty="0"/>
          </a:p>
          <a:p>
            <a:pPr lvl="1"/>
            <a:r>
              <a:rPr lang="en-US" sz="2000" dirty="0" err="1"/>
              <a:t>Menggunakan</a:t>
            </a:r>
            <a:r>
              <a:rPr lang="en-US" sz="2000" dirty="0"/>
              <a:t> Query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JDBCTemplate</a:t>
            </a:r>
            <a:endParaRPr lang="en-US" sz="2000" dirty="0"/>
          </a:p>
          <a:p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di </a:t>
            </a:r>
            <a:r>
              <a:rPr lang="en-US" sz="2200" dirty="0" err="1"/>
              <a:t>situasi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, dan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kelebihan</a:t>
            </a:r>
            <a:r>
              <a:rPr lang="en-US" sz="2200" dirty="0"/>
              <a:t>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kekurangan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101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650-7874-4EF0-9BE5-AAA2867C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AD18-6E82-4D68-870F-2E0A1B9B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Merupakan</a:t>
            </a:r>
            <a:r>
              <a:rPr lang="en-US" sz="2400" dirty="0"/>
              <a:t> statement SQL yang </a:t>
            </a:r>
            <a:r>
              <a:rPr lang="en-US" sz="2400" dirty="0" err="1"/>
              <a:t>sudah</a:t>
            </a:r>
            <a:r>
              <a:rPr lang="en-US" sz="2400" dirty="0"/>
              <a:t> di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 dan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kegunaan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REUSE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berulang-ulang</a:t>
            </a:r>
            <a:endParaRPr lang="en-US" sz="2400" dirty="0"/>
          </a:p>
          <a:p>
            <a:pPr algn="just"/>
            <a:r>
              <a:rPr lang="en-US" sz="2400" b="1" dirty="0" err="1">
                <a:latin typeface="Consolas" panose="020B0609020204030204" pitchFamily="49" charset="0"/>
              </a:rPr>
              <a:t>PreparedStatement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pstmt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con.prepareStatement</a:t>
            </a:r>
            <a:r>
              <a:rPr lang="en-US" sz="2400" b="1" dirty="0">
                <a:latin typeface="Consolas" panose="020B0609020204030204" pitchFamily="49" charset="0"/>
              </a:rPr>
              <a:t>("UPDATE EMPLOYEES SET SALARY = ? WHERE ID = ?");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Yang di mana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tanda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tanya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nanti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digantikan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berikutnya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</a:t>
            </a:r>
            <a:endParaRPr lang="id-ID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3B4-E373-4C71-B0D5-73B64B36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904-8BF3-4286-B1DA-39985405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Merupakan</a:t>
            </a:r>
            <a:r>
              <a:rPr lang="en-US" sz="2400" dirty="0"/>
              <a:t> core </a:t>
            </a:r>
            <a:r>
              <a:rPr lang="en-US" sz="2400" dirty="0" err="1"/>
              <a:t>atau</a:t>
            </a:r>
            <a:r>
              <a:rPr lang="en-US" sz="2400" dirty="0"/>
              <a:t> inti </a:t>
            </a:r>
            <a:r>
              <a:rPr lang="en-US" sz="2400" dirty="0" err="1"/>
              <a:t>dari</a:t>
            </a:r>
            <a:r>
              <a:rPr lang="en-US" sz="2400" dirty="0"/>
              <a:t> library query SQL</a:t>
            </a:r>
          </a:p>
          <a:p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PreparedStatement</a:t>
            </a:r>
            <a:r>
              <a:rPr lang="en-US" sz="2400" dirty="0"/>
              <a:t>, JDBC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String Query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PreparedStatement</a:t>
            </a:r>
            <a:endParaRPr lang="en-US" sz="2400" dirty="0"/>
          </a:p>
          <a:p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JDBCTemplate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</a:t>
            </a:r>
            <a:r>
              <a:rPr lang="en-US" sz="2400" dirty="0" err="1"/>
              <a:t>CallBack</a:t>
            </a:r>
            <a:r>
              <a:rPr lang="en-US" sz="2400" dirty="0"/>
              <a:t> </a:t>
            </a:r>
            <a:r>
              <a:rPr lang="en-US" sz="2400" dirty="0" err="1"/>
              <a:t>PreparedStatementCreator</a:t>
            </a:r>
            <a:endParaRPr lang="en-US" sz="2400" dirty="0"/>
          </a:p>
          <a:p>
            <a:r>
              <a:rPr lang="id-ID" sz="3200" b="1" dirty="0" err="1">
                <a:hlinkClick r:id="rId2"/>
              </a:rPr>
              <a:t>execute</a:t>
            </a:r>
            <a:r>
              <a:rPr lang="id-ID" sz="3200" dirty="0"/>
              <a:t>(</a:t>
            </a:r>
            <a:r>
              <a:rPr lang="id-ID" sz="3200" b="1" dirty="0" err="1">
                <a:hlinkClick r:id="rId3" tooltip="class or interface in java.lang"/>
              </a:rPr>
              <a:t>String</a:t>
            </a:r>
            <a:r>
              <a:rPr lang="id-ID" sz="3200" dirty="0"/>
              <a:t> </a:t>
            </a:r>
            <a:r>
              <a:rPr lang="id-ID" sz="3200" dirty="0" err="1"/>
              <a:t>sql</a:t>
            </a:r>
            <a:r>
              <a:rPr lang="id-ID" sz="3200" dirty="0"/>
              <a:t>)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10917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6E54-75C5-46FB-931F-4F039DBA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VS </a:t>
            </a:r>
            <a:r>
              <a:rPr lang="en-US" dirty="0" err="1"/>
              <a:t>JDBCTemplate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577E-4F5E-4304-A774-099AB0DD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Dalam </a:t>
            </a:r>
            <a:r>
              <a:rPr lang="id-ID" sz="2400" dirty="0" err="1"/>
              <a:t>PreparedStatement</a:t>
            </a:r>
            <a:r>
              <a:rPr lang="id-ID" sz="2400" dirty="0"/>
              <a:t> menggunakan </a:t>
            </a:r>
            <a:r>
              <a:rPr lang="id-ID" sz="2400" dirty="0" err="1"/>
              <a:t>placeholder</a:t>
            </a:r>
            <a:r>
              <a:rPr lang="id-ID" sz="2400" dirty="0"/>
              <a:t>, Oracle hanya </a:t>
            </a:r>
            <a:r>
              <a:rPr lang="id-ID" sz="2400" dirty="0" err="1"/>
              <a:t>mem-parsing</a:t>
            </a:r>
            <a:r>
              <a:rPr lang="id-ID" sz="2400" dirty="0"/>
              <a:t> SQL sekali, dan menghasilkan </a:t>
            </a:r>
            <a:r>
              <a:rPr lang="en-US" sz="2400" dirty="0" err="1"/>
              <a:t>hasil</a:t>
            </a:r>
            <a:r>
              <a:rPr lang="id-ID" sz="2400" dirty="0"/>
              <a:t> sekali. Kemudian </a:t>
            </a:r>
            <a:r>
              <a:rPr lang="id-ID" sz="2400" dirty="0" err="1"/>
              <a:t>cache</a:t>
            </a:r>
            <a:r>
              <a:rPr lang="id-ID" sz="2400" dirty="0"/>
              <a:t> hasil parse, bersama dengan </a:t>
            </a:r>
            <a:r>
              <a:rPr lang="en-US" sz="2400" dirty="0" err="1"/>
              <a:t>hasil</a:t>
            </a:r>
            <a:r>
              <a:rPr lang="id-ID" sz="2400" dirty="0"/>
              <a:t> SQL. </a:t>
            </a:r>
            <a:endParaRPr lang="en-US" sz="2400" dirty="0"/>
          </a:p>
          <a:p>
            <a:pPr algn="just"/>
            <a:r>
              <a:rPr lang="id-ID" sz="2400" dirty="0"/>
              <a:t>Dalam</a:t>
            </a:r>
            <a:r>
              <a:rPr lang="en-US" sz="2400" dirty="0"/>
              <a:t> </a:t>
            </a:r>
            <a:r>
              <a:rPr lang="id-ID" sz="2400" dirty="0" err="1"/>
              <a:t>JDBCTemplat</a:t>
            </a:r>
            <a:r>
              <a:rPr lang="en-US" sz="2400" dirty="0"/>
              <a:t>e</a:t>
            </a:r>
            <a:r>
              <a:rPr lang="id-ID" sz="2400" dirty="0"/>
              <a:t>, </a:t>
            </a:r>
            <a:r>
              <a:rPr lang="en-US" sz="2400" dirty="0"/>
              <a:t>Server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i="1" dirty="0"/>
              <a:t>parsing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kekuatan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SQL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oleh </a:t>
            </a:r>
            <a:r>
              <a:rPr lang="en-US" sz="2400" i="1" dirty="0"/>
              <a:t>parser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668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33DC-9468-4002-9906-2C85D1C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dan SQL Server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DE77-323D-4779-87A7-C1BC529E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MySQL/MariaDB/Database Internal, </a:t>
            </a:r>
            <a:r>
              <a:rPr lang="en-US" sz="2000" dirty="0" err="1"/>
              <a:t>penggunakan</a:t>
            </a:r>
            <a:r>
              <a:rPr lang="en-US" sz="2000" dirty="0"/>
              <a:t> database </a:t>
            </a:r>
            <a:r>
              <a:rPr lang="en-US" sz="2000" dirty="0" err="1"/>
              <a:t>dengan</a:t>
            </a:r>
            <a:r>
              <a:rPr lang="en-US" sz="2000" dirty="0"/>
              <a:t> SQL Server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dependensi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endParaRPr lang="en-US" sz="2000" dirty="0"/>
          </a:p>
          <a:p>
            <a:pPr algn="just"/>
            <a:r>
              <a:rPr lang="en-US" sz="2000" dirty="0" err="1"/>
              <a:t>Dikarenakan</a:t>
            </a:r>
            <a:r>
              <a:rPr lang="en-US" sz="2000" dirty="0"/>
              <a:t> SQL Server </a:t>
            </a:r>
            <a:r>
              <a:rPr lang="en-US" sz="2000" dirty="0" err="1"/>
              <a:t>memerlukan</a:t>
            </a:r>
            <a:r>
              <a:rPr lang="en-US" sz="2000" dirty="0"/>
              <a:t> driver yang </a:t>
            </a:r>
            <a:r>
              <a:rPr lang="en-US" sz="2000" dirty="0" err="1"/>
              <a:t>berbeda</a:t>
            </a:r>
            <a:r>
              <a:rPr lang="en-US" sz="2000" dirty="0"/>
              <a:t>, di </a:t>
            </a:r>
            <a:r>
              <a:rPr lang="en-US" sz="2000" dirty="0" err="1"/>
              <a:t>dalam</a:t>
            </a:r>
            <a:r>
              <a:rPr lang="en-US" sz="2000" dirty="0"/>
              <a:t> POM.XML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menyertakan</a:t>
            </a:r>
            <a:r>
              <a:rPr lang="en-US" sz="2000" dirty="0"/>
              <a:t> </a:t>
            </a:r>
            <a:r>
              <a:rPr lang="en-US" sz="2000" dirty="0" err="1"/>
              <a:t>dependensi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Microsoft.</a:t>
            </a:r>
          </a:p>
          <a:p>
            <a:pPr algn="just"/>
            <a:r>
              <a:rPr lang="en-US" sz="2000" dirty="0"/>
              <a:t>Agar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Hibernate </a:t>
            </a:r>
            <a:r>
              <a:rPr lang="en-US" sz="2000" dirty="0" err="1"/>
              <a:t>sebagai</a:t>
            </a:r>
            <a:r>
              <a:rPr lang="en-US" sz="2000" dirty="0"/>
              <a:t> ORM Database, </a:t>
            </a:r>
            <a:r>
              <a:rPr lang="en-US" sz="2000" dirty="0" err="1"/>
              <a:t>maka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application.properties</a:t>
            </a:r>
            <a:r>
              <a:rPr lang="en-US" sz="2000" dirty="0"/>
              <a:t> juga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menyertakan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DataSource</a:t>
            </a:r>
            <a:r>
              <a:rPr lang="en-US" sz="2000" dirty="0"/>
              <a:t>, dan JPA.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6507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BBB-28A6-4FA4-A8A3-73C73A3F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8BD92B-2AF0-47D1-A05A-41933936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57" y="846466"/>
            <a:ext cx="11368685" cy="5165067"/>
          </a:xfrm>
        </p:spPr>
      </p:pic>
    </p:spTree>
    <p:extLst>
      <p:ext uri="{BB962C8B-B14F-4D97-AF65-F5344CB8AC3E}">
        <p14:creationId xmlns:p14="http://schemas.microsoft.com/office/powerpoint/2010/main" val="3103481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Garamond</vt:lpstr>
      <vt:lpstr>SavonVTI</vt:lpstr>
      <vt:lpstr>Pemrograman Framework Java</vt:lpstr>
      <vt:lpstr>Operasi CRUD</vt:lpstr>
      <vt:lpstr>PowerPoint Presentation</vt:lpstr>
      <vt:lpstr>Query Dalam Framework</vt:lpstr>
      <vt:lpstr>PreparedStatement</vt:lpstr>
      <vt:lpstr>JDBCTemplate</vt:lpstr>
      <vt:lpstr>PS VS JDBCTemplate</vt:lpstr>
      <vt:lpstr>Hibernate dan SQL Server</vt:lpstr>
      <vt:lpstr>PowerPoint Presentation</vt:lpstr>
      <vt:lpstr>Spring Data JPA</vt:lpstr>
      <vt:lpstr>PowerPoint Presentation</vt:lpstr>
      <vt:lpstr>Pengemasan Aplikasi Web</vt:lpstr>
      <vt:lpstr>Cont’d</vt:lpstr>
      <vt:lpstr>JAR File</vt:lpstr>
      <vt:lpstr>WAR File</vt:lpstr>
      <vt:lpstr>Perbedaan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2020-05-01T09:04:17Z</dcterms:created>
  <dcterms:modified xsi:type="dcterms:W3CDTF">2020-05-01T09:05:25Z</dcterms:modified>
</cp:coreProperties>
</file>