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Click to edit the title text format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Second Outline Level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996AD6AD-9FF4-49C3-8FED-398FED164EE5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620000" y="216000"/>
            <a:ext cx="8100000" cy="434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Times New Roman"/>
              </a:rPr>
              <a:t>TIS181P ALGORITMA DAN PEMROGRAMAN</a:t>
            </a:r>
            <a:endParaRPr b="0" lang="en-US" sz="3200" spc="-1" strike="noStrike">
              <a:latin typeface="Times New Roman"/>
            </a:endParaRPr>
          </a:p>
          <a:p>
            <a:pPr algn="ctr"/>
            <a:r>
              <a:rPr b="0" lang="en-US" sz="3200" spc="-1" strike="noStrike">
                <a:latin typeface="Times New Roman"/>
              </a:rPr>
              <a:t>Praktek 5 – Decision Making</a:t>
            </a:r>
            <a:endParaRPr b="0" lang="en-US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Contoh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1620000" y="216000"/>
            <a:ext cx="8100000" cy="508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6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&gt;&gt;&gt; a = 100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&gt;&gt;&gt; b = 20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&gt;&gt;&gt; c = 10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&gt;&gt;&gt; if(a&gt;b):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...     b = b+c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...     a = a/b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... else: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...     a = a+b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...     a = a/c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...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&gt;&gt;&gt; print(a," ",b," ",c)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3.3333333333333335   30   10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IF Nested / Bersambung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50505"/>
                </a:solidFill>
                <a:latin typeface="Arial"/>
              </a:rPr>
              <a:t>IF (kondisi):</a:t>
            </a:r>
            <a:endParaRPr b="0" lang="en-US" sz="36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</a:rPr>
              <a:t>Aksi-True</a:t>
            </a:r>
            <a:endParaRPr b="0" lang="en-US" sz="28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50505"/>
                </a:solidFill>
                <a:latin typeface="Arial"/>
              </a:rPr>
              <a:t>ELIF (kondisi2):</a:t>
            </a:r>
            <a:endParaRPr b="0" lang="en-US" sz="36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</a:rPr>
              <a:t>Aksi-True2</a:t>
            </a:r>
            <a:endParaRPr b="0" lang="en-US" sz="28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50505"/>
                </a:solidFill>
                <a:latin typeface="Arial"/>
              </a:rPr>
              <a:t>ELSE:</a:t>
            </a:r>
            <a:endParaRPr b="0" lang="en-US" sz="36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</a:rPr>
              <a:t>Aksi-False</a:t>
            </a:r>
            <a:endParaRPr b="0" lang="en-US" sz="28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Contoh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1620000" y="731520"/>
            <a:ext cx="810000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&gt;&gt;&gt;a=100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&gt;&gt;&gt; if(a&gt;=50):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...     print("Lebih Dari 50")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... elif(a&lt;=49):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...     print("Kurang Dari 50")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... else: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...     print("Pasti 0")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...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Lebih Dari 50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Menggunakan 2 Variabel Kondisi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1620000" y="1368000"/>
            <a:ext cx="8100000" cy="375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8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50505"/>
                </a:solidFill>
                <a:latin typeface="Arial"/>
              </a:rPr>
              <a:t>IF(kondisi1 AND kondisi2)</a:t>
            </a:r>
            <a:endParaRPr b="0" lang="en-US" sz="4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50505"/>
                </a:solidFill>
                <a:latin typeface="Arial"/>
              </a:rPr>
              <a:t>Aksi-True</a:t>
            </a:r>
            <a:endParaRPr b="0" lang="en-US" sz="32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50505"/>
                </a:solidFill>
                <a:latin typeface="Arial"/>
              </a:rPr>
              <a:t>Else</a:t>
            </a:r>
            <a:endParaRPr b="0" lang="en-US" sz="4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50505"/>
                </a:solidFill>
                <a:latin typeface="Arial"/>
              </a:rPr>
              <a:t>Aksi-False</a:t>
            </a:r>
            <a:endParaRPr b="0" lang="en-US" sz="32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32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50505"/>
                </a:solidFill>
                <a:latin typeface="Arial"/>
              </a:rPr>
              <a:t>Kedua Kondisi HARUS dipenuhi untuk TRUE</a:t>
            </a:r>
            <a:endParaRPr b="0" lang="en-US" sz="32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Menggunakan 2 Variabel Kondisi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1620000" y="1368000"/>
            <a:ext cx="8100000" cy="375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8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50505"/>
                </a:solidFill>
                <a:latin typeface="Arial"/>
              </a:rPr>
              <a:t>IF(kondisi1 OR kondisi2)</a:t>
            </a:r>
            <a:endParaRPr b="0" lang="en-US" sz="4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50505"/>
                </a:solidFill>
                <a:latin typeface="Arial"/>
              </a:rPr>
              <a:t>Aksi-True</a:t>
            </a:r>
            <a:endParaRPr b="0" lang="en-US" sz="32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50505"/>
                </a:solidFill>
                <a:latin typeface="Arial"/>
              </a:rPr>
              <a:t>Else</a:t>
            </a:r>
            <a:endParaRPr b="0" lang="en-US" sz="4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50505"/>
                </a:solidFill>
                <a:latin typeface="Arial"/>
              </a:rPr>
              <a:t>Aksi-False</a:t>
            </a:r>
            <a:endParaRPr b="0" lang="en-US" sz="32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32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50505"/>
                </a:solidFill>
                <a:latin typeface="Arial"/>
              </a:rPr>
              <a:t>Salah Satu Kondisi HARUS dipenuhi untuk TRUE</a:t>
            </a:r>
            <a:endParaRPr b="0" lang="en-US" sz="32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Contoh AND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1620000" y="731520"/>
            <a:ext cx="810000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</a:rPr>
              <a:t>&gt;&gt;&gt; a = 75</a:t>
            </a:r>
            <a:endParaRPr b="0" lang="en-US" sz="28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</a:rPr>
              <a:t>&gt;&gt;&gt; if(a==100 and a &gt;=85):</a:t>
            </a:r>
            <a:endParaRPr b="0" lang="en-US" sz="28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</a:rPr>
              <a:t>...     print("A")</a:t>
            </a:r>
            <a:endParaRPr b="0" lang="en-US" sz="28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</a:rPr>
              <a:t>... elif(a &lt;= 84 and a &gt;= 50):</a:t>
            </a:r>
            <a:endParaRPr b="0" lang="en-US" sz="28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</a:rPr>
              <a:t>...     print("B")</a:t>
            </a:r>
            <a:endParaRPr b="0" lang="en-US" sz="28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</a:rPr>
              <a:t>... else:</a:t>
            </a:r>
            <a:endParaRPr b="0" lang="en-US" sz="28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</a:rPr>
              <a:t>...     print("C")</a:t>
            </a:r>
            <a:endParaRPr b="0" lang="en-US" sz="28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</a:rPr>
              <a:t>... </a:t>
            </a:r>
            <a:endParaRPr b="0" lang="en-US" sz="28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</a:rPr>
              <a:t>B</a:t>
            </a:r>
            <a:endParaRPr b="0" lang="en-US" sz="28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Contoh OR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1620000" y="1152000"/>
            <a:ext cx="8100000" cy="415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</a:rPr>
              <a:t>&gt;&gt;&gt; a = "Ayam"</a:t>
            </a:r>
            <a:endParaRPr b="0" lang="en-US" sz="28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</a:rPr>
              <a:t>&gt;&gt;&gt; if(a == "Ayam" or a == "ayam"):</a:t>
            </a:r>
            <a:endParaRPr b="0" lang="en-US" sz="28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</a:rPr>
              <a:t>...     print("Digoreng")</a:t>
            </a:r>
            <a:endParaRPr b="0" lang="en-US" sz="28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</a:rPr>
              <a:t>... else:</a:t>
            </a:r>
            <a:endParaRPr b="0" lang="en-US" sz="28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</a:rPr>
              <a:t>...     print("Bukan Ayam")</a:t>
            </a:r>
            <a:endParaRPr b="0" lang="en-US" sz="28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</a:rPr>
              <a:t>... </a:t>
            </a:r>
            <a:endParaRPr b="0" lang="en-US" sz="28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</a:rPr>
              <a:t>Digoreng</a:t>
            </a:r>
            <a:endParaRPr b="0" lang="en-US" sz="28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Latihan 1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1620000" y="1368000"/>
            <a:ext cx="8100000" cy="38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50505"/>
                </a:solidFill>
                <a:latin typeface="Arial"/>
              </a:rPr>
              <a:t>A = [100,85,74,76,88,56]</a:t>
            </a:r>
            <a:endParaRPr b="0" lang="en-US" sz="32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50505"/>
                </a:solidFill>
                <a:latin typeface="Arial"/>
              </a:rPr>
              <a:t>Carilah rata-rata dari list di atas!</a:t>
            </a:r>
            <a:endParaRPr b="0" lang="en-US" sz="32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50505"/>
                </a:solidFill>
                <a:latin typeface="Arial"/>
              </a:rPr>
              <a:t>Gunakanlah Rata-rata sebagai penentu:</a:t>
            </a:r>
            <a:endParaRPr b="0" lang="en-US" sz="32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50505"/>
                </a:solidFill>
                <a:latin typeface="Arial"/>
              </a:rPr>
              <a:t>Aksi-True: Nilai Di Atas Rata-Rata</a:t>
            </a:r>
            <a:endParaRPr b="0" lang="en-US" sz="26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50505"/>
                </a:solidFill>
                <a:latin typeface="Arial"/>
              </a:rPr>
              <a:t>Aksi-False: Nilai Di Bawah Rata-Rata</a:t>
            </a:r>
            <a:endParaRPr b="0" lang="en-US" sz="26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6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50505"/>
                </a:solidFill>
                <a:latin typeface="Arial"/>
              </a:rPr>
              <a:t>Akses List, IF Dua Klausa</a:t>
            </a:r>
            <a:endParaRPr b="0" lang="en-US" sz="26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Latihan 3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1620000" y="1152000"/>
            <a:ext cx="8100000" cy="3877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Anisa = [100,85,74,86,55]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Andika = [90,89,94,66,95]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Linda = [60,85,74,60,75]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Carilah rata-rata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Carilah Kode Nilai di mana: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100 sampai 80 → A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79 sampai 60 → B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59 sampai 40 → C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Di bawah 40 → D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Tujuan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Times New Roman"/>
              </a:rPr>
              <a:t>Sebagai antisipasi program</a:t>
            </a:r>
            <a:endParaRPr b="0" lang="en-US" sz="3200" spc="-1" strike="noStrike">
              <a:latin typeface="Times New Roman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Times New Roman"/>
              </a:rPr>
              <a:t>Menentukan tindakan jika kondisi tertentu telah dicapai</a:t>
            </a:r>
            <a:endParaRPr b="0" lang="en-US" sz="3200" spc="-1" strike="noStrike">
              <a:latin typeface="Times New Roman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Times New Roman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Times New Roman"/>
              </a:rPr>
              <a:t>Kata kunci: IF</a:t>
            </a:r>
            <a:endParaRPr b="0" lang="en-US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828800" y="326160"/>
            <a:ext cx="4114800" cy="5068800"/>
          </a:xfrm>
          <a:prstGeom prst="rect">
            <a:avLst/>
          </a:prstGeom>
          <a:ln>
            <a:noFill/>
          </a:ln>
        </p:spPr>
      </p:pic>
      <p:sp>
        <p:nvSpPr>
          <p:cNvPr id="46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Ilustrasi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IF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Bisa satu klause → Jika hanya ingin nilai benar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Bisa dengan else → Jika ingin melihat nilai benar atau salah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Bisa dengan nest → Jika ingin nilai yang ketat atau banyak pilihan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Perintah Aksi tiap-tiap IF bisa diisi banyak sekaligus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Contoh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&gt;&gt;&gt; var = 100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&gt;&gt;&gt; if(var==100):print("Benar")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...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Benar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If di atas menggunakan one-line clause, atau perintah satu baru.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Dengan 2 Variabel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&gt;&gt;&gt; var2 = 95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&gt;&gt;&gt; if(var!=var2):print("Benar")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...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Benar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&gt;&gt;&gt;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Dengan Boolean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1620000" y="731520"/>
            <a:ext cx="8100000" cy="45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&gt;&gt;&gt; a = True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&gt;&gt;&gt; b = False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&gt;&gt;&gt; if(a==b):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...     print("Benar")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... else: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...     print("Salah")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Salah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&gt;&gt;&gt;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IF 2 klausa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050505"/>
                </a:solidFill>
                <a:latin typeface="Arial"/>
              </a:rPr>
              <a:t>IF(perbandingan):</a:t>
            </a:r>
            <a:endParaRPr b="0" lang="en-US" sz="48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4000" spc="-1" strike="noStrike">
                <a:solidFill>
                  <a:srgbClr val="050505"/>
                </a:solidFill>
                <a:latin typeface="Arial"/>
              </a:rPr>
              <a:t>Aksi-True</a:t>
            </a:r>
            <a:endParaRPr b="0" lang="en-US" sz="40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050505"/>
                </a:solidFill>
                <a:latin typeface="Arial"/>
              </a:rPr>
              <a:t>Else:</a:t>
            </a:r>
            <a:endParaRPr b="0" lang="en-US" sz="48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4000" spc="-1" strike="noStrike">
                <a:solidFill>
                  <a:srgbClr val="050505"/>
                </a:solidFill>
                <a:latin typeface="Arial"/>
              </a:rPr>
              <a:t>Aksi-False</a:t>
            </a:r>
            <a:endParaRPr b="0" lang="en-US" sz="40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Contoh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1620000" y="216000"/>
            <a:ext cx="8100000" cy="517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50505"/>
                </a:solidFill>
                <a:latin typeface="Arial"/>
              </a:rPr>
              <a:t>&gt;&gt;&gt; a = 100</a:t>
            </a:r>
            <a:endParaRPr b="0" lang="en-US" sz="36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50505"/>
                </a:solidFill>
                <a:latin typeface="Arial"/>
              </a:rPr>
              <a:t>&gt;&gt;&gt; b = 50</a:t>
            </a:r>
            <a:endParaRPr b="0" lang="en-US" sz="36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50505"/>
                </a:solidFill>
                <a:latin typeface="Arial"/>
              </a:rPr>
              <a:t>&gt;&gt;&gt; if(a&gt;b):</a:t>
            </a:r>
            <a:endParaRPr b="0" lang="en-US" sz="36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50505"/>
                </a:solidFill>
                <a:latin typeface="Arial"/>
              </a:rPr>
              <a:t>...     a = a//b</a:t>
            </a:r>
            <a:endParaRPr b="0" lang="en-US" sz="36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50505"/>
                </a:solidFill>
                <a:latin typeface="Arial"/>
              </a:rPr>
              <a:t>... else:</a:t>
            </a:r>
            <a:endParaRPr b="0" lang="en-US" sz="36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50505"/>
                </a:solidFill>
                <a:latin typeface="Arial"/>
              </a:rPr>
              <a:t>...     a = a+b</a:t>
            </a:r>
            <a:endParaRPr b="0" lang="en-US" sz="36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50505"/>
                </a:solidFill>
                <a:latin typeface="Arial"/>
              </a:rPr>
              <a:t>... </a:t>
            </a:r>
            <a:endParaRPr b="0" lang="en-US" sz="36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50505"/>
                </a:solidFill>
                <a:latin typeface="Arial"/>
              </a:rPr>
              <a:t>&gt;&gt;&gt; print(a)</a:t>
            </a:r>
            <a:endParaRPr b="0" lang="en-US" sz="36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50505"/>
                </a:solidFill>
                <a:latin typeface="Arial"/>
              </a:rPr>
              <a:t>2</a:t>
            </a:r>
            <a:endParaRPr b="0" lang="en-US" sz="36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LibreOffice/6.1.2.1$Linux_X86_64 LibreOffice_project/10$Build-1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2018-11-21T18:45:42Z</dcterms:created>
  <dc:creator/>
  <dc:description/>
  <dc:language>en-US</dc:language>
  <cp:lastModifiedBy/>
  <dcterms:modified xsi:type="dcterms:W3CDTF">2018-11-21T19:32:27Z</dcterms:modified>
  <cp:revision>19</cp:revision>
  <dc:subject/>
  <dc:title>DNA</dc:title>
</cp:coreProperties>
</file>