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2480" cy="685728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4240" cy="6857280"/>
            <a:chOff x="-14400" y="0"/>
            <a:chExt cx="12054240" cy="685728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32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5920" y="0"/>
              <a:ext cx="673920" cy="6847920"/>
              <a:chOff x="11365920" y="0"/>
              <a:chExt cx="673920" cy="684792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5080" y="0"/>
                <a:ext cx="416880" cy="51192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5920" y="474840"/>
                <a:ext cx="156600" cy="15156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2680" y="1539720"/>
                <a:ext cx="18828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2600" y="5694480"/>
                <a:ext cx="297720" cy="115344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4160" y="5551560"/>
                <a:ext cx="156600" cy="15480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2240" y="4680"/>
                <a:ext cx="304200" cy="154404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7360" y="4867200"/>
                <a:ext cx="18828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2240" y="5046840"/>
                <a:ext cx="307080" cy="180108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50120" y="641664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4084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2480" cy="685728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280"/>
            <a:chOff x="0" y="0"/>
            <a:chExt cx="2304720" cy="685728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040" cy="218052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7720" cy="448092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560" cy="90720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480" cy="180108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0800" cy="142488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560" cy="91224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164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680" y="488880"/>
              <a:ext cx="161280" cy="14688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560" cy="90720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320" cy="121536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600" cy="15660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480" cy="26604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480" cy="26928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8880" cy="155808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200" cy="177732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040" cy="242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89720" cy="46116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480" cy="75492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5960" cy="15948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560" cy="402516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200" cy="47556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8720" cy="1072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200" cy="47412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8720" cy="10872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3760" cy="45180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8720" cy="10872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040" cy="218052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0800" cy="180108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040" cy="285984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0800" cy="142488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560" cy="91224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32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8120" y="6221520"/>
              <a:ext cx="156600" cy="14688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560" cy="510300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040" cy="18504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141560" y="784800"/>
            <a:ext cx="99061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id-ID" sz="1800" spc="-1" strike="noStrike">
                <a:latin typeface="Arial"/>
              </a:rPr>
              <a:t>Klik untuk menyunting format teks judul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Klik untuk menyunting teks kerangka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Tingkat Tajuk Kedua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Tingkat Tajuk Ketiga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Tingkat Tajuk Keempat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Tingkat Tajuk Kelima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Tingkat Tajuk Keenam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Tingkat Tajuk Ketujuh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2480" cy="6857280"/>
          </a:xfrm>
          <a:prstGeom prst="rect">
            <a:avLst/>
          </a:prstGeom>
          <a:ln>
            <a:noFill/>
          </a:ln>
        </p:spPr>
      </p:pic>
      <p:grpSp>
        <p:nvGrpSpPr>
          <p:cNvPr id="136" name="Group 1"/>
          <p:cNvGrpSpPr/>
          <p:nvPr/>
        </p:nvGrpSpPr>
        <p:grpSpPr>
          <a:xfrm>
            <a:off x="-14400" y="0"/>
            <a:ext cx="12054240" cy="6857280"/>
            <a:chOff x="-14400" y="0"/>
            <a:chExt cx="12054240" cy="6857280"/>
          </a:xfrm>
        </p:grpSpPr>
        <p:grpSp>
          <p:nvGrpSpPr>
            <p:cNvPr id="137" name="Group 2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138" name="CustomShape 3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4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5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6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7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8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9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10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11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12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3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Line 14"/>
              <p:cNvSpPr/>
              <p:nvPr/>
            </p:nvSpPr>
            <p:spPr>
              <a:xfrm>
                <a:off x="-432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5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6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17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8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9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20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21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22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3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4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5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6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7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8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9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5" name="Group 30"/>
            <p:cNvGrpSpPr/>
            <p:nvPr/>
          </p:nvGrpSpPr>
          <p:grpSpPr>
            <a:xfrm>
              <a:off x="11365920" y="0"/>
              <a:ext cx="673920" cy="6847920"/>
              <a:chOff x="11365920" y="0"/>
              <a:chExt cx="673920" cy="6847920"/>
            </a:xfrm>
          </p:grpSpPr>
          <p:sp>
            <p:nvSpPr>
              <p:cNvPr id="166" name="CustomShape 31"/>
              <p:cNvSpPr/>
              <p:nvPr/>
            </p:nvSpPr>
            <p:spPr>
              <a:xfrm>
                <a:off x="11485080" y="0"/>
                <a:ext cx="416880" cy="51192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32"/>
              <p:cNvSpPr/>
              <p:nvPr/>
            </p:nvSpPr>
            <p:spPr>
              <a:xfrm>
                <a:off x="11365920" y="474840"/>
                <a:ext cx="156600" cy="15156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33"/>
              <p:cNvSpPr/>
              <p:nvPr/>
            </p:nvSpPr>
            <p:spPr>
              <a:xfrm>
                <a:off x="11632680" y="1539720"/>
                <a:ext cx="18828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34"/>
              <p:cNvSpPr/>
              <p:nvPr/>
            </p:nvSpPr>
            <p:spPr>
              <a:xfrm>
                <a:off x="11532600" y="5694480"/>
                <a:ext cx="297720" cy="115344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5"/>
              <p:cNvSpPr/>
              <p:nvPr/>
            </p:nvSpPr>
            <p:spPr>
              <a:xfrm>
                <a:off x="11774160" y="5551560"/>
                <a:ext cx="156600" cy="15480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6"/>
              <p:cNvSpPr/>
              <p:nvPr/>
            </p:nvSpPr>
            <p:spPr>
              <a:xfrm>
                <a:off x="11712240" y="4680"/>
                <a:ext cx="304200" cy="154404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7"/>
              <p:cNvSpPr/>
              <p:nvPr/>
            </p:nvSpPr>
            <p:spPr>
              <a:xfrm>
                <a:off x="11637360" y="4867200"/>
                <a:ext cx="18828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8"/>
              <p:cNvSpPr/>
              <p:nvPr/>
            </p:nvSpPr>
            <p:spPr>
              <a:xfrm>
                <a:off x="11442240" y="5046840"/>
                <a:ext cx="307080" cy="180108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9"/>
              <p:cNvSpPr/>
              <p:nvPr/>
            </p:nvSpPr>
            <p:spPr>
              <a:xfrm>
                <a:off x="11850120" y="641664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40"/>
              <p:cNvSpPr/>
              <p:nvPr/>
            </p:nvSpPr>
            <p:spPr>
              <a:xfrm>
                <a:off x="1194084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6" name="PlaceHolder 4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d-ID" sz="4400" spc="-1" strike="noStrike">
                <a:latin typeface="Arial"/>
              </a:rPr>
              <a:t>Klik untuk menyunting format teks judul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77" name="PlaceHolder 4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Klik untuk menyunting teks kerangka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Tingkat Tajuk Kedua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Tingkat Tajuk Ketiga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Tingkat Tajuk Keempat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Tingkat Tajuk Kelima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Tingkat Tajuk Keenam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Tingkat Tajuk Ketujuh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876320" y="1122480"/>
            <a:ext cx="879156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id-ID" sz="6600" spc="-1" strike="noStrike" cap="all">
                <a:solidFill>
                  <a:srgbClr val="ffffff"/>
                </a:solidFill>
                <a:latin typeface="Tw Cen MT"/>
              </a:rPr>
              <a:t>Sistem Operasi</a:t>
            </a:r>
            <a:endParaRPr b="0" lang="id-ID" sz="66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876320" y="3602160"/>
            <a:ext cx="879156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id-ID" sz="4000" spc="-1" strike="noStrike" cap="all">
                <a:solidFill>
                  <a:srgbClr val="82ffff"/>
                </a:solidFill>
                <a:latin typeface="Tw Cen MT"/>
              </a:rPr>
              <a:t>Pertemuan 3 – Proses dan kendali</a:t>
            </a:r>
            <a:endParaRPr b="0" lang="id-ID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Contoh</a:t>
            </a:r>
            <a:endParaRPr b="0" lang="id-ID" sz="3600" spc="-1" strike="noStrike">
              <a:latin typeface="Arial"/>
            </a:endParaRPr>
          </a:p>
        </p:txBody>
      </p:sp>
      <p:pic>
        <p:nvPicPr>
          <p:cNvPr id="244" name="Content Placeholder 4" descr=""/>
          <p:cNvPicPr/>
          <p:nvPr/>
        </p:nvPicPr>
        <p:blipFill>
          <a:blip r:embed="rId1"/>
          <a:stretch/>
        </p:blipFill>
        <p:spPr>
          <a:xfrm>
            <a:off x="1141560" y="2744640"/>
            <a:ext cx="5464800" cy="3254040"/>
          </a:xfrm>
          <a:prstGeom prst="rect">
            <a:avLst/>
          </a:prstGeom>
          <a:ln>
            <a:noFill/>
          </a:ln>
        </p:spPr>
      </p:pic>
      <p:pic>
        <p:nvPicPr>
          <p:cNvPr id="245" name="Picture 6" descr=""/>
          <p:cNvPicPr/>
          <p:nvPr/>
        </p:nvPicPr>
        <p:blipFill>
          <a:blip r:embed="rId2"/>
          <a:stretch/>
        </p:blipFill>
        <p:spPr>
          <a:xfrm>
            <a:off x="6766920" y="2800440"/>
            <a:ext cx="3735000" cy="322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Informasi status prosesor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141560" y="2249640"/>
            <a:ext cx="9906120" cy="43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Tw Cen MT"/>
              </a:rPr>
              <a:t>Terdiri dari isi register prosesor</a:t>
            </a:r>
            <a:endParaRPr b="0" lang="id-ID" sz="36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Register User-visible</a:t>
            </a:r>
            <a:endParaRPr b="0" lang="id-ID" sz="32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Register control dan status</a:t>
            </a:r>
            <a:endParaRPr b="0" lang="id-ID" sz="32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Penunjuk stack</a:t>
            </a:r>
            <a:endParaRPr b="0" lang="id-ID" sz="32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Tw Cen MT"/>
              </a:rPr>
              <a:t>Program Status Word</a:t>
            </a:r>
            <a:endParaRPr b="0" lang="id-ID" sz="36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Mengandung informasi status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Informasi control proses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141560" y="2249640"/>
            <a:ext cx="990612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4400" spc="-1" strike="noStrike">
                <a:solidFill>
                  <a:srgbClr val="ffffff"/>
                </a:solidFill>
                <a:latin typeface="Tw Cen MT"/>
              </a:rPr>
              <a:t>Informasi tambahan yang diperlukan SO untuk mengontrol dan mengkoordinasikan berbagai proses aktif</a:t>
            </a:r>
            <a:endParaRPr b="0" lang="id-ID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Peran PCB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141560" y="2249640"/>
            <a:ext cx="9906120" cy="42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Struktur data sangat penting dalam OS</a:t>
            </a:r>
            <a:br/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– Mendefinisikan status dari OS</a:t>
            </a:r>
            <a:br/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• Process Control Block mensyaratkan proteksi</a:t>
            </a:r>
            <a:br/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– Rutin yang salah dapat menyebabkan kerusakan terhadap </a:t>
            </a:r>
            <a:r>
              <a:rPr b="0" i="1" lang="id-ID" sz="2800" spc="-1" strike="noStrike">
                <a:solidFill>
                  <a:srgbClr val="ffffff"/>
                </a:solidFill>
                <a:latin typeface="Tw Cen MT"/>
              </a:rPr>
              <a:t>block </a:t>
            </a: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meniadakan</a:t>
            </a:r>
            <a:br/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kemampuan SO untuk mengelola proses</a:t>
            </a:r>
            <a:br/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– Perubahan </a:t>
            </a:r>
            <a:r>
              <a:rPr b="0" i="1" lang="id-ID" sz="2800" spc="-1" strike="noStrike">
                <a:solidFill>
                  <a:srgbClr val="ffffff"/>
                </a:solidFill>
                <a:latin typeface="Tw Cen MT"/>
              </a:rPr>
              <a:t>design </a:t>
            </a: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terhadap </a:t>
            </a:r>
            <a:r>
              <a:rPr b="0" i="1" lang="id-ID" sz="2800" spc="-1" strike="noStrike">
                <a:solidFill>
                  <a:srgbClr val="ffffff"/>
                </a:solidFill>
                <a:latin typeface="Tw Cen MT"/>
              </a:rPr>
              <a:t>block </a:t>
            </a: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dapat mempengaruhi banyak modul SO </a:t>
            </a:r>
            <a:endParaRPr b="0" lang="id-ID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Siklus kehidupan proses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141560" y="2249640"/>
            <a:ext cx="9906120" cy="43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4000" spc="-1" strike="noStrike">
                <a:solidFill>
                  <a:srgbClr val="ffffff"/>
                </a:solidFill>
                <a:latin typeface="Tw Cen MT"/>
              </a:rPr>
              <a:t>Pembuatan Proses</a:t>
            </a:r>
            <a:endParaRPr b="0" lang="id-ID" sz="40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Tw Cen MT"/>
              </a:rPr>
              <a:t>SO membangun struktur data untuk mengelola proses</a:t>
            </a:r>
            <a:endParaRPr b="0" lang="id-ID" sz="36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Tw Cen MT"/>
              </a:rPr>
              <a:t>Proses dibuat oleh SO, tetapi proses itu sendiri bisa membuat proses lain</a:t>
            </a:r>
            <a:endParaRPr b="0" lang="id-ID" sz="36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Tw Cen MT"/>
              </a:rPr>
              <a:t>Proses Induk</a:t>
            </a:r>
            <a:endParaRPr b="0" lang="id-ID" sz="36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Tw Cen MT"/>
              </a:rPr>
              <a:t>Proses Anak</a:t>
            </a:r>
            <a:endParaRPr b="0" lang="id-ID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Siklus kehidupan proses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141560" y="1972440"/>
            <a:ext cx="9906120" cy="44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Penghentian Proses</a:t>
            </a:r>
            <a:endParaRPr b="0" lang="id-ID" sz="32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Diperlukan suatu cara untuk menandai sebuah proses telah selesai</a:t>
            </a:r>
            <a:endParaRPr b="0" lang="id-ID" sz="2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Bisa berupa</a:t>
            </a:r>
            <a:endParaRPr b="0" lang="id-ID" sz="32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Instruksi HALT membangkitkan interupsi alert untuk SO</a:t>
            </a:r>
            <a:endParaRPr b="0" lang="id-ID" sz="2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Aksi pengguna (Log Out/Keluar Aplikasi)</a:t>
            </a:r>
            <a:endParaRPr b="0" lang="id-ID" sz="2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Kesalahan error</a:t>
            </a:r>
            <a:endParaRPr b="0" lang="id-ID" sz="2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Dihentikan oleh proses induk</a:t>
            </a:r>
            <a:endParaRPr b="0" lang="id-ID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d-ID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Model Proses dua status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143000" y="5536800"/>
            <a:ext cx="9906120" cy="10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8000"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6000" spc="-1" strike="noStrike">
                <a:solidFill>
                  <a:srgbClr val="ffffff"/>
                </a:solidFill>
                <a:latin typeface="Tw Cen MT"/>
              </a:rPr>
              <a:t>Hanya terdiri dari dua status</a:t>
            </a:r>
            <a:endParaRPr b="0" lang="id-ID" sz="6000" spc="-1" strike="noStrike">
              <a:latin typeface="Arial"/>
            </a:endParaRPr>
          </a:p>
        </p:txBody>
      </p:sp>
      <p:pic>
        <p:nvPicPr>
          <p:cNvPr id="258" name="Picture 6" descr=""/>
          <p:cNvPicPr/>
          <p:nvPr/>
        </p:nvPicPr>
        <p:blipFill>
          <a:blip r:embed="rId1"/>
          <a:stretch/>
        </p:blipFill>
        <p:spPr>
          <a:xfrm>
            <a:off x="533520" y="2078280"/>
            <a:ext cx="10777680" cy="329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Diagram pengantrian 2 status</a:t>
            </a:r>
            <a:endParaRPr b="0" lang="id-ID" sz="3600" spc="-1" strike="noStrike">
              <a:latin typeface="Arial"/>
            </a:endParaRPr>
          </a:p>
        </p:txBody>
      </p:sp>
      <p:pic>
        <p:nvPicPr>
          <p:cNvPr id="260" name="Content Placeholder 4" descr=""/>
          <p:cNvPicPr/>
          <p:nvPr/>
        </p:nvPicPr>
        <p:blipFill>
          <a:blip r:embed="rId1"/>
          <a:stretch/>
        </p:blipFill>
        <p:spPr>
          <a:xfrm>
            <a:off x="1531080" y="2257560"/>
            <a:ext cx="8544960" cy="324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Model proses lima status</a:t>
            </a:r>
            <a:endParaRPr b="0" lang="id-ID" sz="3600" spc="-1" strike="noStrike">
              <a:latin typeface="Arial"/>
            </a:endParaRPr>
          </a:p>
        </p:txBody>
      </p:sp>
      <p:pic>
        <p:nvPicPr>
          <p:cNvPr id="262" name="Picture 4" descr=""/>
          <p:cNvPicPr/>
          <p:nvPr/>
        </p:nvPicPr>
        <p:blipFill>
          <a:blip r:embed="rId1"/>
          <a:stretch/>
        </p:blipFill>
        <p:spPr>
          <a:xfrm>
            <a:off x="507960" y="1988640"/>
            <a:ext cx="11176920" cy="425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Diagram pengantrian 5 status</a:t>
            </a:r>
            <a:endParaRPr b="0" lang="id-ID" sz="3600" spc="-1" strike="noStrike">
              <a:latin typeface="Arial"/>
            </a:endParaRPr>
          </a:p>
        </p:txBody>
      </p:sp>
      <p:pic>
        <p:nvPicPr>
          <p:cNvPr id="264" name="Picture 4" descr=""/>
          <p:cNvPicPr/>
          <p:nvPr/>
        </p:nvPicPr>
        <p:blipFill>
          <a:blip r:embed="rId1"/>
          <a:stretch/>
        </p:blipFill>
        <p:spPr>
          <a:xfrm>
            <a:off x="1149480" y="1901880"/>
            <a:ext cx="9897840" cy="324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Proses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141560" y="2249640"/>
            <a:ext cx="990612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7000"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4000" spc="-1" strike="noStrike">
                <a:solidFill>
                  <a:srgbClr val="ffffff"/>
                </a:solidFill>
                <a:latin typeface="Tw Cen MT"/>
              </a:rPr>
              <a:t>Tugas Utama Sistem Operasi</a:t>
            </a:r>
            <a:endParaRPr b="0" lang="id-ID" sz="4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4000" spc="-1" strike="noStrike">
                <a:solidFill>
                  <a:srgbClr val="ffffff"/>
                </a:solidFill>
                <a:latin typeface="Tw Cen MT"/>
              </a:rPr>
              <a:t>Definisi Proses</a:t>
            </a:r>
            <a:endParaRPr b="0" lang="id-ID" sz="4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4000" spc="-1" strike="noStrike">
                <a:solidFill>
                  <a:srgbClr val="ffffff"/>
                </a:solidFill>
                <a:latin typeface="Tw Cen MT"/>
              </a:rPr>
              <a:t>Process Control Block</a:t>
            </a:r>
            <a:endParaRPr b="0" lang="id-ID" sz="4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4000" spc="-1" strike="noStrike">
                <a:solidFill>
                  <a:srgbClr val="ffffff"/>
                </a:solidFill>
                <a:latin typeface="Tw Cen MT"/>
              </a:rPr>
              <a:t>Siklus Kehidupan Process</a:t>
            </a:r>
            <a:endParaRPr b="0" lang="id-ID" sz="40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4000" spc="-1" strike="noStrike">
                <a:solidFill>
                  <a:srgbClr val="ffffff"/>
                </a:solidFill>
                <a:latin typeface="Tw Cen MT"/>
              </a:rPr>
              <a:t>Proses &amp; Sumber Daya</a:t>
            </a:r>
            <a:endParaRPr b="0" lang="id-ID" sz="4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id-ID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Diagram pengantrian 5 status #2</a:t>
            </a:r>
            <a:endParaRPr b="0" lang="id-ID" sz="3600" spc="-1" strike="noStrike">
              <a:latin typeface="Arial"/>
            </a:endParaRPr>
          </a:p>
        </p:txBody>
      </p:sp>
      <p:pic>
        <p:nvPicPr>
          <p:cNvPr id="266" name="Picture 4" descr=""/>
          <p:cNvPicPr/>
          <p:nvPr/>
        </p:nvPicPr>
        <p:blipFill>
          <a:blip r:embed="rId1"/>
          <a:stretch/>
        </p:blipFill>
        <p:spPr>
          <a:xfrm>
            <a:off x="2281320" y="1720440"/>
            <a:ext cx="7084440" cy="495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Penghentian sementara proses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141560" y="2249640"/>
            <a:ext cx="990612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Arial"/>
              </a:rPr>
              <a:t>Processor lebih cepat daripada I/O sehingga semua proses dapat menunggu I/O</a:t>
            </a:r>
            <a:endParaRPr b="0" lang="id-ID" sz="36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Arial"/>
              </a:rPr>
              <a:t>Muncul dua status baru:</a:t>
            </a:r>
            <a:endParaRPr b="0" lang="id-ID" sz="36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Arial"/>
              </a:rPr>
              <a:t>Blocked/Suspend</a:t>
            </a:r>
            <a:endParaRPr b="0" lang="id-ID" sz="36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Arial"/>
              </a:rPr>
              <a:t>Ready/Suspend </a:t>
            </a:r>
            <a:endParaRPr b="0" lang="id-ID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Model 5 + 1 suspend</a:t>
            </a:r>
            <a:endParaRPr b="0" lang="id-ID" sz="3600" spc="-1" strike="noStrike">
              <a:latin typeface="Arial"/>
            </a:endParaRPr>
          </a:p>
        </p:txBody>
      </p:sp>
      <p:pic>
        <p:nvPicPr>
          <p:cNvPr id="270" name="Picture 4" descr=""/>
          <p:cNvPicPr/>
          <p:nvPr/>
        </p:nvPicPr>
        <p:blipFill>
          <a:blip r:embed="rId1"/>
          <a:stretch/>
        </p:blipFill>
        <p:spPr>
          <a:xfrm>
            <a:off x="876600" y="2017800"/>
            <a:ext cx="10439280" cy="404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Model 5 + 2 suspend</a:t>
            </a:r>
            <a:endParaRPr b="0" lang="id-ID" sz="3600" spc="-1" strike="noStrike">
              <a:latin typeface="Arial"/>
            </a:endParaRPr>
          </a:p>
        </p:txBody>
      </p:sp>
      <p:pic>
        <p:nvPicPr>
          <p:cNvPr id="272" name="Picture 4" descr=""/>
          <p:cNvPicPr/>
          <p:nvPr/>
        </p:nvPicPr>
        <p:blipFill>
          <a:blip r:embed="rId1"/>
          <a:stretch/>
        </p:blipFill>
        <p:spPr>
          <a:xfrm>
            <a:off x="3205800" y="1768320"/>
            <a:ext cx="8071920" cy="48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Mengapa harus di suspend?</a:t>
            </a:r>
            <a:endParaRPr b="0" lang="id-ID" sz="3600" spc="-1" strike="noStrike">
              <a:latin typeface="Arial"/>
            </a:endParaRPr>
          </a:p>
        </p:txBody>
      </p:sp>
      <p:pic>
        <p:nvPicPr>
          <p:cNvPr id="274" name="Picture 4" descr=""/>
          <p:cNvPicPr/>
          <p:nvPr/>
        </p:nvPicPr>
        <p:blipFill>
          <a:blip r:embed="rId1"/>
          <a:stretch/>
        </p:blipFill>
        <p:spPr>
          <a:xfrm>
            <a:off x="1141560" y="1876320"/>
            <a:ext cx="8971560" cy="469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Proses sumber daya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1143000" y="50518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Tw Cen MT"/>
              </a:rPr>
              <a:t>Pembuatan proses memerlukan sumber daya computer untuk dipergunakan.</a:t>
            </a:r>
            <a:endParaRPr b="0" lang="id-ID" sz="3600" spc="-1" strike="noStrike">
              <a:latin typeface="Arial"/>
            </a:endParaRPr>
          </a:p>
        </p:txBody>
      </p:sp>
      <p:pic>
        <p:nvPicPr>
          <p:cNvPr id="277" name="Picture 4" descr=""/>
          <p:cNvPicPr/>
          <p:nvPr/>
        </p:nvPicPr>
        <p:blipFill>
          <a:blip r:embed="rId1"/>
          <a:stretch/>
        </p:blipFill>
        <p:spPr>
          <a:xfrm>
            <a:off x="1495800" y="1806120"/>
            <a:ext cx="8230680" cy="30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Pengontrolan sistem operasi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141560" y="2249640"/>
            <a:ext cx="9906120" cy="44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Tabel (informasi) dibangun untuk setiap entitas yang dikelola sistem operasi </a:t>
            </a:r>
            <a:endParaRPr b="0" lang="id-ID" sz="28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Terdiri dari</a:t>
            </a:r>
            <a:endParaRPr b="0" lang="id-ID" sz="28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400" spc="-1" strike="noStrike">
                <a:solidFill>
                  <a:srgbClr val="ffffff"/>
                </a:solidFill>
                <a:latin typeface="Tw Cen MT"/>
              </a:rPr>
              <a:t>Tabel Kontrol SO</a:t>
            </a:r>
            <a:endParaRPr b="0" lang="id-ID" sz="24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400" spc="-1" strike="noStrike">
                <a:solidFill>
                  <a:srgbClr val="ffffff"/>
                </a:solidFill>
                <a:latin typeface="Tw Cen MT"/>
              </a:rPr>
              <a:t>Tabel Memory</a:t>
            </a:r>
            <a:endParaRPr b="0" lang="id-ID" sz="24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400" spc="-1" strike="noStrike">
                <a:solidFill>
                  <a:srgbClr val="ffffff"/>
                </a:solidFill>
                <a:latin typeface="Tw Cen MT"/>
              </a:rPr>
              <a:t>Tabel I/O</a:t>
            </a:r>
            <a:endParaRPr b="0" lang="id-ID" sz="24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400" spc="-1" strike="noStrike">
                <a:solidFill>
                  <a:srgbClr val="ffffff"/>
                </a:solidFill>
                <a:latin typeface="Tw Cen MT"/>
              </a:rPr>
              <a:t>Tabel File</a:t>
            </a:r>
            <a:endParaRPr b="0" lang="id-ID" sz="24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400" spc="-1" strike="noStrike">
                <a:solidFill>
                  <a:srgbClr val="ffffff"/>
                </a:solidFill>
                <a:latin typeface="Tw Cen MT"/>
              </a:rPr>
              <a:t>Tabel Proses</a:t>
            </a:r>
            <a:endParaRPr b="0" lang="id-ID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947520" y="2689560"/>
            <a:ext cx="295308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1000"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Tabel control sistem operasi</a:t>
            </a:r>
            <a:endParaRPr b="0" lang="id-ID" sz="3600" spc="-1" strike="noStrike">
              <a:latin typeface="Arial"/>
            </a:endParaRPr>
          </a:p>
        </p:txBody>
      </p:sp>
      <p:pic>
        <p:nvPicPr>
          <p:cNvPr id="281" name="Picture 4" descr=""/>
          <p:cNvPicPr/>
          <p:nvPr/>
        </p:nvPicPr>
        <p:blipFill>
          <a:blip r:embed="rId1"/>
          <a:stretch/>
        </p:blipFill>
        <p:spPr>
          <a:xfrm>
            <a:off x="4095000" y="618480"/>
            <a:ext cx="7959240" cy="598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Tabel memory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64920" y="1662480"/>
            <a:ext cx="11319480" cy="48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Tabel memory digunakan untuk menjaga </a:t>
            </a:r>
            <a:r>
              <a:rPr b="0" i="1" lang="id-ID" sz="3200" spc="-1" strike="noStrike">
                <a:solidFill>
                  <a:srgbClr val="ffffff"/>
                </a:solidFill>
                <a:latin typeface="Tw Cen MT"/>
              </a:rPr>
              <a:t>track </a:t>
            </a: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dari memory utama dan sekunder.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• Harus menyertakan informasi ini: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Alokasi dari </a:t>
            </a:r>
            <a:r>
              <a:rPr b="0" i="1" lang="id-ID" sz="3200" spc="-1" strike="noStrike">
                <a:solidFill>
                  <a:srgbClr val="ffffff"/>
                </a:solidFill>
                <a:latin typeface="Tw Cen MT"/>
              </a:rPr>
              <a:t>main memory </a:t>
            </a: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kepada proses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Alokasi dari </a:t>
            </a:r>
            <a:r>
              <a:rPr b="0" i="1" lang="id-ID" sz="3200" spc="-1" strike="noStrike">
                <a:solidFill>
                  <a:srgbClr val="ffffff"/>
                </a:solidFill>
                <a:latin typeface="Tw Cen MT"/>
              </a:rPr>
              <a:t>secondary memory </a:t>
            </a: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untuk proses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Atribut proteksi untuk akses dari region memory yang di</a:t>
            </a:r>
            <a:r>
              <a:rPr b="0" i="1" lang="id-ID" sz="3200" spc="-1" strike="noStrike">
                <a:solidFill>
                  <a:srgbClr val="ffffff"/>
                </a:solidFill>
                <a:latin typeface="Tw Cen MT"/>
              </a:rPr>
              <a:t>share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Informasi yang diperlukan untuk mengelola </a:t>
            </a:r>
            <a:r>
              <a:rPr b="0" i="1" lang="id-ID" sz="3200" spc="-1" strike="noStrike">
                <a:solidFill>
                  <a:srgbClr val="ffffff"/>
                </a:solidFill>
                <a:latin typeface="Tw Cen MT"/>
              </a:rPr>
              <a:t>virtual memory</a:t>
            </a: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 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Tabel I/O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141560" y="2249640"/>
            <a:ext cx="9906120" cy="41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Digunakan oleh SO untuk mengelola perangkat &amp; </a:t>
            </a:r>
            <a:r>
              <a:rPr b="0" i="1" lang="id-ID" sz="3200" spc="-1" strike="noStrike">
                <a:solidFill>
                  <a:srgbClr val="ffffff"/>
                </a:solidFill>
                <a:latin typeface="Tw Cen MT"/>
              </a:rPr>
              <a:t>channel </a:t>
            </a: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I/O dari komputer.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• SO perlu mengetahui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Apakah perangkat I/O tersedia atau </a:t>
            </a:r>
            <a:r>
              <a:rPr b="0" i="1" lang="id-ID" sz="3200" spc="-1" strike="noStrike">
                <a:solidFill>
                  <a:srgbClr val="ffffff"/>
                </a:solidFill>
                <a:latin typeface="Tw Cen MT"/>
              </a:rPr>
              <a:t>assigned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Status dari operasi I/O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Lokasi di dalam </a:t>
            </a:r>
            <a:r>
              <a:rPr b="0" i="1" lang="id-ID" sz="3200" spc="-1" strike="noStrike">
                <a:solidFill>
                  <a:srgbClr val="ffffff"/>
                </a:solidFill>
                <a:latin typeface="Tw Cen MT"/>
              </a:rPr>
              <a:t>main memory </a:t>
            </a: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yang digunakan sebagai </a:t>
            </a:r>
            <a:r>
              <a:rPr b="0" i="1" lang="id-ID" sz="3200" spc="-1" strike="noStrike">
                <a:solidFill>
                  <a:srgbClr val="ffffff"/>
                </a:solidFill>
                <a:latin typeface="Tw Cen MT"/>
              </a:rPr>
              <a:t>souce </a:t>
            </a: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atau </a:t>
            </a:r>
            <a:r>
              <a:rPr b="0" i="1" lang="id-ID" sz="3200" spc="-1" strike="noStrike">
                <a:solidFill>
                  <a:srgbClr val="ffffff"/>
                </a:solidFill>
                <a:latin typeface="Tw Cen MT"/>
              </a:rPr>
              <a:t>destination </a:t>
            </a: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dari transfer I/O 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Tugas Utama sistem operasi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141560" y="2249640"/>
            <a:ext cx="9906120" cy="40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Mengeksekusi banyak proses secara bergantian</a:t>
            </a:r>
            <a:endParaRPr b="0" lang="id-ID" sz="32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Mengalokasikan sumber daya (resource) bagi proses &amp; melindungi resource setiap proses dari proses lain,</a:t>
            </a:r>
            <a:endParaRPr b="0" lang="id-ID" sz="32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Membolehkan proses untuk berbagi (share) &amp; bertukar informasi,</a:t>
            </a:r>
            <a:endParaRPr b="0" lang="id-ID" sz="32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Memungkinkan sinkronisasi antar proses.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Tabel file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141560" y="2249640"/>
            <a:ext cx="9906120" cy="44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Tabel ini menyediakan informasi mengenai :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Eksistensi dari file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Lokasi pada </a:t>
            </a:r>
            <a:r>
              <a:rPr b="0" i="1" lang="id-ID" sz="3200" spc="-1" strike="noStrike">
                <a:solidFill>
                  <a:srgbClr val="ffffff"/>
                </a:solidFill>
                <a:latin typeface="Tw Cen MT"/>
              </a:rPr>
              <a:t>secondary memory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Status terkini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Atribut-atribut lain.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• Kadang kala informasi ini dipelihara oleh suatu sistem manajemen file 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Tabel proses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141560" y="2249640"/>
            <a:ext cx="990612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Untuk mengelola proses, SO perlu mengetahui detail dari proses</a:t>
            </a:r>
            <a:br/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– Status terkini (</a:t>
            </a:r>
            <a:r>
              <a:rPr b="0" i="1" lang="id-ID" sz="2800" spc="-1" strike="noStrike">
                <a:solidFill>
                  <a:srgbClr val="ffffff"/>
                </a:solidFill>
                <a:latin typeface="Tw Cen MT"/>
              </a:rPr>
              <a:t>current</a:t>
            </a: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)</a:t>
            </a:r>
            <a:br/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– Process ID</a:t>
            </a:r>
            <a:br/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– Lokasi di dalam memory</a:t>
            </a:r>
            <a:br/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– dll</a:t>
            </a:r>
            <a:br/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• Process control block (PCB)</a:t>
            </a:r>
            <a:br/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– </a:t>
            </a:r>
            <a:r>
              <a:rPr b="1" lang="id-ID" sz="2800" spc="-1" strike="noStrike">
                <a:solidFill>
                  <a:srgbClr val="ffffff"/>
                </a:solidFill>
                <a:latin typeface="Tw Cen MT"/>
              </a:rPr>
              <a:t>Disebut pula </a:t>
            </a:r>
            <a:r>
              <a:rPr b="1" i="1" lang="id-ID" sz="2800" spc="-1" strike="noStrike">
                <a:solidFill>
                  <a:srgbClr val="ffffff"/>
                </a:solidFill>
                <a:latin typeface="Tw Cen MT"/>
              </a:rPr>
              <a:t>Process image </a:t>
            </a:r>
            <a:r>
              <a:rPr b="1" lang="id-ID" sz="2800" spc="-1" strike="noStrike">
                <a:solidFill>
                  <a:srgbClr val="ffffff"/>
                </a:solidFill>
                <a:latin typeface="Tw Cen MT"/>
              </a:rPr>
              <a:t>merupakan </a:t>
            </a:r>
            <a:r>
              <a:rPr b="0" lang="id-ID" sz="2800" spc="-1" strike="noStrike">
                <a:solidFill>
                  <a:srgbClr val="ffffff"/>
                </a:solidFill>
                <a:latin typeface="Tw Cen MT"/>
              </a:rPr>
              <a:t>koleksi program. Data, stack &amp; atribut. </a:t>
            </a:r>
            <a:endParaRPr b="0" lang="id-ID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Mode eksekusi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141560" y="2249640"/>
            <a:ext cx="9906120" cy="39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5000"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Modus User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Modus </a:t>
            </a:r>
            <a:r>
              <a:rPr b="0" i="1" lang="id-ID" sz="3200" spc="-1" strike="noStrike">
                <a:solidFill>
                  <a:srgbClr val="ffffff"/>
                </a:solidFill>
                <a:latin typeface="Tw Cen MT"/>
              </a:rPr>
              <a:t>less-privileged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Program pengguna biasanya dieksekusidalam modus ini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• Modus Sistem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Modus </a:t>
            </a:r>
            <a:r>
              <a:rPr b="0" i="1" lang="id-ID" sz="3200" spc="-1" strike="noStrike">
                <a:solidFill>
                  <a:srgbClr val="ffffff"/>
                </a:solidFill>
                <a:latin typeface="Tw Cen MT"/>
              </a:rPr>
              <a:t>more-privileged</a:t>
            </a:r>
            <a:br/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– Kernel dari sistem operasi 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To be continued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1141560" y="2249640"/>
            <a:ext cx="990612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Contoh</a:t>
            </a:r>
            <a:endParaRPr b="0" lang="id-ID" sz="3600" spc="-1" strike="noStrike">
              <a:latin typeface="Arial"/>
            </a:endParaRPr>
          </a:p>
        </p:txBody>
      </p:sp>
      <p:grpSp>
        <p:nvGrpSpPr>
          <p:cNvPr id="221" name="Group 2"/>
          <p:cNvGrpSpPr/>
          <p:nvPr/>
        </p:nvGrpSpPr>
        <p:grpSpPr>
          <a:xfrm>
            <a:off x="1372320" y="2280240"/>
            <a:ext cx="9741600" cy="3852360"/>
            <a:chOff x="1372320" y="2280240"/>
            <a:chExt cx="9741600" cy="3852360"/>
          </a:xfrm>
        </p:grpSpPr>
        <p:pic>
          <p:nvPicPr>
            <p:cNvPr id="222" name="Picture 2" descr=""/>
            <p:cNvPicPr/>
            <p:nvPr/>
          </p:nvPicPr>
          <p:blipFill>
            <a:blip r:embed="rId1"/>
            <a:stretch/>
          </p:blipFill>
          <p:spPr>
            <a:xfrm>
              <a:off x="5321880" y="2280240"/>
              <a:ext cx="1203120" cy="1203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3" name="Picture 4" descr=""/>
            <p:cNvPicPr/>
            <p:nvPr/>
          </p:nvPicPr>
          <p:blipFill>
            <a:blip r:embed="rId2"/>
            <a:stretch/>
          </p:blipFill>
          <p:spPr>
            <a:xfrm>
              <a:off x="5243760" y="4431240"/>
              <a:ext cx="1701360" cy="1701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4" name="Picture 6" descr=""/>
            <p:cNvPicPr/>
            <p:nvPr/>
          </p:nvPicPr>
          <p:blipFill>
            <a:blip r:embed="rId3"/>
            <a:stretch/>
          </p:blipFill>
          <p:spPr>
            <a:xfrm>
              <a:off x="9412560" y="3255480"/>
              <a:ext cx="1701360" cy="1701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5" name="Picture 8" descr=""/>
            <p:cNvPicPr/>
            <p:nvPr/>
          </p:nvPicPr>
          <p:blipFill>
            <a:blip r:embed="rId4"/>
            <a:stretch/>
          </p:blipFill>
          <p:spPr>
            <a:xfrm>
              <a:off x="1372320" y="4431240"/>
              <a:ext cx="1701360" cy="1701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6" name="CustomShape 3"/>
            <p:cNvSpPr/>
            <p:nvPr/>
          </p:nvSpPr>
          <p:spPr>
            <a:xfrm>
              <a:off x="6526080" y="2882160"/>
              <a:ext cx="2885760" cy="1223640"/>
            </a:xfrm>
            <a:prstGeom prst="bentConnector3">
              <a:avLst>
                <a:gd name="adj1" fmla="val 50000"/>
              </a:avLst>
            </a:prstGeom>
            <a:noFill/>
            <a:ln w="38160">
              <a:solidFill>
                <a:srgbClr val="ff0000"/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4"/>
            <p:cNvSpPr/>
            <p:nvPr/>
          </p:nvSpPr>
          <p:spPr>
            <a:xfrm flipV="1">
              <a:off x="6945840" y="1755360"/>
              <a:ext cx="1020600" cy="1175040"/>
            </a:xfrm>
            <a:prstGeom prst="bentConnector2">
              <a:avLst/>
            </a:prstGeom>
            <a:noFill/>
            <a:ln w="38160">
              <a:solidFill>
                <a:srgbClr val="ff0000"/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5"/>
            <p:cNvSpPr/>
            <p:nvPr/>
          </p:nvSpPr>
          <p:spPr>
            <a:xfrm>
              <a:off x="3074400" y="5282640"/>
              <a:ext cx="2168280" cy="360"/>
            </a:xfrm>
            <a:prstGeom prst="bentConnector3">
              <a:avLst>
                <a:gd name="adj1" fmla="val 50000"/>
              </a:avLst>
            </a:prstGeom>
            <a:noFill/>
            <a:ln w="3816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Definisi proses – Apa itu proses?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141560" y="2249640"/>
            <a:ext cx="9906120" cy="42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Arial"/>
              </a:rPr>
              <a:t>Program yang sedang berjalan</a:t>
            </a:r>
            <a:endParaRPr b="0" lang="id-ID" sz="32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i="1" lang="id-ID" sz="3200" spc="-1" strike="noStrike">
                <a:solidFill>
                  <a:srgbClr val="ffffff"/>
                </a:solidFill>
                <a:latin typeface="Arial"/>
              </a:rPr>
              <a:t>Instance</a:t>
            </a:r>
            <a:r>
              <a:rPr b="0" lang="id-ID" sz="3200" spc="-1" strike="noStrike">
                <a:solidFill>
                  <a:srgbClr val="ffffff"/>
                </a:solidFill>
                <a:latin typeface="Arial"/>
              </a:rPr>
              <a:t> dari sebuah program </a:t>
            </a:r>
            <a:endParaRPr b="0" lang="id-ID" sz="32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Arial"/>
              </a:rPr>
              <a:t>Entitas yang dapat dilewatkan ke &amp; dieksekusi pada suatu processor</a:t>
            </a:r>
            <a:endParaRPr b="0" lang="id-ID" sz="32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Arial"/>
              </a:rPr>
              <a:t>Suatu unit aktifitas yang dicirikan oleh eksekusi serangkaian instruksi, current state (status terkini) &amp; himpunan instruksi sistem terkait (associated)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43000" y="31356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Elemen dari proses</a:t>
            </a:r>
            <a:endParaRPr b="0" lang="id-ID" sz="3600" spc="-1" strike="noStrike">
              <a:latin typeface="Arial"/>
            </a:endParaRPr>
          </a:p>
        </p:txBody>
      </p:sp>
      <p:grpSp>
        <p:nvGrpSpPr>
          <p:cNvPr id="232" name="Group 2"/>
          <p:cNvGrpSpPr/>
          <p:nvPr/>
        </p:nvGrpSpPr>
        <p:grpSpPr>
          <a:xfrm>
            <a:off x="1685880" y="1792440"/>
            <a:ext cx="8820000" cy="3573720"/>
            <a:chOff x="1685880" y="1792440"/>
            <a:chExt cx="8820000" cy="3573720"/>
          </a:xfrm>
        </p:grpSpPr>
        <p:sp>
          <p:nvSpPr>
            <p:cNvPr id="233" name="CustomShape 3"/>
            <p:cNvSpPr/>
            <p:nvPr/>
          </p:nvSpPr>
          <p:spPr>
            <a:xfrm>
              <a:off x="1685880" y="1792440"/>
              <a:ext cx="2668320" cy="1190880"/>
            </a:xfrm>
            <a:prstGeom prst="rect">
              <a:avLst/>
            </a:prstGeom>
            <a:ln w="442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id-ID" sz="2800" spc="-1" strike="noStrike">
                  <a:solidFill>
                    <a:srgbClr val="000000"/>
                  </a:solidFill>
                  <a:latin typeface="Tw Cen MT"/>
                  <a:ea typeface="DejaVu Sans"/>
                </a:rPr>
                <a:t>Kode Program</a:t>
              </a:r>
              <a:endParaRPr b="0" lang="id-ID" sz="2800" spc="-1" strike="noStrike">
                <a:latin typeface="Arial"/>
              </a:endParaRPr>
            </a:p>
          </p:txBody>
        </p:sp>
        <p:sp>
          <p:nvSpPr>
            <p:cNvPr id="234" name="CustomShape 4"/>
            <p:cNvSpPr/>
            <p:nvPr/>
          </p:nvSpPr>
          <p:spPr>
            <a:xfrm>
              <a:off x="4392000" y="2983680"/>
              <a:ext cx="3273480" cy="1190880"/>
            </a:xfrm>
            <a:prstGeom prst="rect">
              <a:avLst/>
            </a:prstGeom>
            <a:solidFill>
              <a:srgbClr val="00b050"/>
            </a:solidFill>
            <a:ln w="442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id-ID" sz="2800" spc="-1" strike="noStrike">
                  <a:solidFill>
                    <a:srgbClr val="000000"/>
                  </a:solidFill>
                  <a:latin typeface="Tw Cen MT"/>
                  <a:ea typeface="DejaVu Sans"/>
                </a:rPr>
                <a:t>Sekumpulan Data</a:t>
              </a:r>
              <a:endParaRPr b="0" lang="id-ID" sz="2800" spc="-1" strike="noStrike">
                <a:latin typeface="Arial"/>
              </a:endParaRPr>
            </a:p>
          </p:txBody>
        </p:sp>
        <p:sp>
          <p:nvSpPr>
            <p:cNvPr id="235" name="CustomShape 5"/>
            <p:cNvSpPr/>
            <p:nvPr/>
          </p:nvSpPr>
          <p:spPr>
            <a:xfrm>
              <a:off x="7703280" y="4175280"/>
              <a:ext cx="2802600" cy="1190880"/>
            </a:xfrm>
            <a:prstGeom prst="rect">
              <a:avLst/>
            </a:prstGeom>
            <a:solidFill>
              <a:srgbClr val="00b0f0"/>
            </a:solidFill>
            <a:ln w="4428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id-ID" sz="2800" spc="-1" strike="noStrike">
                  <a:solidFill>
                    <a:srgbClr val="000000"/>
                  </a:solidFill>
                  <a:latin typeface="Tw Cen MT"/>
                  <a:ea typeface="DejaVu Sans"/>
                </a:rPr>
                <a:t>Atribut Status</a:t>
              </a:r>
              <a:endParaRPr b="0" lang="id-ID" sz="2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Elemen proses 2</a:t>
            </a:r>
            <a:endParaRPr b="0" lang="id-ID" sz="3600" spc="-1" strike="noStrike">
              <a:latin typeface="Arial"/>
            </a:endParaRPr>
          </a:p>
        </p:txBody>
      </p:sp>
      <p:graphicFrame>
        <p:nvGraphicFramePr>
          <p:cNvPr id="237" name="Table 2"/>
          <p:cNvGraphicFramePr/>
          <p:nvPr/>
        </p:nvGraphicFramePr>
        <p:xfrm>
          <a:off x="1225800" y="1092600"/>
          <a:ext cx="9906120" cy="370440"/>
        </p:xfrm>
        <a:graphic>
          <a:graphicData uri="http://schemas.openxmlformats.org/drawingml/2006/table">
            <a:tbl>
              <a:tblPr/>
              <a:tblGrid>
                <a:gridCol w="4953240"/>
                <a:gridCol w="495324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36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Identifier</a:t>
                      </a:r>
                      <a:endParaRPr b="0" lang="id-ID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36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State</a:t>
                      </a:r>
                      <a:endParaRPr b="0" lang="id-ID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36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Priority</a:t>
                      </a:r>
                      <a:endParaRPr b="0" lang="id-ID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36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Program counter</a:t>
                      </a:r>
                      <a:endParaRPr b="0" lang="id-ID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acd4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36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Memory pointers</a:t>
                      </a:r>
                      <a:endParaRPr b="0" lang="id-ID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36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Context data</a:t>
                      </a:r>
                      <a:endParaRPr b="0" lang="id-ID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36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I/O status information</a:t>
                      </a:r>
                      <a:endParaRPr b="0" lang="id-ID" sz="3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3600" spc="-1" strike="noStrike">
                          <a:solidFill>
                            <a:srgbClr val="ffffff"/>
                          </a:solidFill>
                          <a:latin typeface="Tw Cen MT"/>
                        </a:rPr>
                        <a:t>Accounting information </a:t>
                      </a:r>
                      <a:endParaRPr b="0" lang="id-ID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acd4c"/>
                    </a:solidFill>
                  </a:tcPr>
                </a:tc>
              </a:tr>
            </a:tbl>
          </a:graphicData>
        </a:graphic>
      </p:graphicFrame>
      <p:sp>
        <p:nvSpPr>
          <p:cNvPr id="238" name="CustomShape 3"/>
          <p:cNvSpPr/>
          <p:nvPr/>
        </p:nvSpPr>
        <p:spPr>
          <a:xfrm>
            <a:off x="1274760" y="4241160"/>
            <a:ext cx="10183320" cy="252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  <a:ea typeface="DejaVu Sans"/>
              </a:rPr>
              <a:t>Elemen-elemen ini dibuat dan dikelola oleh Sistem Operasi</a:t>
            </a:r>
            <a:endParaRPr b="0" lang="id-ID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  <a:ea typeface="DejaVu Sans"/>
              </a:rPr>
              <a:t>Memberikan dukungan bagi banyak proses</a:t>
            </a:r>
            <a:endParaRPr b="0" lang="id-ID" sz="3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  <a:ea typeface="DejaVu Sans"/>
              </a:rPr>
              <a:t>Sehingga disebut dengan Process Control Block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Process control block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141560" y="2249640"/>
            <a:ext cx="990612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Tw Cen MT"/>
              </a:rPr>
              <a:t>Dari elemen-elemen tadi, PCB bisa di kategorikan menjadi:</a:t>
            </a:r>
            <a:endParaRPr b="0" lang="id-ID" sz="36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Identifikasi Proses</a:t>
            </a:r>
            <a:endParaRPr b="0" lang="id-ID" sz="32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Informasi Status Processor</a:t>
            </a:r>
            <a:endParaRPr b="0" lang="id-ID" sz="32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200" spc="-1" strike="noStrike">
                <a:solidFill>
                  <a:srgbClr val="ffffff"/>
                </a:solidFill>
                <a:latin typeface="Tw Cen MT"/>
              </a:rPr>
              <a:t>Informasi control Proses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141560" y="618480"/>
            <a:ext cx="990612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id-ID" sz="3600" spc="-1" strike="noStrike" cap="all">
                <a:solidFill>
                  <a:srgbClr val="ffffff"/>
                </a:solidFill>
                <a:latin typeface="Tw Cen MT"/>
              </a:rPr>
              <a:t>Identifikasi proses</a:t>
            </a:r>
            <a:endParaRPr b="0" lang="id-ID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141560" y="2249640"/>
            <a:ext cx="990612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Tw Cen MT"/>
              </a:rPr>
              <a:t>Setiap proses yang dibuat oleh SO akan diberi Identitas nomor unik (Process ID/PID)</a:t>
            </a:r>
            <a:endParaRPr b="0" lang="id-ID" sz="36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id-ID" sz="3600" spc="-1" strike="noStrike">
                <a:solidFill>
                  <a:srgbClr val="ffffff"/>
                </a:solidFill>
                <a:latin typeface="Tw Cen MT"/>
              </a:rPr>
              <a:t>PID hanya bisa terlihat dari RESMON (Windows) dan TOP/HTOP (Linux/Unix)</a:t>
            </a:r>
            <a:endParaRPr b="0" lang="id-ID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164</TotalTime>
  <Application>LibreOffice/6.1.4.2$Linux_X86_64 LibreOffice_project/10$Build-2</Application>
  <Words>511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2019-03-16T10:05:37Z</dcterms:created>
  <dc:creator>Alauddin Maulana Hirzan</dc:creator>
  <dc:description/>
  <dc:language>id-ID</dc:language>
  <cp:lastModifiedBy/>
  <dcterms:modified xsi:type="dcterms:W3CDTF">2019-03-31T13:18:40Z</dcterms:modified>
  <cp:revision>33</cp:revision>
  <dc:subject/>
  <dc:title>Sistem Operasi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