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73" r:id="rId2"/>
    <p:sldId id="290" r:id="rId3"/>
    <p:sldId id="274" r:id="rId4"/>
    <p:sldId id="256" r:id="rId5"/>
    <p:sldId id="262" r:id="rId6"/>
    <p:sldId id="275" r:id="rId7"/>
    <p:sldId id="263" r:id="rId8"/>
    <p:sldId id="264" r:id="rId9"/>
    <p:sldId id="276" r:id="rId10"/>
    <p:sldId id="281" r:id="rId11"/>
    <p:sldId id="284" r:id="rId12"/>
    <p:sldId id="282" r:id="rId13"/>
    <p:sldId id="283" r:id="rId14"/>
    <p:sldId id="277" r:id="rId15"/>
    <p:sldId id="285" r:id="rId16"/>
    <p:sldId id="279" r:id="rId17"/>
    <p:sldId id="286" r:id="rId18"/>
    <p:sldId id="280" r:id="rId19"/>
    <p:sldId id="268" r:id="rId20"/>
    <p:sldId id="287" r:id="rId21"/>
    <p:sldId id="267" r:id="rId22"/>
    <p:sldId id="291" r:id="rId23"/>
    <p:sldId id="289" r:id="rId24"/>
    <p:sldId id="300" r:id="rId25"/>
    <p:sldId id="301" r:id="rId26"/>
    <p:sldId id="302" r:id="rId27"/>
    <p:sldId id="299" r:id="rId28"/>
    <p:sldId id="305" r:id="rId29"/>
    <p:sldId id="304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271" r:id="rId38"/>
    <p:sldId id="27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292" r:id="rId47"/>
    <p:sldId id="269" r:id="rId48"/>
    <p:sldId id="270" r:id="rId49"/>
    <p:sldId id="297" r:id="rId50"/>
    <p:sldId id="303" r:id="rId51"/>
    <p:sldId id="29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D58B4-F798-4E5C-8088-1F73331B5F91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E3292-3FAB-446B-99E0-AC857257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318550" y="6356350"/>
            <a:ext cx="4469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https://github.com/alaudo/coderdojo-python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6200" y="6379357"/>
            <a:ext cx="3817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http://enigmacode.azurewebsites.net/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318550" y="6356350"/>
            <a:ext cx="4469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https://github.com/alaudo/coderdojo-python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6200" y="6379357"/>
            <a:ext cx="3817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http://enigmacode.azurewebsites.net/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1E5A-BB8B-4D81-88CC-B12839C18C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A1E5A-BB8B-4D81-88CC-B12839C18C54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2B779-B84B-4C91-A759-983A76975C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pic>
        <p:nvPicPr>
          <p:cNvPr id="6" name="Content Placeholder 5" descr="rattlesnake-159135_640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39409"/>
            <a:ext cx="3451046" cy="4525963"/>
          </a:xfrm>
        </p:spPr>
      </p:pic>
      <p:pic>
        <p:nvPicPr>
          <p:cNvPr id="7" name="Content Placeholder 6" descr="Robot Cartoon Vector Clip Art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971800"/>
            <a:ext cx="1284900" cy="1916643"/>
          </a:xfrm>
        </p:spPr>
      </p:pic>
    </p:spTree>
    <p:extLst>
      <p:ext uri="{BB962C8B-B14F-4D97-AF65-F5344CB8AC3E}">
        <p14:creationId xmlns:p14="http://schemas.microsoft.com/office/powerpoint/2010/main" val="286919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logic checks that you can use to determine when actions should happen</a:t>
            </a:r>
          </a:p>
          <a:p>
            <a:r>
              <a:rPr lang="en-US" dirty="0" smtClean="0"/>
              <a:t>and, or, != (not equal), == (equal to),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&gt; (greater than), &lt; (less than), &gt;= (greater than or equal to), &lt;= (less than or equal to), and True/False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9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computers the equal sign can mean different things!!!</a:t>
            </a:r>
          </a:p>
          <a:p>
            <a:r>
              <a:rPr lang="en-US" dirty="0" smtClean="0"/>
              <a:t>In Python</a:t>
            </a:r>
          </a:p>
          <a:p>
            <a:pPr marL="457200" lvl="1" indent="0">
              <a:buNone/>
            </a:pPr>
            <a:r>
              <a:rPr lang="en-US" dirty="0" smtClean="0"/>
              <a:t>= 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assignment (</a:t>
            </a:r>
            <a:r>
              <a:rPr lang="en-US" b="1" dirty="0" smtClean="0"/>
              <a:t>let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a take the value b)</a:t>
            </a:r>
          </a:p>
          <a:p>
            <a:pPr marL="457200" lvl="1" indent="0">
              <a:buNone/>
            </a:pPr>
            <a:r>
              <a:rPr lang="en-US" dirty="0" smtClean="0"/>
              <a:t>==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comparison (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a </a:t>
            </a:r>
            <a:r>
              <a:rPr lang="en-US" b="1" dirty="0" smtClean="0"/>
              <a:t>equals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7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019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v</a:t>
            </a:r>
            <a:r>
              <a:rPr lang="en-US" dirty="0" smtClean="0"/>
              <a:t>ariable1 = 1</a:t>
            </a:r>
          </a:p>
          <a:p>
            <a:pPr>
              <a:buNone/>
            </a:pPr>
            <a:r>
              <a:rPr lang="en-US" dirty="0"/>
              <a:t>v</a:t>
            </a:r>
            <a:r>
              <a:rPr lang="en-US" dirty="0" smtClean="0"/>
              <a:t>ariable2 = 5</a:t>
            </a:r>
          </a:p>
          <a:p>
            <a:pPr>
              <a:buNone/>
            </a:pPr>
            <a:r>
              <a:rPr lang="en-US" dirty="0" smtClean="0"/>
              <a:t>variable3 = 5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variable1 == variable2</a:t>
            </a:r>
          </a:p>
          <a:p>
            <a:pPr>
              <a:buNone/>
            </a:pPr>
            <a:r>
              <a:rPr lang="en-US" dirty="0" smtClean="0"/>
              <a:t>variable1 != variable2</a:t>
            </a:r>
          </a:p>
          <a:p>
            <a:pPr>
              <a:buNone/>
            </a:pPr>
            <a:r>
              <a:rPr lang="en-US" dirty="0" smtClean="0"/>
              <a:t>variable1 &lt; variable2</a:t>
            </a:r>
          </a:p>
          <a:p>
            <a:pPr>
              <a:buNone/>
            </a:pPr>
            <a:r>
              <a:rPr lang="en-US" dirty="0" smtClean="0"/>
              <a:t>variable1 &gt; variable2</a:t>
            </a:r>
          </a:p>
          <a:p>
            <a:pPr>
              <a:buNone/>
            </a:pPr>
            <a:r>
              <a:rPr lang="en-US" dirty="0" smtClean="0"/>
              <a:t>variable1 &lt;= variable2</a:t>
            </a:r>
          </a:p>
          <a:p>
            <a:pPr>
              <a:buNone/>
            </a:pPr>
            <a:r>
              <a:rPr lang="en-US" dirty="0" smtClean="0"/>
              <a:t>variable2 &gt;= variable3</a:t>
            </a:r>
          </a:p>
          <a:p>
            <a:pPr>
              <a:buNone/>
            </a:pPr>
            <a:r>
              <a:rPr lang="en-US" dirty="0"/>
              <a:t>v</a:t>
            </a:r>
            <a:r>
              <a:rPr lang="en-US" dirty="0" smtClean="0"/>
              <a:t>ariable1 &lt; variable2 and variable2 &gt; variable3</a:t>
            </a:r>
          </a:p>
          <a:p>
            <a:pPr>
              <a:buNone/>
            </a:pPr>
            <a:r>
              <a:rPr lang="en-US" dirty="0"/>
              <a:t>v</a:t>
            </a:r>
            <a:r>
              <a:rPr lang="en-US" dirty="0" smtClean="0"/>
              <a:t>ariable1 &lt; variable2 or variable2 &gt; variable3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"/>
            <a:ext cx="4038600" cy="5897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False</a:t>
            </a:r>
          </a:p>
          <a:p>
            <a:pPr>
              <a:buNone/>
            </a:pPr>
            <a:r>
              <a:rPr lang="en-US" dirty="0" smtClean="0"/>
              <a:t>True</a:t>
            </a:r>
          </a:p>
          <a:p>
            <a:pPr>
              <a:buNone/>
            </a:pPr>
            <a:r>
              <a:rPr lang="en-US" dirty="0" smtClean="0"/>
              <a:t>True</a:t>
            </a:r>
          </a:p>
          <a:p>
            <a:pPr>
              <a:buNone/>
            </a:pPr>
            <a:r>
              <a:rPr lang="en-US" dirty="0" smtClean="0"/>
              <a:t>False</a:t>
            </a:r>
          </a:p>
          <a:p>
            <a:pPr>
              <a:buNone/>
            </a:pPr>
            <a:r>
              <a:rPr lang="en-US" dirty="0" smtClean="0"/>
              <a:t>True</a:t>
            </a:r>
          </a:p>
          <a:p>
            <a:pPr>
              <a:buNone/>
            </a:pPr>
            <a:r>
              <a:rPr lang="en-US" dirty="0" smtClean="0"/>
              <a:t>True</a:t>
            </a:r>
            <a:endParaRPr lang="en-US" dirty="0"/>
          </a:p>
          <a:p>
            <a:pPr>
              <a:buNone/>
            </a:pPr>
            <a:r>
              <a:rPr lang="en-US" dirty="0" smtClean="0"/>
              <a:t>False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True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Content Placeholder 6" descr="Robot Cartoon Vector Clip 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09" y="2819400"/>
            <a:ext cx="1514311" cy="22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29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( 2, 3, 5, 5.5, 7.5, 8 )</a:t>
            </a:r>
          </a:p>
          <a:p>
            <a:r>
              <a:rPr lang="en-US" dirty="0" smtClean="0"/>
              <a:t>Strings (“</a:t>
            </a:r>
            <a:r>
              <a:rPr lang="en-US" dirty="0" err="1" smtClean="0"/>
              <a:t>alex</a:t>
            </a:r>
            <a:r>
              <a:rPr lang="en-US" dirty="0" smtClean="0"/>
              <a:t>”, “</a:t>
            </a:r>
            <a:r>
              <a:rPr lang="en-US" dirty="0" err="1" smtClean="0"/>
              <a:t>bert</a:t>
            </a:r>
            <a:r>
              <a:rPr lang="en-US" dirty="0" smtClean="0"/>
              <a:t>”, “</a:t>
            </a:r>
            <a:r>
              <a:rPr lang="en-US" dirty="0" err="1" smtClean="0"/>
              <a:t>cindy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Dates and times</a:t>
            </a:r>
          </a:p>
          <a:p>
            <a:pPr marL="0" indent="0">
              <a:buNone/>
            </a:pPr>
            <a:r>
              <a:rPr lang="en-US" dirty="0" smtClean="0"/>
              <a:t>(for all orderable types – two values)</a:t>
            </a:r>
          </a:p>
          <a:p>
            <a:r>
              <a:rPr lang="en-US" dirty="0" smtClean="0"/>
              <a:t>Numbers and strings?</a:t>
            </a:r>
          </a:p>
          <a:p>
            <a:r>
              <a:rPr lang="en-US" dirty="0" smtClean="0"/>
              <a:t>Numbers and dates/times?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statement that will run one set of code if a condition is met, and the other set of code if a condition is not met.</a:t>
            </a:r>
          </a:p>
          <a:p>
            <a:r>
              <a:rPr lang="en-US" dirty="0" smtClean="0"/>
              <a:t>Condition is written as a Boolean expression that returns True or False</a:t>
            </a:r>
          </a:p>
          <a:p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4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6046" y="1600200"/>
            <a:ext cx="5719354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person1 = input("What is the first name? ")</a:t>
            </a:r>
          </a:p>
          <a:p>
            <a:pPr marL="0" indent="0">
              <a:buNone/>
            </a:pPr>
            <a:r>
              <a:rPr lang="en-US" sz="2000" dirty="0"/>
              <a:t>person2 = input("What is the second name? 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person1 &gt; person2:</a:t>
            </a:r>
          </a:p>
          <a:p>
            <a:pPr marL="0" indent="0">
              <a:buNone/>
            </a:pPr>
            <a:r>
              <a:rPr lang="en-US" sz="2000" dirty="0"/>
              <a:t>    print(person1)</a:t>
            </a:r>
          </a:p>
          <a:p>
            <a:pPr marL="0" indent="0">
              <a:buNone/>
            </a:pPr>
            <a:r>
              <a:rPr lang="en-US" sz="2000" dirty="0"/>
              <a:t>    print("has won")</a:t>
            </a:r>
          </a:p>
          <a:p>
            <a:pPr marL="0" indent="0">
              <a:buNone/>
            </a:pPr>
            <a:r>
              <a:rPr lang="en-US" sz="2000" dirty="0"/>
              <a:t>else:</a:t>
            </a:r>
          </a:p>
          <a:p>
            <a:pPr marL="0" indent="0">
              <a:buNone/>
            </a:pPr>
            <a:r>
              <a:rPr lang="en-US" sz="2000" dirty="0"/>
              <a:t>    print(person2)</a:t>
            </a:r>
          </a:p>
          <a:p>
            <a:pPr marL="0" indent="0">
              <a:buNone/>
            </a:pPr>
            <a:r>
              <a:rPr lang="en-US" sz="2000" dirty="0"/>
              <a:t>    print("has won")</a:t>
            </a:r>
          </a:p>
        </p:txBody>
      </p:sp>
      <p:pic>
        <p:nvPicPr>
          <p:cNvPr id="5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34920"/>
            <a:ext cx="1514311" cy="2245359"/>
          </a:xfrm>
        </p:spPr>
      </p:pic>
      <p:sp>
        <p:nvSpPr>
          <p:cNvPr id="3" name="Down Arrow 2"/>
          <p:cNvSpPr/>
          <p:nvPr/>
        </p:nvSpPr>
        <p:spPr>
          <a:xfrm>
            <a:off x="2895600" y="1676400"/>
            <a:ext cx="300446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206932" y="3142708"/>
            <a:ext cx="300446" cy="6495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206932" y="4267200"/>
            <a:ext cx="300446" cy="66693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906486" y="4934133"/>
            <a:ext cx="300446" cy="76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9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Elif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chain if/else statements together with </a:t>
            </a:r>
            <a:r>
              <a:rPr lang="en-US" dirty="0" err="1" smtClean="0"/>
              <a:t>elif</a:t>
            </a:r>
            <a:endParaRPr lang="en-US" dirty="0" smtClean="0"/>
          </a:p>
          <a:p>
            <a:r>
              <a:rPr lang="en-US" dirty="0" smtClean="0"/>
              <a:t>This allows you to check for multiple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2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If/Else/</a:t>
            </a:r>
            <a:r>
              <a:rPr lang="en-US" dirty="0" err="1" smtClean="0"/>
              <a:t>Elif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6046" y="1600200"/>
            <a:ext cx="5719354" cy="4114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person1 = input("What is the first name? ")</a:t>
            </a:r>
          </a:p>
          <a:p>
            <a:pPr marL="0" indent="0">
              <a:buNone/>
            </a:pPr>
            <a:r>
              <a:rPr lang="en-US" sz="2000" dirty="0"/>
              <a:t>person2 = input("What is the second name? 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person1 &gt; person2:</a:t>
            </a:r>
          </a:p>
          <a:p>
            <a:pPr marL="0" indent="0">
              <a:buNone/>
            </a:pPr>
            <a:r>
              <a:rPr lang="en-US" sz="2000" dirty="0"/>
              <a:t>    print(person1)</a:t>
            </a:r>
          </a:p>
          <a:p>
            <a:pPr marL="0" indent="0">
              <a:buNone/>
            </a:pPr>
            <a:r>
              <a:rPr lang="en-US" sz="2000" dirty="0"/>
              <a:t>    print("has won")</a:t>
            </a:r>
          </a:p>
          <a:p>
            <a:pPr marL="0" indent="0">
              <a:buNone/>
            </a:pPr>
            <a:r>
              <a:rPr lang="en-US" sz="2000" dirty="0" err="1"/>
              <a:t>elif</a:t>
            </a:r>
            <a:r>
              <a:rPr lang="en-US" sz="2000" dirty="0"/>
              <a:t> person1 == person2:</a:t>
            </a:r>
          </a:p>
          <a:p>
            <a:pPr marL="0" indent="0">
              <a:buNone/>
            </a:pPr>
            <a:r>
              <a:rPr lang="en-US" sz="2000" dirty="0"/>
              <a:t>    print("friendship")</a:t>
            </a:r>
          </a:p>
          <a:p>
            <a:pPr marL="0" indent="0">
              <a:buNone/>
            </a:pPr>
            <a:r>
              <a:rPr lang="en-US" sz="2000" dirty="0"/>
              <a:t>    print("has won")</a:t>
            </a:r>
          </a:p>
          <a:p>
            <a:pPr marL="0" indent="0">
              <a:buNone/>
            </a:pPr>
            <a:r>
              <a:rPr lang="en-US" sz="2000" dirty="0"/>
              <a:t>else:</a:t>
            </a:r>
          </a:p>
          <a:p>
            <a:pPr marL="0" indent="0">
              <a:buNone/>
            </a:pPr>
            <a:r>
              <a:rPr lang="en-US" sz="2000" dirty="0"/>
              <a:t>    print(person2)</a:t>
            </a:r>
          </a:p>
          <a:p>
            <a:pPr marL="0" indent="0">
              <a:buNone/>
            </a:pPr>
            <a:r>
              <a:rPr lang="en-US" sz="2000" dirty="0"/>
              <a:t>    print("has won")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5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1514311" cy="2245359"/>
          </a:xfrm>
        </p:spPr>
      </p:pic>
      <p:sp>
        <p:nvSpPr>
          <p:cNvPr id="6" name="Down Arrow 5"/>
          <p:cNvSpPr/>
          <p:nvPr/>
        </p:nvSpPr>
        <p:spPr>
          <a:xfrm>
            <a:off x="2895600" y="1676400"/>
            <a:ext cx="300446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196046" y="2849562"/>
            <a:ext cx="300446" cy="4270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196046" y="3702843"/>
            <a:ext cx="300446" cy="42703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180806" y="4607559"/>
            <a:ext cx="300446" cy="427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880360" y="5161279"/>
            <a:ext cx="300446" cy="427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02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age = 20</a:t>
            </a:r>
          </a:p>
          <a:p>
            <a:pPr>
              <a:buNone/>
            </a:pPr>
            <a:r>
              <a:rPr lang="en-US" dirty="0" smtClean="0"/>
              <a:t>if age &lt; 18:</a:t>
            </a:r>
          </a:p>
          <a:p>
            <a:pPr>
              <a:buNone/>
            </a:pPr>
            <a:r>
              <a:rPr lang="en-US" dirty="0" smtClean="0"/>
              <a:t>  print(“You’re a minor.”)</a:t>
            </a:r>
          </a:p>
          <a:p>
            <a:pPr>
              <a:buNone/>
            </a:pPr>
            <a:r>
              <a:rPr lang="en-US" dirty="0" err="1"/>
              <a:t>e</a:t>
            </a:r>
            <a:r>
              <a:rPr lang="en-US" dirty="0" err="1" smtClean="0"/>
              <a:t>lif</a:t>
            </a:r>
            <a:r>
              <a:rPr lang="en-US" dirty="0" smtClean="0"/>
              <a:t> age &lt; 21:</a:t>
            </a:r>
          </a:p>
          <a:p>
            <a:pPr>
              <a:buNone/>
            </a:pPr>
            <a:r>
              <a:rPr lang="en-US" dirty="0" smtClean="0"/>
              <a:t>  print(“You can’t drink alcohol.”)</a:t>
            </a:r>
          </a:p>
          <a:p>
            <a:pPr>
              <a:buNone/>
            </a:pPr>
            <a:r>
              <a:rPr lang="en-US" dirty="0"/>
              <a:t>e</a:t>
            </a:r>
            <a:r>
              <a:rPr lang="en-US" dirty="0" smtClean="0"/>
              <a:t>lse: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print(“You’re an adult!”)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Will Produce: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You can’t drink alcohol.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while </a:t>
            </a:r>
            <a:r>
              <a:rPr lang="en-US" b="1" dirty="0" smtClean="0"/>
              <a:t>a condition is met</a:t>
            </a:r>
          </a:p>
          <a:p>
            <a:r>
              <a:rPr lang="en-US" dirty="0" smtClean="0"/>
              <a:t>Runs the code inside of them every time you iterate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and </a:t>
            </a:r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90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6046" y="1600200"/>
            <a:ext cx="5719354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answer = input("Do you want to play a game? ")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while answer == "yes":</a:t>
            </a:r>
          </a:p>
          <a:p>
            <a:pPr marL="0" indent="0">
              <a:buNone/>
            </a:pPr>
            <a:r>
              <a:rPr lang="en-US" sz="2000" dirty="0"/>
              <a:t>    person1 = input("What is the first name? ")</a:t>
            </a:r>
          </a:p>
          <a:p>
            <a:pPr marL="0" indent="0">
              <a:buNone/>
            </a:pPr>
            <a:r>
              <a:rPr lang="en-US" sz="2000" dirty="0"/>
              <a:t>    person2 = input("What is the second name? 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if person1 &gt; person2:</a:t>
            </a:r>
          </a:p>
          <a:p>
            <a:pPr marL="0" indent="0">
              <a:buNone/>
            </a:pPr>
            <a:r>
              <a:rPr lang="en-US" sz="2000" dirty="0"/>
              <a:t>        print(person1)</a:t>
            </a:r>
          </a:p>
          <a:p>
            <a:pPr marL="0" indent="0">
              <a:buNone/>
            </a:pPr>
            <a:r>
              <a:rPr lang="en-US" sz="2000" dirty="0"/>
              <a:t>        print("has won")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elif</a:t>
            </a:r>
            <a:r>
              <a:rPr lang="en-US" sz="2000" dirty="0"/>
              <a:t> person1 == person2:</a:t>
            </a:r>
          </a:p>
          <a:p>
            <a:pPr marL="0" indent="0">
              <a:buNone/>
            </a:pPr>
            <a:r>
              <a:rPr lang="en-US" sz="2000" dirty="0"/>
              <a:t>        print("friendship")</a:t>
            </a:r>
          </a:p>
          <a:p>
            <a:pPr marL="0" indent="0">
              <a:buNone/>
            </a:pPr>
            <a:r>
              <a:rPr lang="en-US" sz="2000" dirty="0"/>
              <a:t>        print("has won")</a:t>
            </a:r>
          </a:p>
          <a:p>
            <a:pPr marL="0" indent="0">
              <a:buNone/>
            </a:pPr>
            <a:r>
              <a:rPr lang="en-US" sz="2000" dirty="0"/>
              <a:t>    else:</a:t>
            </a:r>
          </a:p>
          <a:p>
            <a:pPr marL="0" indent="0">
              <a:buNone/>
            </a:pPr>
            <a:r>
              <a:rPr lang="en-US" sz="2000" dirty="0"/>
              <a:t>        print(person2)</a:t>
            </a:r>
          </a:p>
          <a:p>
            <a:pPr marL="0" indent="0">
              <a:buNone/>
            </a:pPr>
            <a:r>
              <a:rPr lang="en-US" sz="2000" dirty="0"/>
              <a:t>        print("has won")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answer = input("Do you want to play a game? ")</a:t>
            </a:r>
          </a:p>
        </p:txBody>
      </p:sp>
      <p:pic>
        <p:nvPicPr>
          <p:cNvPr id="5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1514311" cy="2245359"/>
          </a:xfrm>
        </p:spPr>
      </p:pic>
      <p:sp>
        <p:nvSpPr>
          <p:cNvPr id="6" name="Down Arrow 5"/>
          <p:cNvSpPr/>
          <p:nvPr/>
        </p:nvSpPr>
        <p:spPr>
          <a:xfrm>
            <a:off x="2895600" y="1600200"/>
            <a:ext cx="300446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331029" y="3334248"/>
            <a:ext cx="300446" cy="4270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333207" y="4097586"/>
            <a:ext cx="300446" cy="42703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331029" y="4807583"/>
            <a:ext cx="300446" cy="427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-Down Arrow 2"/>
          <p:cNvSpPr/>
          <p:nvPr/>
        </p:nvSpPr>
        <p:spPr>
          <a:xfrm>
            <a:off x="2917971" y="2133600"/>
            <a:ext cx="300446" cy="3352800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3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en-US" b="1" dirty="0" smtClean="0"/>
              <a:t>over a given range/set/list</a:t>
            </a:r>
          </a:p>
          <a:p>
            <a:r>
              <a:rPr lang="en-US" dirty="0" smtClean="0"/>
              <a:t>Run the code inside of them every time you iterate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in range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337" y="1417638"/>
            <a:ext cx="5719354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answer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(input("How many times do you want to play? "))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in range(0,answer):</a:t>
            </a:r>
          </a:p>
          <a:p>
            <a:pPr marL="0" indent="0">
              <a:buNone/>
            </a:pPr>
            <a:r>
              <a:rPr lang="en-US" sz="2000" dirty="0"/>
              <a:t>    person1 = input("What is the first name? ")</a:t>
            </a:r>
          </a:p>
          <a:p>
            <a:pPr marL="0" indent="0">
              <a:buNone/>
            </a:pPr>
            <a:r>
              <a:rPr lang="en-US" sz="2000" dirty="0"/>
              <a:t>    person2 = input("What is the second name? 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if person1 &gt; person2:</a:t>
            </a:r>
          </a:p>
          <a:p>
            <a:pPr marL="0" indent="0">
              <a:buNone/>
            </a:pPr>
            <a:r>
              <a:rPr lang="en-US" sz="2000" dirty="0"/>
              <a:t>        print(person1)</a:t>
            </a:r>
          </a:p>
          <a:p>
            <a:pPr marL="0" indent="0">
              <a:buNone/>
            </a:pPr>
            <a:r>
              <a:rPr lang="en-US" sz="2000" dirty="0"/>
              <a:t>        print("has won")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elif</a:t>
            </a:r>
            <a:r>
              <a:rPr lang="en-US" sz="2000" dirty="0"/>
              <a:t> person1 == person2:</a:t>
            </a:r>
          </a:p>
          <a:p>
            <a:pPr marL="0" indent="0">
              <a:buNone/>
            </a:pPr>
            <a:r>
              <a:rPr lang="en-US" sz="2000" dirty="0"/>
              <a:t>        print("friendship")</a:t>
            </a:r>
          </a:p>
          <a:p>
            <a:pPr marL="0" indent="0">
              <a:buNone/>
            </a:pPr>
            <a:r>
              <a:rPr lang="en-US" sz="2000" dirty="0"/>
              <a:t>        print("has won")</a:t>
            </a:r>
          </a:p>
          <a:p>
            <a:pPr marL="0" indent="0">
              <a:buNone/>
            </a:pPr>
            <a:r>
              <a:rPr lang="en-US" sz="2000" dirty="0"/>
              <a:t>    else:</a:t>
            </a:r>
          </a:p>
          <a:p>
            <a:pPr marL="0" indent="0">
              <a:buNone/>
            </a:pPr>
            <a:r>
              <a:rPr lang="en-US" sz="2000" dirty="0"/>
              <a:t>        print(person2)</a:t>
            </a:r>
          </a:p>
          <a:p>
            <a:pPr marL="0" indent="0">
              <a:buNone/>
            </a:pPr>
            <a:r>
              <a:rPr lang="en-US" sz="2000" dirty="0"/>
              <a:t>        print("has won")</a:t>
            </a:r>
          </a:p>
        </p:txBody>
      </p:sp>
      <p:pic>
        <p:nvPicPr>
          <p:cNvPr id="5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1514311" cy="2245359"/>
          </a:xfrm>
        </p:spPr>
      </p:pic>
      <p:sp>
        <p:nvSpPr>
          <p:cNvPr id="6" name="Down Arrow 5"/>
          <p:cNvSpPr/>
          <p:nvPr/>
        </p:nvSpPr>
        <p:spPr>
          <a:xfrm>
            <a:off x="2895600" y="1600200"/>
            <a:ext cx="300446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331029" y="3334248"/>
            <a:ext cx="300446" cy="4270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333207" y="4097586"/>
            <a:ext cx="300446" cy="42703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331029" y="4807583"/>
            <a:ext cx="300446" cy="427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-Down Arrow 2"/>
          <p:cNvSpPr/>
          <p:nvPr/>
        </p:nvSpPr>
        <p:spPr>
          <a:xfrm>
            <a:off x="2886891" y="2024902"/>
            <a:ext cx="300446" cy="3352800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50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collections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2740065"/>
            <a:ext cx="4469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https://github.com/alaudo/coderdojo-python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2243694"/>
            <a:ext cx="3817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http://enigmacode.azurewebsites.net/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00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last session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2362200"/>
            <a:ext cx="5029200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"What is your age?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"You are below 10!"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"You are exactly 10!"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"Your are above 10!"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1514311" cy="2245359"/>
          </a:xfrm>
        </p:spPr>
      </p:pic>
      <p:sp>
        <p:nvSpPr>
          <p:cNvPr id="10" name="TextBox 9"/>
          <p:cNvSpPr txBox="1"/>
          <p:nvPr/>
        </p:nvSpPr>
        <p:spPr>
          <a:xfrm>
            <a:off x="1839457" y="6019800"/>
            <a:ext cx="546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many errors can you find here?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6382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last session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2362200"/>
            <a:ext cx="5029200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range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1514311" cy="2245359"/>
          </a:xfrm>
        </p:spPr>
      </p:pic>
      <p:sp>
        <p:nvSpPr>
          <p:cNvPr id="10" name="TextBox 9"/>
          <p:cNvSpPr txBox="1"/>
          <p:nvPr/>
        </p:nvSpPr>
        <p:spPr>
          <a:xfrm>
            <a:off x="1917572" y="5410200"/>
            <a:ext cx="5692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number will this program print?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6177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6046" y="1600200"/>
            <a:ext cx="5719354" cy="411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 = input("Do you want to play a game? ")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while answer == "yes":</a:t>
            </a:r>
          </a:p>
          <a:p>
            <a:pPr marL="0" indent="0">
              <a:buNone/>
            </a:pPr>
            <a:r>
              <a:rPr lang="en-US" sz="2000" dirty="0"/>
              <a:t>    person1 = input("What is the first name? ")</a:t>
            </a:r>
          </a:p>
          <a:p>
            <a:pPr marL="0" indent="0">
              <a:buNone/>
            </a:pPr>
            <a:r>
              <a:rPr lang="en-US" sz="2000" dirty="0"/>
              <a:t>    person2 = input("What is the second name? 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if person1 &gt; person2:</a:t>
            </a:r>
          </a:p>
          <a:p>
            <a:pPr marL="0" indent="0">
              <a:buNone/>
            </a:pPr>
            <a:r>
              <a:rPr lang="en-US" sz="2000" dirty="0"/>
              <a:t>        print(person1)</a:t>
            </a:r>
          </a:p>
          <a:p>
            <a:pPr marL="0" indent="0">
              <a:buNone/>
            </a:pPr>
            <a:r>
              <a:rPr lang="en-US" sz="2000" dirty="0"/>
              <a:t>        print("has won")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elif</a:t>
            </a:r>
            <a:r>
              <a:rPr lang="en-US" sz="2000" dirty="0"/>
              <a:t> person1 == person2:</a:t>
            </a:r>
          </a:p>
          <a:p>
            <a:pPr marL="0" indent="0">
              <a:buNone/>
            </a:pPr>
            <a:r>
              <a:rPr lang="en-US" sz="2000" dirty="0"/>
              <a:t>        print("friendship")</a:t>
            </a:r>
          </a:p>
          <a:p>
            <a:pPr marL="0" indent="0">
              <a:buNone/>
            </a:pPr>
            <a:r>
              <a:rPr lang="en-US" sz="2000" dirty="0"/>
              <a:t>        print("has won")</a:t>
            </a:r>
          </a:p>
          <a:p>
            <a:pPr marL="0" indent="0">
              <a:buNone/>
            </a:pPr>
            <a:r>
              <a:rPr lang="en-US" sz="2000" dirty="0"/>
              <a:t>    else:</a:t>
            </a:r>
          </a:p>
          <a:p>
            <a:pPr marL="0" indent="0">
              <a:buNone/>
            </a:pPr>
            <a:r>
              <a:rPr lang="en-US" sz="2000" dirty="0"/>
              <a:t>        print(person2)</a:t>
            </a:r>
          </a:p>
          <a:p>
            <a:pPr marL="0" indent="0">
              <a:buNone/>
            </a:pPr>
            <a:r>
              <a:rPr lang="en-US" sz="2000" dirty="0"/>
              <a:t>        print("has won")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answer = input("Do you want to play a game? ")</a:t>
            </a:r>
          </a:p>
        </p:txBody>
      </p:sp>
      <p:pic>
        <p:nvPicPr>
          <p:cNvPr id="5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1514311" cy="2245359"/>
          </a:xfrm>
        </p:spPr>
      </p:pic>
      <p:sp>
        <p:nvSpPr>
          <p:cNvPr id="6" name="Down Arrow 5"/>
          <p:cNvSpPr/>
          <p:nvPr/>
        </p:nvSpPr>
        <p:spPr>
          <a:xfrm>
            <a:off x="2895600" y="1600200"/>
            <a:ext cx="300446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331029" y="3334248"/>
            <a:ext cx="300446" cy="4270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333207" y="4097586"/>
            <a:ext cx="300446" cy="42703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331029" y="4807583"/>
            <a:ext cx="300446" cy="4270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-Down Arrow 2"/>
          <p:cNvSpPr/>
          <p:nvPr/>
        </p:nvSpPr>
        <p:spPr>
          <a:xfrm>
            <a:off x="2917971" y="2133600"/>
            <a:ext cx="300446" cy="3352800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39457" y="6019800"/>
            <a:ext cx="520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to remove the duplicate line?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622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loops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3194" y="4267200"/>
            <a:ext cx="2667000" cy="1858963"/>
          </a:xfrm>
        </p:spPr>
        <p:txBody>
          <a:bodyPr/>
          <a:lstStyle/>
          <a:p>
            <a:r>
              <a:rPr lang="en-US" dirty="0" smtClean="0"/>
              <a:t>break</a:t>
            </a:r>
            <a:endParaRPr lang="en-US" dirty="0" smtClean="0"/>
          </a:p>
          <a:p>
            <a:r>
              <a:rPr lang="en-US" dirty="0"/>
              <a:t>continue</a:t>
            </a:r>
          </a:p>
          <a:p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417638"/>
            <a:ext cx="5867400" cy="3978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answer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"Do you want to play a game? 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"yes"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person1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"What is the first name? 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person2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"What is the second name? 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person1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person2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person1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person2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"friendship"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"has won"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Strings: what do we now?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86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Strings: what do we now and what don’t?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with “input” command</a:t>
            </a:r>
          </a:p>
          <a:p>
            <a:r>
              <a:rPr lang="en-US" dirty="0" smtClean="0"/>
              <a:t>Compare as numbers</a:t>
            </a:r>
          </a:p>
          <a:p>
            <a:r>
              <a:rPr lang="en-US" dirty="0" smtClean="0"/>
              <a:t>Compare with “==“ and “!=“</a:t>
            </a:r>
          </a:p>
          <a:p>
            <a:r>
              <a:rPr lang="en-US" dirty="0" smtClean="0"/>
              <a:t>Print with “print” command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5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190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print(“hello”)</a:t>
            </a:r>
          </a:p>
          <a:p>
            <a:pPr marL="0" indent="0">
              <a:buNone/>
            </a:pPr>
            <a:r>
              <a:rPr lang="en-US" sz="2400" dirty="0" smtClean="0"/>
              <a:t>print(“My name is Alex”)</a:t>
            </a:r>
          </a:p>
          <a:p>
            <a:pPr marL="0" indent="0">
              <a:buNone/>
            </a:pPr>
            <a:r>
              <a:rPr lang="en-US" sz="2400" dirty="0" smtClean="0"/>
              <a:t>print(“I am your new master”)</a:t>
            </a:r>
          </a:p>
          <a:p>
            <a:pPr marL="0" indent="0">
              <a:buNone/>
            </a:pPr>
            <a:r>
              <a:rPr lang="en-US" sz="2400" dirty="0" smtClean="0"/>
              <a:t>print(“This is command #4”)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667000"/>
            <a:ext cx="1514311" cy="2245359"/>
          </a:xfrm>
        </p:spPr>
      </p:pic>
      <p:sp>
        <p:nvSpPr>
          <p:cNvPr id="6" name="Down Arrow 5"/>
          <p:cNvSpPr/>
          <p:nvPr/>
        </p:nvSpPr>
        <p:spPr>
          <a:xfrm>
            <a:off x="4284617" y="2514600"/>
            <a:ext cx="3048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22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Strings: what should we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with “input” command</a:t>
            </a:r>
          </a:p>
          <a:p>
            <a:r>
              <a:rPr lang="en-US" dirty="0" smtClean="0"/>
              <a:t>Compare as numbers</a:t>
            </a:r>
          </a:p>
          <a:p>
            <a:r>
              <a:rPr lang="en-US" dirty="0" smtClean="0"/>
              <a:t>Compare with “==“ and “!=“</a:t>
            </a:r>
          </a:p>
          <a:p>
            <a:r>
              <a:rPr lang="en-US" dirty="0" smtClean="0"/>
              <a:t>Print with “print” command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to check if string is empty?</a:t>
            </a:r>
          </a:p>
          <a:p>
            <a:r>
              <a:rPr lang="en-US" dirty="0" smtClean="0"/>
              <a:t>How to get string length?</a:t>
            </a:r>
          </a:p>
          <a:p>
            <a:r>
              <a:rPr lang="en-US" dirty="0"/>
              <a:t>How to get a part of a string?</a:t>
            </a:r>
          </a:p>
          <a:p>
            <a:r>
              <a:rPr lang="en-US" dirty="0" smtClean="0"/>
              <a:t>How to replace one symbol with another?</a:t>
            </a:r>
          </a:p>
          <a:p>
            <a:r>
              <a:rPr lang="en-US" dirty="0" smtClean="0"/>
              <a:t>How to reverse string?</a:t>
            </a:r>
          </a:p>
          <a:p>
            <a:r>
              <a:rPr lang="en-US" dirty="0" smtClean="0"/>
              <a:t>How to split string?</a:t>
            </a:r>
          </a:p>
          <a:p>
            <a:r>
              <a:rPr lang="en-US" dirty="0" smtClean="0"/>
              <a:t>How to stich many strings together?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1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&amp;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happens if we: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string1 + string2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string1 – string2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string1 * 10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string2 / 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string3 %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 can we: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stitch strings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remove part of string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copy string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format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63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for empty string?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2362200"/>
            <a:ext cx="5029200" cy="1969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"Enter something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text is not empty"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"This text is EMPTY"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1514311" cy="2245359"/>
          </a:xfrm>
        </p:spPr>
      </p:pic>
      <p:sp>
        <p:nvSpPr>
          <p:cNvPr id="10" name="TextBox 9"/>
          <p:cNvSpPr txBox="1"/>
          <p:nvPr/>
        </p:nvSpPr>
        <p:spPr>
          <a:xfrm>
            <a:off x="1839457" y="6019800"/>
            <a:ext cx="5583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about just spaces in the string?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832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find how long a string is?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2362200"/>
            <a:ext cx="5029200" cy="1080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"Enter something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1514311" cy="2245359"/>
          </a:xfrm>
        </p:spPr>
      </p:pic>
      <p:sp>
        <p:nvSpPr>
          <p:cNvPr id="10" name="TextBox 9"/>
          <p:cNvSpPr txBox="1"/>
          <p:nvPr/>
        </p:nvSpPr>
        <p:spPr>
          <a:xfrm>
            <a:off x="1752600" y="5563007"/>
            <a:ext cx="622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 how to print the text WITH numbers?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3558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Pretty printing in Python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9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86" y="2982865"/>
            <a:ext cx="1514311" cy="2245359"/>
          </a:xfrm>
        </p:spPr>
      </p:pic>
      <p:sp>
        <p:nvSpPr>
          <p:cNvPr id="2" name="Rectangle 1"/>
          <p:cNvSpPr/>
          <p:nvPr/>
        </p:nvSpPr>
        <p:spPr>
          <a:xfrm>
            <a:off x="685800" y="1676400"/>
            <a:ext cx="7467600" cy="1080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length is 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length is"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favorite programming language is %s 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"python"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"{} and {} are best 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friends"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papa"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name is {name} and I am {age} years 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old"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"Alex"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age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81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Strings: what should we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with “input” command</a:t>
            </a:r>
          </a:p>
          <a:p>
            <a:r>
              <a:rPr lang="en-US" dirty="0" smtClean="0"/>
              <a:t>Compare as numbers</a:t>
            </a:r>
          </a:p>
          <a:p>
            <a:r>
              <a:rPr lang="en-US" dirty="0" smtClean="0"/>
              <a:t>Compare with “==“ and “!=“</a:t>
            </a:r>
          </a:p>
          <a:p>
            <a:r>
              <a:rPr lang="en-US" dirty="0" smtClean="0"/>
              <a:t>Print with “print” command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trike="sngStrike" dirty="0" smtClean="0"/>
              <a:t>How to check if string is empty?</a:t>
            </a:r>
          </a:p>
          <a:p>
            <a:r>
              <a:rPr lang="en-US" strike="sngStrike" dirty="0" smtClean="0"/>
              <a:t>How to get string length?</a:t>
            </a:r>
          </a:p>
          <a:p>
            <a:r>
              <a:rPr lang="en-US" strike="sngStrike" dirty="0"/>
              <a:t>How to get a part of a string?</a:t>
            </a:r>
          </a:p>
          <a:p>
            <a:r>
              <a:rPr lang="en-US" dirty="0" smtClean="0"/>
              <a:t>How to replace one symbol with another?</a:t>
            </a:r>
          </a:p>
          <a:p>
            <a:r>
              <a:rPr lang="en-US" dirty="0" smtClean="0"/>
              <a:t>How to reverse string?</a:t>
            </a:r>
          </a:p>
          <a:p>
            <a:r>
              <a:rPr lang="en-US" dirty="0" smtClean="0"/>
              <a:t>How to split string?</a:t>
            </a:r>
          </a:p>
          <a:p>
            <a:r>
              <a:rPr lang="en-US" dirty="0" smtClean="0"/>
              <a:t>How to stich many strings together?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58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Pretty printing in Python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9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86" y="2982865"/>
            <a:ext cx="1514311" cy="2245359"/>
          </a:xfrm>
        </p:spPr>
      </p:pic>
      <p:sp>
        <p:nvSpPr>
          <p:cNvPr id="2" name="Rectangle 1"/>
          <p:cNvSpPr/>
          <p:nvPr/>
        </p:nvSpPr>
        <p:spPr>
          <a:xfrm>
            <a:off x="2658291" y="1828800"/>
            <a:ext cx="6019800" cy="1047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 am a good 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programmer"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good"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"not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really good"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"&lt;***&gt;"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one"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"two"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"three"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"four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reversed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 am a good string"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 am a good </a:t>
            </a:r>
            <a:r>
              <a:rPr lang="en-US" sz="1100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athlete"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49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is a container that holds other objects/values</a:t>
            </a:r>
          </a:p>
          <a:p>
            <a:r>
              <a:rPr lang="en-US" dirty="0" smtClean="0"/>
              <a:t>A list can be as large as you need it to be</a:t>
            </a:r>
          </a:p>
          <a:p>
            <a:r>
              <a:rPr lang="en-US" dirty="0" smtClean="0"/>
              <a:t>You can access the values inside a list at any time as long as you have the list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</a:t>
            </a:r>
            <a:r>
              <a:rPr lang="en-US" dirty="0" smtClean="0"/>
              <a:t>ist1 = [“Hello!”, 22, True]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list1[0]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list2[1]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list3[2]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Will Produce: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Hello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22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True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lists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1822084"/>
            <a:ext cx="5029200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"pizza is no longer hot"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txt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1514311" cy="2245359"/>
          </a:xfrm>
        </p:spPr>
      </p:pic>
      <p:sp>
        <p:nvSpPr>
          <p:cNvPr id="10" name="TextBox 9"/>
          <p:cNvSpPr txBox="1"/>
          <p:nvPr/>
        </p:nvSpPr>
        <p:spPr>
          <a:xfrm>
            <a:off x="1752600" y="5563007"/>
            <a:ext cx="4624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Lists, they are everywhere…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pic>
        <p:nvPicPr>
          <p:cNvPr id="1026" name="Picture 2" descr="http://memecrunch.com/image/50210aac1861334ce7014f5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14" y="5362327"/>
            <a:ext cx="2365686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01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basically boxes that you can put stuff in</a:t>
            </a:r>
          </a:p>
          <a:p>
            <a:r>
              <a:rPr lang="en-US" dirty="0" smtClean="0"/>
              <a:t>They store the values you assign them</a:t>
            </a:r>
            <a:endParaRPr lang="en-US" dirty="0"/>
          </a:p>
        </p:txBody>
      </p:sp>
      <p:pic>
        <p:nvPicPr>
          <p:cNvPr id="10" name="Picture 9" descr="Free vector graphic: Box, Open, Input, Icon, Symbol - Free Image on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05200"/>
            <a:ext cx="2362200" cy="228469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Browsing lists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1417638"/>
            <a:ext cx="5029200" cy="4837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"Jingle bells, Jingle bells Jingle all the way Oh what fun it is to ride"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[::-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1514311" cy="2245359"/>
          </a:xfrm>
        </p:spPr>
      </p:pic>
    </p:spTree>
    <p:extLst>
      <p:ext uri="{BB962C8B-B14F-4D97-AF65-F5344CB8AC3E}">
        <p14:creationId xmlns:p14="http://schemas.microsoft.com/office/powerpoint/2010/main" val="280716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Browsing lists (2)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1417638"/>
            <a:ext cx="5029200" cy="5233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"Jingle bells, Jingle bells Jingle all the way Oh what fun it is to 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ride“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.split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“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[::-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1514311" cy="2245359"/>
          </a:xfrm>
        </p:spPr>
      </p:pic>
    </p:spTree>
    <p:extLst>
      <p:ext uri="{BB962C8B-B14F-4D97-AF65-F5344CB8AC3E}">
        <p14:creationId xmlns:p14="http://schemas.microsoft.com/office/powerpoint/2010/main" val="3518606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cowin.org/aulas/resources/tables/asciitab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6"/>
          <a:stretch/>
        </p:blipFill>
        <p:spPr bwMode="auto">
          <a:xfrm>
            <a:off x="228600" y="762000"/>
            <a:ext cx="86031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49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manipulations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1419815"/>
            <a:ext cx="5029200" cy="5102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"Jingle bells, Jingle bells Jingle all the way Oh what fun it is to ride"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1514311" cy="2245359"/>
          </a:xfrm>
        </p:spPr>
      </p:pic>
    </p:spTree>
    <p:extLst>
      <p:ext uri="{BB962C8B-B14F-4D97-AF65-F5344CB8AC3E}">
        <p14:creationId xmlns:p14="http://schemas.microsoft.com/office/powerpoint/2010/main" val="2720725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1828800"/>
            <a:ext cx="5029200" cy="3308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"Jingle bells, Jingle bells Jingle all the way Oh what fun it is to ride"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1514311" cy="2245359"/>
          </a:xfrm>
        </p:spPr>
      </p:pic>
    </p:spTree>
    <p:extLst>
      <p:ext uri="{BB962C8B-B14F-4D97-AF65-F5344CB8AC3E}">
        <p14:creationId xmlns:p14="http://schemas.microsoft.com/office/powerpoint/2010/main" val="1556409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begins!!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3581400"/>
            <a:ext cx="5882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https://github.com/alaudo/coderdojo-python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09800" y="2667000"/>
            <a:ext cx="5018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http://enigmacode.azurewebsites.net/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5319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32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organized, reusable code that is used to perform a single, related 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call it to perform intended code</a:t>
            </a:r>
          </a:p>
          <a:p>
            <a:r>
              <a:rPr lang="en-US" dirty="0" smtClean="0"/>
              <a:t>Functions can take arguments which is information that you pass through to the proceeding code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4830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def</a:t>
            </a:r>
            <a:r>
              <a:rPr lang="en-US" dirty="0" smtClean="0"/>
              <a:t> </a:t>
            </a:r>
            <a:r>
              <a:rPr lang="en-US" dirty="0" err="1"/>
              <a:t>my_function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print("Hello”)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my_function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add_two_numbers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result = a + b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print(result)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a</a:t>
            </a:r>
            <a:r>
              <a:rPr lang="en-US" dirty="0" err="1" smtClean="0"/>
              <a:t>dd_two_numbers</a:t>
            </a:r>
            <a:r>
              <a:rPr lang="en-US" dirty="0" smtClean="0"/>
              <a:t>(2,6)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Will Produce: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Hello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5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variable1 = “Hello”</a:t>
            </a:r>
          </a:p>
          <a:p>
            <a:pPr>
              <a:buNone/>
            </a:pPr>
            <a:r>
              <a:rPr lang="en-US" dirty="0" smtClean="0"/>
              <a:t>print(variable1)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variable2 = “World”</a:t>
            </a:r>
          </a:p>
          <a:p>
            <a:pPr>
              <a:buNone/>
            </a:pPr>
            <a:r>
              <a:rPr lang="en-US" dirty="0" smtClean="0"/>
              <a:t>print(variable2)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</a:t>
            </a:r>
            <a:r>
              <a:rPr lang="en-US" dirty="0" smtClean="0"/>
              <a:t>ariable2 = variable1</a:t>
            </a:r>
          </a:p>
          <a:p>
            <a:pPr>
              <a:buNone/>
            </a:pPr>
            <a:r>
              <a:rPr lang="en-US" dirty="0" smtClean="0"/>
              <a:t>print(variable2)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Will Produce:</a:t>
            </a:r>
          </a:p>
          <a:p>
            <a:pPr>
              <a:buNone/>
            </a:pPr>
            <a:r>
              <a:rPr lang="en-US" dirty="0" smtClean="0"/>
              <a:t>Hello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World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World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Task: count sum odd numbers from 1 to 1000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2362200"/>
            <a:ext cx="5029200" cy="1376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range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,1000):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1514311" cy="2245359"/>
          </a:xfrm>
        </p:spPr>
      </p:pic>
    </p:spTree>
    <p:extLst>
      <p:ext uri="{BB962C8B-B14F-4D97-AF65-F5344CB8AC3E}">
        <p14:creationId xmlns:p14="http://schemas.microsoft.com/office/powerpoint/2010/main" val="29050290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5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2514600"/>
            <a:ext cx="5029200" cy="19049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print("Hello, I am python, your servant")</a:t>
            </a:r>
          </a:p>
          <a:p>
            <a:pPr marL="0" indent="0">
              <a:buNone/>
            </a:pPr>
            <a:r>
              <a:rPr lang="en-US" sz="2400" dirty="0"/>
              <a:t>master = input("What is your name, master? ")</a:t>
            </a:r>
          </a:p>
          <a:p>
            <a:pPr marL="0" indent="0">
              <a:buNone/>
            </a:pPr>
            <a:r>
              <a:rPr lang="en-US" sz="2400" dirty="0"/>
              <a:t>print("I am glad to welcome you")</a:t>
            </a:r>
          </a:p>
          <a:p>
            <a:pPr marL="0" indent="0">
              <a:buNone/>
            </a:pPr>
            <a:r>
              <a:rPr lang="en-US" sz="2400" dirty="0"/>
              <a:t>print(master)</a:t>
            </a:r>
          </a:p>
          <a:p>
            <a:pPr marL="0" indent="0">
              <a:buNone/>
            </a:pPr>
            <a:r>
              <a:rPr lang="en-US" sz="2400" dirty="0"/>
              <a:t>print("my master")</a:t>
            </a:r>
          </a:p>
        </p:txBody>
      </p:sp>
      <p:pic>
        <p:nvPicPr>
          <p:cNvPr id="5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38400"/>
            <a:ext cx="1514311" cy="2245359"/>
          </a:xfrm>
        </p:spPr>
      </p:pic>
    </p:spTree>
    <p:extLst>
      <p:ext uri="{BB962C8B-B14F-4D97-AF65-F5344CB8AC3E}">
        <p14:creationId xmlns:p14="http://schemas.microsoft.com/office/powerpoint/2010/main" val="232856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is the kind of value that a value (and variable) can be</a:t>
            </a:r>
          </a:p>
          <a:p>
            <a:r>
              <a:rPr lang="en-US" dirty="0" smtClean="0"/>
              <a:t>There are numerous kinds of types</a:t>
            </a:r>
          </a:p>
          <a:p>
            <a:r>
              <a:rPr lang="en-US" dirty="0" smtClean="0"/>
              <a:t>String, Integer, Boolean are examples</a:t>
            </a:r>
          </a:p>
        </p:txBody>
      </p:sp>
      <p:pic>
        <p:nvPicPr>
          <p:cNvPr id="1026" name="Picture 2" descr="http://uploads.neatorama.com/wp-content/uploads/2007/10/kis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14800"/>
            <a:ext cx="4572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variable1 = “Hello”</a:t>
            </a:r>
          </a:p>
          <a:p>
            <a:pPr>
              <a:buNone/>
            </a:pPr>
            <a:r>
              <a:rPr lang="en-US" dirty="0"/>
              <a:t>t</a:t>
            </a:r>
            <a:r>
              <a:rPr lang="en-US" dirty="0" smtClean="0"/>
              <a:t>ype(variable1)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variable2 = 100</a:t>
            </a:r>
          </a:p>
          <a:p>
            <a:pPr>
              <a:buNone/>
            </a:pPr>
            <a:r>
              <a:rPr lang="en-US" dirty="0" smtClean="0"/>
              <a:t>type(variable2)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Will Produce:</a:t>
            </a:r>
          </a:p>
          <a:p>
            <a:pPr>
              <a:buNone/>
            </a:pPr>
            <a:r>
              <a:rPr lang="en-US" dirty="0" err="1" smtClean="0"/>
              <a:t>str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1600200"/>
            <a:ext cx="3962400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word = "Word"</a:t>
            </a:r>
          </a:p>
          <a:p>
            <a:pPr marL="0" indent="0">
              <a:buNone/>
            </a:pPr>
            <a:r>
              <a:rPr lang="en-US" sz="2400" dirty="0"/>
              <a:t>print(type(word))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number = 3</a:t>
            </a:r>
          </a:p>
          <a:p>
            <a:pPr marL="0" indent="0">
              <a:buNone/>
            </a:pPr>
            <a:r>
              <a:rPr lang="en-US" sz="2400" dirty="0"/>
              <a:t>print(type(number))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fraction = 2/7</a:t>
            </a:r>
          </a:p>
          <a:p>
            <a:pPr marL="0" indent="0">
              <a:buNone/>
            </a:pPr>
            <a:r>
              <a:rPr lang="en-US" sz="2400" dirty="0"/>
              <a:t>print(type(fraction))</a:t>
            </a:r>
          </a:p>
          <a:p>
            <a:pPr marL="0" indent="0">
              <a:buNone/>
            </a:pPr>
            <a:r>
              <a:rPr lang="en-US" sz="2400" dirty="0"/>
              <a:t>print(fraction)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equation = 4 &gt; 8</a:t>
            </a:r>
          </a:p>
          <a:p>
            <a:pPr marL="0" indent="0">
              <a:buNone/>
            </a:pPr>
            <a:r>
              <a:rPr lang="en-US" sz="2400" dirty="0"/>
              <a:t>print(type(equation))</a:t>
            </a:r>
          </a:p>
          <a:p>
            <a:pPr marL="0" indent="0">
              <a:buNone/>
            </a:pPr>
            <a:r>
              <a:rPr lang="en-US" sz="2400" dirty="0"/>
              <a:t>print(equation)</a:t>
            </a:r>
          </a:p>
        </p:txBody>
      </p:sp>
      <p:pic>
        <p:nvPicPr>
          <p:cNvPr id="5" name="Content Placeholder 6" descr="Robot Cartoon Vector Clip Art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38400"/>
            <a:ext cx="1514311" cy="2245359"/>
          </a:xfrm>
        </p:spPr>
      </p:pic>
    </p:spTree>
    <p:extLst>
      <p:ext uri="{BB962C8B-B14F-4D97-AF65-F5344CB8AC3E}">
        <p14:creationId xmlns:p14="http://schemas.microsoft.com/office/powerpoint/2010/main" val="3201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1822</Words>
  <Application>Microsoft Office PowerPoint</Application>
  <PresentationFormat>On-screen Show (4:3)</PresentationFormat>
  <Paragraphs>455</Paragraphs>
  <Slides>51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Courier New</vt:lpstr>
      <vt:lpstr>Times New Roman</vt:lpstr>
      <vt:lpstr>Wingdings</vt:lpstr>
      <vt:lpstr>Office Theme</vt:lpstr>
      <vt:lpstr>Python programming</vt:lpstr>
      <vt:lpstr>control flow and vars</vt:lpstr>
      <vt:lpstr>Control flow</vt:lpstr>
      <vt:lpstr>Variables</vt:lpstr>
      <vt:lpstr>Example</vt:lpstr>
      <vt:lpstr>Variables</vt:lpstr>
      <vt:lpstr>Types</vt:lpstr>
      <vt:lpstr>Example</vt:lpstr>
      <vt:lpstr>Types</vt:lpstr>
      <vt:lpstr>Boolean Operators</vt:lpstr>
      <vt:lpstr>Important</vt:lpstr>
      <vt:lpstr>PowerPoint Presentation</vt:lpstr>
      <vt:lpstr>What can we compare?</vt:lpstr>
      <vt:lpstr>If/Else Statement</vt:lpstr>
      <vt:lpstr>If/Else</vt:lpstr>
      <vt:lpstr>Elif</vt:lpstr>
      <vt:lpstr>If/Else/Elif</vt:lpstr>
      <vt:lpstr>Example</vt:lpstr>
      <vt:lpstr>While Loops</vt:lpstr>
      <vt:lpstr>while</vt:lpstr>
      <vt:lpstr>For Loops</vt:lpstr>
      <vt:lpstr>for in range</vt:lpstr>
      <vt:lpstr>strings and collections</vt:lpstr>
      <vt:lpstr>Recap from last session</vt:lpstr>
      <vt:lpstr>Recap from last session</vt:lpstr>
      <vt:lpstr>while</vt:lpstr>
      <vt:lpstr>Advanced loops</vt:lpstr>
      <vt:lpstr>Strings: what do we now?</vt:lpstr>
      <vt:lpstr>Strings: what do we now and what don’t?</vt:lpstr>
      <vt:lpstr>Strings: what should we know?</vt:lpstr>
      <vt:lpstr>Strings &amp; math</vt:lpstr>
      <vt:lpstr>How to test for empty string?</vt:lpstr>
      <vt:lpstr>How find how long a string is?</vt:lpstr>
      <vt:lpstr>Pretty printing in Python?</vt:lpstr>
      <vt:lpstr>Strings: what should we know?</vt:lpstr>
      <vt:lpstr>Pretty printing in Python?</vt:lpstr>
      <vt:lpstr>Lists</vt:lpstr>
      <vt:lpstr>Example</vt:lpstr>
      <vt:lpstr>Hidden lists</vt:lpstr>
      <vt:lpstr>Browsing lists</vt:lpstr>
      <vt:lpstr>Browsing lists (2)</vt:lpstr>
      <vt:lpstr>PowerPoint Presentation</vt:lpstr>
      <vt:lpstr>ASCII manipulations</vt:lpstr>
      <vt:lpstr>List comprehensions</vt:lpstr>
      <vt:lpstr>Challenge begins!! </vt:lpstr>
      <vt:lpstr>Functions</vt:lpstr>
      <vt:lpstr>Functions</vt:lpstr>
      <vt:lpstr>Example</vt:lpstr>
      <vt:lpstr>Functional decomposition</vt:lpstr>
      <vt:lpstr>Task: count sum odd numbers from 1 to 1000</vt:lpstr>
      <vt:lpstr>Recursion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LiNk</dc:creator>
  <cp:lastModifiedBy>Alexander Galkin</cp:lastModifiedBy>
  <cp:revision>47</cp:revision>
  <dcterms:created xsi:type="dcterms:W3CDTF">2016-01-21T00:33:40Z</dcterms:created>
  <dcterms:modified xsi:type="dcterms:W3CDTF">2016-03-10T02:16:47Z</dcterms:modified>
</cp:coreProperties>
</file>