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73" r:id="rId2"/>
    <p:sldId id="331" r:id="rId3"/>
    <p:sldId id="345" r:id="rId4"/>
    <p:sldId id="290" r:id="rId5"/>
    <p:sldId id="274" r:id="rId6"/>
    <p:sldId id="256" r:id="rId7"/>
    <p:sldId id="275" r:id="rId8"/>
    <p:sldId id="263" r:id="rId9"/>
    <p:sldId id="276" r:id="rId10"/>
    <p:sldId id="281" r:id="rId11"/>
    <p:sldId id="284" r:id="rId12"/>
    <p:sldId id="282" r:id="rId13"/>
    <p:sldId id="283" r:id="rId14"/>
    <p:sldId id="277" r:id="rId15"/>
    <p:sldId id="285" r:id="rId16"/>
    <p:sldId id="279" r:id="rId17"/>
    <p:sldId id="286" r:id="rId18"/>
    <p:sldId id="268" r:id="rId19"/>
    <p:sldId id="287" r:id="rId20"/>
    <p:sldId id="267" r:id="rId21"/>
    <p:sldId id="291" r:id="rId22"/>
    <p:sldId id="289" r:id="rId23"/>
    <p:sldId id="300" r:id="rId24"/>
    <p:sldId id="301" r:id="rId25"/>
    <p:sldId id="302" r:id="rId26"/>
    <p:sldId id="299" r:id="rId27"/>
    <p:sldId id="305" r:id="rId28"/>
    <p:sldId id="304" r:id="rId29"/>
    <p:sldId id="306" r:id="rId30"/>
    <p:sldId id="307" r:id="rId31"/>
    <p:sldId id="308" r:id="rId32"/>
    <p:sldId id="309" r:id="rId33"/>
    <p:sldId id="310" r:id="rId34"/>
    <p:sldId id="311" r:id="rId35"/>
    <p:sldId id="312" r:id="rId36"/>
    <p:sldId id="271" r:id="rId37"/>
    <p:sldId id="313" r:id="rId38"/>
    <p:sldId id="314" r:id="rId39"/>
    <p:sldId id="315" r:id="rId40"/>
    <p:sldId id="316" r:id="rId41"/>
    <p:sldId id="317" r:id="rId42"/>
    <p:sldId id="318" r:id="rId43"/>
    <p:sldId id="319" r:id="rId44"/>
    <p:sldId id="292" r:id="rId45"/>
    <p:sldId id="321" r:id="rId46"/>
    <p:sldId id="323" r:id="rId47"/>
    <p:sldId id="322" r:id="rId48"/>
    <p:sldId id="324" r:id="rId49"/>
    <p:sldId id="320" r:id="rId50"/>
    <p:sldId id="325" r:id="rId51"/>
    <p:sldId id="326" r:id="rId52"/>
    <p:sldId id="327" r:id="rId53"/>
    <p:sldId id="328" r:id="rId54"/>
    <p:sldId id="329" r:id="rId55"/>
    <p:sldId id="330" r:id="rId56"/>
    <p:sldId id="339" r:id="rId57"/>
    <p:sldId id="340" r:id="rId58"/>
    <p:sldId id="332" r:id="rId59"/>
    <p:sldId id="335" r:id="rId60"/>
    <p:sldId id="341" r:id="rId61"/>
    <p:sldId id="336" r:id="rId62"/>
    <p:sldId id="337" r:id="rId63"/>
    <p:sldId id="342" r:id="rId64"/>
    <p:sldId id="343" r:id="rId65"/>
    <p:sldId id="338" r:id="rId66"/>
    <p:sldId id="333" r:id="rId67"/>
    <p:sldId id="344"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notesViewPr>
    <p:cSldViewPr>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9D58B4-F798-4E5C-8088-1F73331B5F91}" type="datetimeFigureOut">
              <a:rPr lang="en-US" smtClean="0"/>
              <a:t>4/23/2016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E3292-3FAB-446B-99E0-AC857257B170}" type="slidenum">
              <a:rPr lang="en-US" smtClean="0"/>
              <a:t>‹#›</a:t>
            </a:fld>
            <a:endParaRPr lang="en-US"/>
          </a:p>
        </p:txBody>
      </p:sp>
    </p:spTree>
    <p:extLst>
      <p:ext uri="{BB962C8B-B14F-4D97-AF65-F5344CB8AC3E}">
        <p14:creationId xmlns:p14="http://schemas.microsoft.com/office/powerpoint/2010/main" val="209813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6E3292-3FAB-446B-99E0-AC857257B170}" type="slidenum">
              <a:rPr lang="en-US" smtClean="0"/>
              <a:t>67</a:t>
            </a:fld>
            <a:endParaRPr lang="en-US"/>
          </a:p>
        </p:txBody>
      </p:sp>
    </p:spTree>
    <p:extLst>
      <p:ext uri="{BB962C8B-B14F-4D97-AF65-F5344CB8AC3E}">
        <p14:creationId xmlns:p14="http://schemas.microsoft.com/office/powerpoint/2010/main" val="3799491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AA1E5A-BB8B-4D81-88CC-B12839C18C54}" type="datetimeFigureOut">
              <a:rPr lang="en-US" smtClean="0"/>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2B779-B84B-4C91-A759-983A76975C9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AA1E5A-BB8B-4D81-88CC-B12839C18C54}" type="datetimeFigureOut">
              <a:rPr lang="en-US" smtClean="0"/>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2B779-B84B-4C91-A759-983A76975C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AA1E5A-BB8B-4D81-88CC-B12839C18C54}" type="datetimeFigureOut">
              <a:rPr lang="en-US" smtClean="0"/>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2B779-B84B-4C91-A759-983A76975C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AA1E5A-BB8B-4D81-88CC-B12839C18C54}" type="datetimeFigureOut">
              <a:rPr lang="en-US" smtClean="0"/>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2B779-B84B-4C91-A759-983A76975C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AA1E5A-BB8B-4D81-88CC-B12839C18C54}" type="datetimeFigureOut">
              <a:rPr lang="en-US" smtClean="0"/>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2B779-B84B-4C91-A759-983A76975C9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AA1E5A-BB8B-4D81-88CC-B12839C18C54}" type="datetimeFigureOut">
              <a:rPr lang="en-US" smtClean="0"/>
              <a:t>4/23/2016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2B779-B84B-4C91-A759-983A76975C9A}" type="slidenum">
              <a:rPr lang="en-US" smtClean="0"/>
              <a:t>‹#›</a:t>
            </a:fld>
            <a:endParaRPr lang="en-US"/>
          </a:p>
        </p:txBody>
      </p:sp>
      <p:sp>
        <p:nvSpPr>
          <p:cNvPr id="8" name="Rectangle 7"/>
          <p:cNvSpPr/>
          <p:nvPr userDrawn="1"/>
        </p:nvSpPr>
        <p:spPr>
          <a:xfrm>
            <a:off x="4318550" y="6356350"/>
            <a:ext cx="4469300" cy="369332"/>
          </a:xfrm>
          <a:prstGeom prst="rect">
            <a:avLst/>
          </a:prstGeom>
        </p:spPr>
        <p:txBody>
          <a:bodyPr wrap="none">
            <a:spAutoFit/>
          </a:bodyPr>
          <a:lstStyle/>
          <a:p>
            <a:r>
              <a:rPr lang="en-US" dirty="0" smtClean="0"/>
              <a:t>https://github.com/alaudo/coderdojo-python</a:t>
            </a:r>
            <a:endParaRPr lang="en-US" dirty="0"/>
          </a:p>
        </p:txBody>
      </p:sp>
      <p:sp>
        <p:nvSpPr>
          <p:cNvPr id="9" name="Rectangle 8"/>
          <p:cNvSpPr/>
          <p:nvPr userDrawn="1"/>
        </p:nvSpPr>
        <p:spPr>
          <a:xfrm>
            <a:off x="76200" y="6379357"/>
            <a:ext cx="3817392" cy="369332"/>
          </a:xfrm>
          <a:prstGeom prst="rect">
            <a:avLst/>
          </a:prstGeom>
        </p:spPr>
        <p:txBody>
          <a:bodyPr wrap="none">
            <a:spAutoFit/>
          </a:bodyPr>
          <a:lstStyle/>
          <a:p>
            <a:r>
              <a:rPr lang="en-US" dirty="0" smtClean="0"/>
              <a:t>http://enigmacode.azurewebsites.net/</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AA1E5A-BB8B-4D81-88CC-B12839C18C54}" type="datetimeFigureOut">
              <a:rPr lang="en-US" smtClean="0"/>
              <a:t>4/23/2016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B2B779-B84B-4C91-A759-983A76975C9A}" type="slidenum">
              <a:rPr lang="en-US" smtClean="0"/>
              <a:t>‹#›</a:t>
            </a:fld>
            <a:endParaRPr lang="en-US"/>
          </a:p>
        </p:txBody>
      </p:sp>
      <p:sp>
        <p:nvSpPr>
          <p:cNvPr id="10" name="Rectangle 9"/>
          <p:cNvSpPr/>
          <p:nvPr userDrawn="1"/>
        </p:nvSpPr>
        <p:spPr>
          <a:xfrm>
            <a:off x="4318550" y="6356350"/>
            <a:ext cx="4469300" cy="369332"/>
          </a:xfrm>
          <a:prstGeom prst="rect">
            <a:avLst/>
          </a:prstGeom>
        </p:spPr>
        <p:txBody>
          <a:bodyPr wrap="none">
            <a:spAutoFit/>
          </a:bodyPr>
          <a:lstStyle/>
          <a:p>
            <a:r>
              <a:rPr lang="en-US" dirty="0" smtClean="0"/>
              <a:t>https://github.com/alaudo/coderdojo-python</a:t>
            </a:r>
            <a:endParaRPr lang="en-US" dirty="0"/>
          </a:p>
        </p:txBody>
      </p:sp>
      <p:sp>
        <p:nvSpPr>
          <p:cNvPr id="11" name="Rectangle 10"/>
          <p:cNvSpPr/>
          <p:nvPr userDrawn="1"/>
        </p:nvSpPr>
        <p:spPr>
          <a:xfrm>
            <a:off x="76200" y="6379357"/>
            <a:ext cx="3817392" cy="369332"/>
          </a:xfrm>
          <a:prstGeom prst="rect">
            <a:avLst/>
          </a:prstGeom>
        </p:spPr>
        <p:txBody>
          <a:bodyPr wrap="none">
            <a:spAutoFit/>
          </a:bodyPr>
          <a:lstStyle/>
          <a:p>
            <a:r>
              <a:rPr lang="en-US" dirty="0" smtClean="0"/>
              <a:t>http://enigmacode.azurewebsites.net/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AA1E5A-BB8B-4D81-88CC-B12839C18C54}" type="datetimeFigureOut">
              <a:rPr lang="en-US" smtClean="0"/>
              <a:t>4/23/2016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B2B779-B84B-4C91-A759-983A76975C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A1E5A-BB8B-4D81-88CC-B12839C18C54}" type="datetimeFigureOut">
              <a:rPr lang="en-US" smtClean="0"/>
              <a:t>4/23/2016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B2B779-B84B-4C91-A759-983A76975C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AA1E5A-BB8B-4D81-88CC-B12839C18C54}" type="datetimeFigureOut">
              <a:rPr lang="en-US" smtClean="0"/>
              <a:t>4/23/2016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2B779-B84B-4C91-A759-983A76975C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AA1E5A-BB8B-4D81-88CC-B12839C18C54}" type="datetimeFigureOut">
              <a:rPr lang="en-US" smtClean="0"/>
              <a:t>4/23/2016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2B779-B84B-4C91-A759-983A76975C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A1E5A-BB8B-4D81-88CC-B12839C18C54}" type="datetimeFigureOut">
              <a:rPr lang="en-US" smtClean="0"/>
              <a:t>4/23/2016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2B779-B84B-4C91-A759-983A76975C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mailto:alexander.Galkin@outlook.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a:bodyPr>
          <a:lstStyle/>
          <a:p>
            <a:r>
              <a:rPr lang="en-US" dirty="0" smtClean="0"/>
              <a:t>Python programming</a:t>
            </a:r>
            <a:br>
              <a:rPr lang="en-US" dirty="0" smtClean="0"/>
            </a:br>
            <a:r>
              <a:rPr lang="en-US" dirty="0" smtClean="0"/>
              <a:t>intermediate course</a:t>
            </a:r>
            <a:endParaRPr lang="en-US" dirty="0"/>
          </a:p>
        </p:txBody>
      </p:sp>
      <p:pic>
        <p:nvPicPr>
          <p:cNvPr id="6" name="Content Placeholder 5" descr="rattlesnake-159135_640.p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00200" y="1828800"/>
            <a:ext cx="2590800" cy="3397771"/>
          </a:xfrm>
        </p:spPr>
      </p:pic>
      <p:pic>
        <p:nvPicPr>
          <p:cNvPr id="7" name="Content Placeholder 6" descr="Robot Cartoon Vector Clip Art"/>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019800" y="2514600"/>
            <a:ext cx="1284900" cy="1916643"/>
          </a:xfrm>
        </p:spPr>
      </p:pic>
      <p:sp>
        <p:nvSpPr>
          <p:cNvPr id="3" name="TextBox 2"/>
          <p:cNvSpPr txBox="1"/>
          <p:nvPr/>
        </p:nvSpPr>
        <p:spPr>
          <a:xfrm>
            <a:off x="2073906" y="5486400"/>
            <a:ext cx="4740721" cy="646331"/>
          </a:xfrm>
          <a:prstGeom prst="rect">
            <a:avLst/>
          </a:prstGeom>
          <a:noFill/>
        </p:spPr>
        <p:txBody>
          <a:bodyPr wrap="none" rtlCol="0">
            <a:spAutoFit/>
          </a:bodyPr>
          <a:lstStyle/>
          <a:p>
            <a:r>
              <a:rPr lang="en-US" dirty="0" smtClean="0"/>
              <a:t>Created by Alexander Galkin aka </a:t>
            </a:r>
            <a:r>
              <a:rPr lang="en-US" dirty="0" err="1" smtClean="0"/>
              <a:t>Alaudo</a:t>
            </a:r>
            <a:endParaRPr lang="en-US" dirty="0" smtClean="0"/>
          </a:p>
          <a:p>
            <a:pPr algn="ctr"/>
            <a:r>
              <a:rPr lang="en-US" dirty="0" smtClean="0"/>
              <a:t>published under Creative Common License</a:t>
            </a:r>
            <a:endParaRPr lang="en-US" dirty="0"/>
          </a:p>
        </p:txBody>
      </p:sp>
    </p:spTree>
    <p:extLst>
      <p:ext uri="{BB962C8B-B14F-4D97-AF65-F5344CB8AC3E}">
        <p14:creationId xmlns:p14="http://schemas.microsoft.com/office/powerpoint/2010/main" val="2869198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Operators</a:t>
            </a:r>
            <a:endParaRPr lang="en-US" dirty="0"/>
          </a:p>
        </p:txBody>
      </p:sp>
      <p:sp>
        <p:nvSpPr>
          <p:cNvPr id="3" name="Content Placeholder 2"/>
          <p:cNvSpPr>
            <a:spLocks noGrp="1"/>
          </p:cNvSpPr>
          <p:nvPr>
            <p:ph idx="1"/>
          </p:nvPr>
        </p:nvSpPr>
        <p:spPr/>
        <p:txBody>
          <a:bodyPr/>
          <a:lstStyle/>
          <a:p>
            <a:r>
              <a:rPr lang="en-US" dirty="0" smtClean="0"/>
              <a:t>These are logic checks that you can use to determine when actions should happen</a:t>
            </a:r>
          </a:p>
          <a:p>
            <a:r>
              <a:rPr lang="en-US" dirty="0" smtClean="0"/>
              <a:t>and, or, != (not equal), == (equal to), </a:t>
            </a:r>
          </a:p>
          <a:p>
            <a:pPr>
              <a:buNone/>
            </a:pPr>
            <a:r>
              <a:rPr lang="en-US" dirty="0"/>
              <a:t> </a:t>
            </a:r>
            <a:r>
              <a:rPr lang="en-US" dirty="0" smtClean="0"/>
              <a:t>   &gt; (greater than), &lt; (less than), &gt;= (greater than or equal to), &lt;= (less than or equal to), and True/False</a:t>
            </a:r>
            <a:endParaRPr lang="en-US" dirty="0"/>
          </a:p>
        </p:txBody>
      </p:sp>
    </p:spTree>
    <p:extLst>
      <p:ext uri="{BB962C8B-B14F-4D97-AF65-F5344CB8AC3E}">
        <p14:creationId xmlns:p14="http://schemas.microsoft.com/office/powerpoint/2010/main" val="3488391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a:t>
            </a:r>
            <a:endParaRPr lang="en-US" dirty="0"/>
          </a:p>
        </p:txBody>
      </p:sp>
      <p:sp>
        <p:nvSpPr>
          <p:cNvPr id="3" name="Content Placeholder 2"/>
          <p:cNvSpPr>
            <a:spLocks noGrp="1"/>
          </p:cNvSpPr>
          <p:nvPr>
            <p:ph idx="1"/>
          </p:nvPr>
        </p:nvSpPr>
        <p:spPr/>
        <p:txBody>
          <a:bodyPr/>
          <a:lstStyle/>
          <a:p>
            <a:r>
              <a:rPr lang="en-US" dirty="0" smtClean="0"/>
              <a:t>In computers the equal sign can mean different things!!!</a:t>
            </a:r>
          </a:p>
          <a:p>
            <a:r>
              <a:rPr lang="en-US" dirty="0" smtClean="0"/>
              <a:t>In Python</a:t>
            </a:r>
          </a:p>
          <a:p>
            <a:pPr marL="457200" lvl="1" indent="0">
              <a:buNone/>
            </a:pPr>
            <a:r>
              <a:rPr lang="en-US" dirty="0" smtClean="0"/>
              <a:t>=   </a:t>
            </a:r>
            <a:r>
              <a:rPr lang="en-US" dirty="0" smtClean="0">
                <a:sym typeface="Wingdings" panose="05000000000000000000" pitchFamily="2" charset="2"/>
              </a:rPr>
              <a:t> </a:t>
            </a:r>
            <a:r>
              <a:rPr lang="en-US" dirty="0" smtClean="0"/>
              <a:t>assignment (</a:t>
            </a:r>
            <a:r>
              <a:rPr lang="en-US" b="1" dirty="0" smtClean="0"/>
              <a:t>let</a:t>
            </a:r>
            <a:r>
              <a:rPr lang="en-US" dirty="0" smtClean="0"/>
              <a:t> </a:t>
            </a:r>
            <a:r>
              <a:rPr lang="en-US" dirty="0" err="1" smtClean="0"/>
              <a:t>var</a:t>
            </a:r>
            <a:r>
              <a:rPr lang="en-US" dirty="0" smtClean="0"/>
              <a:t> a take the value b)</a:t>
            </a:r>
          </a:p>
          <a:p>
            <a:pPr marL="457200" lvl="1" indent="0">
              <a:buNone/>
            </a:pPr>
            <a:r>
              <a:rPr lang="en-US" dirty="0" smtClean="0"/>
              <a:t>== </a:t>
            </a:r>
            <a:r>
              <a:rPr lang="en-US" dirty="0">
                <a:sym typeface="Wingdings" panose="05000000000000000000" pitchFamily="2" charset="2"/>
              </a:rPr>
              <a:t> </a:t>
            </a:r>
            <a:r>
              <a:rPr lang="en-US" dirty="0" smtClean="0"/>
              <a:t>comparison (</a:t>
            </a:r>
            <a:r>
              <a:rPr lang="en-US" b="1" dirty="0" smtClean="0"/>
              <a:t>if</a:t>
            </a:r>
            <a:r>
              <a:rPr lang="en-US" dirty="0" smtClean="0"/>
              <a:t> </a:t>
            </a:r>
            <a:r>
              <a:rPr lang="en-US" dirty="0" err="1" smtClean="0"/>
              <a:t>var</a:t>
            </a:r>
            <a:r>
              <a:rPr lang="en-US" dirty="0" smtClean="0"/>
              <a:t> a </a:t>
            </a:r>
            <a:r>
              <a:rPr lang="en-US" b="1" dirty="0" smtClean="0"/>
              <a:t>equals</a:t>
            </a:r>
            <a:r>
              <a:rPr lang="en-US" dirty="0" smtClean="0"/>
              <a:t> </a:t>
            </a:r>
            <a:r>
              <a:rPr lang="en-US" dirty="0" err="1" smtClean="0"/>
              <a:t>var</a:t>
            </a:r>
            <a:r>
              <a:rPr lang="en-US" dirty="0" smtClean="0"/>
              <a:t> b)</a:t>
            </a:r>
            <a:endParaRPr lang="en-US" dirty="0"/>
          </a:p>
        </p:txBody>
      </p:sp>
    </p:spTree>
    <p:extLst>
      <p:ext uri="{BB962C8B-B14F-4D97-AF65-F5344CB8AC3E}">
        <p14:creationId xmlns:p14="http://schemas.microsoft.com/office/powerpoint/2010/main" val="146867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28600"/>
            <a:ext cx="4038600" cy="6019800"/>
          </a:xfrm>
        </p:spPr>
        <p:txBody>
          <a:bodyPr>
            <a:normAutofit fontScale="92500" lnSpcReduction="10000"/>
          </a:bodyPr>
          <a:lstStyle/>
          <a:p>
            <a:pPr>
              <a:buNone/>
            </a:pPr>
            <a:r>
              <a:rPr lang="en-US" dirty="0"/>
              <a:t>v</a:t>
            </a:r>
            <a:r>
              <a:rPr lang="en-US" dirty="0" smtClean="0"/>
              <a:t>ariable1 = 1</a:t>
            </a:r>
          </a:p>
          <a:p>
            <a:pPr>
              <a:buNone/>
            </a:pPr>
            <a:r>
              <a:rPr lang="en-US" dirty="0"/>
              <a:t>v</a:t>
            </a:r>
            <a:r>
              <a:rPr lang="en-US" dirty="0" smtClean="0"/>
              <a:t>ariable2 = 5</a:t>
            </a:r>
          </a:p>
          <a:p>
            <a:pPr>
              <a:buNone/>
            </a:pPr>
            <a:r>
              <a:rPr lang="en-US" dirty="0" smtClean="0"/>
              <a:t>variable3 = 5</a:t>
            </a:r>
          </a:p>
          <a:p>
            <a:pPr>
              <a:buNone/>
            </a:pPr>
            <a:endParaRPr lang="en-US" dirty="0"/>
          </a:p>
          <a:p>
            <a:pPr>
              <a:buNone/>
            </a:pPr>
            <a:r>
              <a:rPr lang="en-US" dirty="0" smtClean="0"/>
              <a:t>variable1 == variable2</a:t>
            </a:r>
          </a:p>
          <a:p>
            <a:pPr>
              <a:buNone/>
            </a:pPr>
            <a:r>
              <a:rPr lang="en-US" dirty="0" smtClean="0"/>
              <a:t>variable1 != variable2</a:t>
            </a:r>
          </a:p>
          <a:p>
            <a:pPr>
              <a:buNone/>
            </a:pPr>
            <a:r>
              <a:rPr lang="en-US" dirty="0" smtClean="0"/>
              <a:t>variable1 &lt; variable2</a:t>
            </a:r>
          </a:p>
          <a:p>
            <a:pPr>
              <a:buNone/>
            </a:pPr>
            <a:r>
              <a:rPr lang="en-US" dirty="0" smtClean="0"/>
              <a:t>variable1 &gt; variable2</a:t>
            </a:r>
          </a:p>
          <a:p>
            <a:pPr>
              <a:buNone/>
            </a:pPr>
            <a:r>
              <a:rPr lang="en-US" dirty="0" smtClean="0"/>
              <a:t>variable1 &lt;= variable2</a:t>
            </a:r>
          </a:p>
          <a:p>
            <a:pPr>
              <a:buNone/>
            </a:pPr>
            <a:r>
              <a:rPr lang="en-US" dirty="0" smtClean="0"/>
              <a:t>variable2 &gt;= variable3</a:t>
            </a:r>
          </a:p>
          <a:p>
            <a:pPr>
              <a:buNone/>
            </a:pPr>
            <a:r>
              <a:rPr lang="en-US" dirty="0"/>
              <a:t>v</a:t>
            </a:r>
            <a:r>
              <a:rPr lang="en-US" dirty="0" smtClean="0"/>
              <a:t>ariable1 &lt; variable2 and variable2 &gt; variable3</a:t>
            </a:r>
          </a:p>
          <a:p>
            <a:pPr>
              <a:buNone/>
            </a:pPr>
            <a:r>
              <a:rPr lang="en-US" dirty="0"/>
              <a:t>v</a:t>
            </a:r>
            <a:r>
              <a:rPr lang="en-US" dirty="0" smtClean="0"/>
              <a:t>ariable1 &lt; variable2 or variable2 &gt; variable3</a:t>
            </a:r>
          </a:p>
          <a:p>
            <a:pPr>
              <a:buNone/>
            </a:pPr>
            <a:endParaRPr lang="en-US" dirty="0"/>
          </a:p>
        </p:txBody>
      </p:sp>
      <p:sp>
        <p:nvSpPr>
          <p:cNvPr id="4" name="Content Placeholder 3"/>
          <p:cNvSpPr>
            <a:spLocks noGrp="1"/>
          </p:cNvSpPr>
          <p:nvPr>
            <p:ph sz="half" idx="2"/>
          </p:nvPr>
        </p:nvSpPr>
        <p:spPr>
          <a:xfrm>
            <a:off x="4648200" y="228600"/>
            <a:ext cx="4038600" cy="5897563"/>
          </a:xfrm>
        </p:spPr>
        <p:txBody>
          <a:bodyPr>
            <a:normAutofit fontScale="92500" lnSpcReduction="10000"/>
          </a:bodyPr>
          <a:lstStyle/>
          <a:p>
            <a:pPr>
              <a:buNone/>
            </a:pPr>
            <a:endParaRPr lang="en-US" dirty="0" smtClean="0"/>
          </a:p>
          <a:p>
            <a:pPr>
              <a:buNone/>
            </a:pPr>
            <a:endParaRPr lang="en-US" dirty="0"/>
          </a:p>
          <a:p>
            <a:pPr>
              <a:buNone/>
            </a:pPr>
            <a:endParaRPr lang="en-US" dirty="0" smtClean="0"/>
          </a:p>
          <a:p>
            <a:pPr>
              <a:buNone/>
            </a:pPr>
            <a:endParaRPr lang="en-US" dirty="0" smtClean="0"/>
          </a:p>
          <a:p>
            <a:pPr>
              <a:buNone/>
            </a:pPr>
            <a:r>
              <a:rPr lang="en-US" dirty="0" smtClean="0"/>
              <a:t>False</a:t>
            </a:r>
          </a:p>
          <a:p>
            <a:pPr>
              <a:buNone/>
            </a:pPr>
            <a:r>
              <a:rPr lang="en-US" dirty="0" smtClean="0"/>
              <a:t>True</a:t>
            </a:r>
          </a:p>
          <a:p>
            <a:pPr>
              <a:buNone/>
            </a:pPr>
            <a:r>
              <a:rPr lang="en-US" dirty="0" smtClean="0"/>
              <a:t>True</a:t>
            </a:r>
          </a:p>
          <a:p>
            <a:pPr>
              <a:buNone/>
            </a:pPr>
            <a:r>
              <a:rPr lang="en-US" dirty="0" smtClean="0"/>
              <a:t>False</a:t>
            </a:r>
          </a:p>
          <a:p>
            <a:pPr>
              <a:buNone/>
            </a:pPr>
            <a:r>
              <a:rPr lang="en-US" dirty="0" smtClean="0"/>
              <a:t>True</a:t>
            </a:r>
          </a:p>
          <a:p>
            <a:pPr>
              <a:buNone/>
            </a:pPr>
            <a:r>
              <a:rPr lang="en-US" dirty="0" smtClean="0"/>
              <a:t>True</a:t>
            </a:r>
            <a:endParaRPr lang="en-US" dirty="0"/>
          </a:p>
          <a:p>
            <a:pPr>
              <a:buNone/>
            </a:pPr>
            <a:r>
              <a:rPr lang="en-US" dirty="0" smtClean="0"/>
              <a:t>False</a:t>
            </a:r>
          </a:p>
          <a:p>
            <a:pPr>
              <a:buNone/>
            </a:pPr>
            <a:endParaRPr lang="en-US" dirty="0"/>
          </a:p>
          <a:p>
            <a:pPr>
              <a:buNone/>
            </a:pPr>
            <a:r>
              <a:rPr lang="en-US" dirty="0" smtClean="0"/>
              <a:t>True</a:t>
            </a:r>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smtClean="0"/>
          </a:p>
          <a:p>
            <a:pPr>
              <a:buNone/>
            </a:pPr>
            <a:endParaRPr lang="en-US" dirty="0"/>
          </a:p>
        </p:txBody>
      </p:sp>
      <p:pic>
        <p:nvPicPr>
          <p:cNvPr id="5"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6209" y="2819400"/>
            <a:ext cx="1514311" cy="2245359"/>
          </a:xfrm>
          <a:prstGeom prst="rect">
            <a:avLst/>
          </a:prstGeom>
        </p:spPr>
      </p:pic>
    </p:spTree>
    <p:extLst>
      <p:ext uri="{BB962C8B-B14F-4D97-AF65-F5344CB8AC3E}">
        <p14:creationId xmlns:p14="http://schemas.microsoft.com/office/powerpoint/2010/main" val="3234029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smtClean="0"/>
              <a:t>What</a:t>
            </a:r>
            <a:r>
              <a:rPr lang="de-DE" dirty="0" smtClean="0"/>
              <a:t> </a:t>
            </a:r>
            <a:r>
              <a:rPr lang="de-DE" dirty="0" err="1" smtClean="0"/>
              <a:t>can</a:t>
            </a:r>
            <a:r>
              <a:rPr lang="de-DE" dirty="0" smtClean="0"/>
              <a:t> </a:t>
            </a:r>
            <a:r>
              <a:rPr lang="de-DE" dirty="0" err="1" smtClean="0"/>
              <a:t>we</a:t>
            </a:r>
            <a:r>
              <a:rPr lang="de-DE" dirty="0" smtClean="0"/>
              <a:t> </a:t>
            </a:r>
            <a:r>
              <a:rPr lang="de-DE" dirty="0" err="1" smtClean="0"/>
              <a:t>compare</a:t>
            </a:r>
            <a:r>
              <a:rPr lang="en-US" dirty="0" smtClean="0"/>
              <a:t>?</a:t>
            </a:r>
            <a:endParaRPr lang="en-US" dirty="0"/>
          </a:p>
        </p:txBody>
      </p:sp>
      <p:sp>
        <p:nvSpPr>
          <p:cNvPr id="5" name="Content Placeholder 4"/>
          <p:cNvSpPr>
            <a:spLocks noGrp="1"/>
          </p:cNvSpPr>
          <p:nvPr>
            <p:ph idx="1"/>
          </p:nvPr>
        </p:nvSpPr>
        <p:spPr/>
        <p:txBody>
          <a:bodyPr/>
          <a:lstStyle/>
          <a:p>
            <a:r>
              <a:rPr lang="en-US" dirty="0" smtClean="0"/>
              <a:t>Numbers ( 2, 3, 5, 5.5, 7.5, 8 )</a:t>
            </a:r>
          </a:p>
          <a:p>
            <a:r>
              <a:rPr lang="en-US" dirty="0" smtClean="0"/>
              <a:t>Strings (“</a:t>
            </a:r>
            <a:r>
              <a:rPr lang="en-US" dirty="0" err="1" smtClean="0"/>
              <a:t>alex</a:t>
            </a:r>
            <a:r>
              <a:rPr lang="en-US" dirty="0" smtClean="0"/>
              <a:t>”, “</a:t>
            </a:r>
            <a:r>
              <a:rPr lang="en-US" dirty="0" err="1" smtClean="0"/>
              <a:t>bert</a:t>
            </a:r>
            <a:r>
              <a:rPr lang="en-US" dirty="0" smtClean="0"/>
              <a:t>”, “</a:t>
            </a:r>
            <a:r>
              <a:rPr lang="en-US" dirty="0" err="1" smtClean="0"/>
              <a:t>cindy</a:t>
            </a:r>
            <a:r>
              <a:rPr lang="en-US" dirty="0" smtClean="0"/>
              <a:t>”)</a:t>
            </a:r>
          </a:p>
          <a:p>
            <a:r>
              <a:rPr lang="en-US" dirty="0" smtClean="0"/>
              <a:t>Dates and times</a:t>
            </a:r>
          </a:p>
          <a:p>
            <a:pPr marL="0" indent="0">
              <a:buNone/>
            </a:pPr>
            <a:r>
              <a:rPr lang="en-US" dirty="0" smtClean="0"/>
              <a:t>(for all orderable types – two values)</a:t>
            </a:r>
          </a:p>
          <a:p>
            <a:r>
              <a:rPr lang="en-US" dirty="0" smtClean="0"/>
              <a:t>Numbers and strings?</a:t>
            </a:r>
          </a:p>
          <a:p>
            <a:r>
              <a:rPr lang="en-US" dirty="0" smtClean="0"/>
              <a:t>Numbers and dates/times?</a:t>
            </a:r>
          </a:p>
          <a:p>
            <a:endParaRPr lang="en-US" dirty="0" smtClean="0"/>
          </a:p>
          <a:p>
            <a:endParaRPr lang="en-US" dirty="0"/>
          </a:p>
        </p:txBody>
      </p:sp>
    </p:spTree>
    <p:extLst>
      <p:ext uri="{BB962C8B-B14F-4D97-AF65-F5344CB8AC3E}">
        <p14:creationId xmlns:p14="http://schemas.microsoft.com/office/powerpoint/2010/main" val="3360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 Statement</a:t>
            </a:r>
            <a:endParaRPr lang="en-US" dirty="0"/>
          </a:p>
        </p:txBody>
      </p:sp>
      <p:sp>
        <p:nvSpPr>
          <p:cNvPr id="3" name="Content Placeholder 2"/>
          <p:cNvSpPr>
            <a:spLocks noGrp="1"/>
          </p:cNvSpPr>
          <p:nvPr>
            <p:ph idx="1"/>
          </p:nvPr>
        </p:nvSpPr>
        <p:spPr/>
        <p:txBody>
          <a:bodyPr/>
          <a:lstStyle/>
          <a:p>
            <a:r>
              <a:rPr lang="en-US" dirty="0" smtClean="0"/>
              <a:t>A statement that will run one set of code if a condition is met, and the other set of code if a condition is not met.</a:t>
            </a:r>
          </a:p>
          <a:p>
            <a:r>
              <a:rPr lang="en-US" dirty="0" smtClean="0"/>
              <a:t>Condition is written as a Boolean expression that returns True or False</a:t>
            </a:r>
          </a:p>
          <a:p>
            <a:endParaRPr lang="en-US" dirty="0" smtClean="0"/>
          </a:p>
          <a:p>
            <a:pPr>
              <a:buNone/>
            </a:pPr>
            <a:endParaRPr lang="en-US" sz="2400" dirty="0" smtClean="0"/>
          </a:p>
          <a:p>
            <a:pPr>
              <a:buNone/>
            </a:pPr>
            <a:endParaRPr lang="en-US" dirty="0"/>
          </a:p>
        </p:txBody>
      </p:sp>
    </p:spTree>
    <p:extLst>
      <p:ext uri="{BB962C8B-B14F-4D97-AF65-F5344CB8AC3E}">
        <p14:creationId xmlns:p14="http://schemas.microsoft.com/office/powerpoint/2010/main" val="3957248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a:t>
            </a:r>
            <a:endParaRPr lang="en-US" dirty="0"/>
          </a:p>
        </p:txBody>
      </p:sp>
      <p:sp>
        <p:nvSpPr>
          <p:cNvPr id="4" name="Content Placeholder 3"/>
          <p:cNvSpPr>
            <a:spLocks noGrp="1"/>
          </p:cNvSpPr>
          <p:nvPr>
            <p:ph sz="half" idx="2"/>
          </p:nvPr>
        </p:nvSpPr>
        <p:spPr>
          <a:xfrm>
            <a:off x="3196046" y="1600200"/>
            <a:ext cx="5719354" cy="4114800"/>
          </a:xfrm>
        </p:spPr>
        <p:txBody>
          <a:bodyPr>
            <a:normAutofit/>
          </a:bodyPr>
          <a:lstStyle/>
          <a:p>
            <a:pPr marL="0" indent="0">
              <a:buNone/>
            </a:pPr>
            <a:r>
              <a:rPr lang="en-US" sz="2000" dirty="0"/>
              <a:t>person1 = input("What is the first name? ")</a:t>
            </a:r>
          </a:p>
          <a:p>
            <a:pPr marL="0" indent="0">
              <a:buNone/>
            </a:pPr>
            <a:r>
              <a:rPr lang="en-US" sz="2000" dirty="0"/>
              <a:t>person2 = input("What is the second name? ")</a:t>
            </a:r>
          </a:p>
          <a:p>
            <a:pPr marL="0" indent="0">
              <a:buNone/>
            </a:pPr>
            <a:endParaRPr lang="en-US" sz="2000" dirty="0"/>
          </a:p>
          <a:p>
            <a:pPr marL="0" indent="0">
              <a:buNone/>
            </a:pPr>
            <a:r>
              <a:rPr lang="en-US" sz="2000" dirty="0"/>
              <a:t>if person1 &gt; person2:</a:t>
            </a:r>
          </a:p>
          <a:p>
            <a:pPr marL="0" indent="0">
              <a:buNone/>
            </a:pPr>
            <a:r>
              <a:rPr lang="en-US" sz="2000" dirty="0"/>
              <a:t>    print(person1)</a:t>
            </a:r>
          </a:p>
          <a:p>
            <a:pPr marL="0" indent="0">
              <a:buNone/>
            </a:pPr>
            <a:r>
              <a:rPr lang="en-US" sz="2000" dirty="0"/>
              <a:t>    print("has won")</a:t>
            </a:r>
          </a:p>
          <a:p>
            <a:pPr marL="0" indent="0">
              <a:buNone/>
            </a:pPr>
            <a:r>
              <a:rPr lang="en-US" sz="2000" dirty="0"/>
              <a:t>else:</a:t>
            </a:r>
          </a:p>
          <a:p>
            <a:pPr marL="0" indent="0">
              <a:buNone/>
            </a:pPr>
            <a:r>
              <a:rPr lang="en-US" sz="2000" dirty="0"/>
              <a:t>    print(person2)</a:t>
            </a:r>
          </a:p>
          <a:p>
            <a:pPr marL="0" indent="0">
              <a:buNone/>
            </a:pPr>
            <a:r>
              <a:rPr lang="en-US" sz="2000" dirty="0"/>
              <a:t>    print("has won")</a:t>
            </a:r>
          </a:p>
        </p:txBody>
      </p:sp>
      <p:pic>
        <p:nvPicPr>
          <p:cNvPr id="5"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914400" y="2534920"/>
            <a:ext cx="1514311" cy="2245359"/>
          </a:xfrm>
        </p:spPr>
      </p:pic>
      <p:sp>
        <p:nvSpPr>
          <p:cNvPr id="3" name="Down Arrow 2"/>
          <p:cNvSpPr/>
          <p:nvPr/>
        </p:nvSpPr>
        <p:spPr>
          <a:xfrm>
            <a:off x="2895600" y="1676400"/>
            <a:ext cx="300446" cy="1295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3206932" y="3142708"/>
            <a:ext cx="300446" cy="649516"/>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Down Arrow 6"/>
          <p:cNvSpPr/>
          <p:nvPr/>
        </p:nvSpPr>
        <p:spPr>
          <a:xfrm>
            <a:off x="3206932" y="4267200"/>
            <a:ext cx="300446" cy="66693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Down Arrow 7"/>
          <p:cNvSpPr/>
          <p:nvPr/>
        </p:nvSpPr>
        <p:spPr>
          <a:xfrm>
            <a:off x="2906486" y="4934133"/>
            <a:ext cx="300446" cy="7612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6869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Elif</a:t>
            </a:r>
            <a:endParaRPr lang="en-US" dirty="0"/>
          </a:p>
        </p:txBody>
      </p:sp>
      <p:sp>
        <p:nvSpPr>
          <p:cNvPr id="5" name="Content Placeholder 4"/>
          <p:cNvSpPr>
            <a:spLocks noGrp="1"/>
          </p:cNvSpPr>
          <p:nvPr>
            <p:ph idx="1"/>
          </p:nvPr>
        </p:nvSpPr>
        <p:spPr/>
        <p:txBody>
          <a:bodyPr/>
          <a:lstStyle/>
          <a:p>
            <a:r>
              <a:rPr lang="en-US" dirty="0" smtClean="0"/>
              <a:t>You can chain if/else statements together with </a:t>
            </a:r>
            <a:r>
              <a:rPr lang="en-US" dirty="0" err="1" smtClean="0"/>
              <a:t>elif</a:t>
            </a:r>
            <a:endParaRPr lang="en-US" dirty="0" smtClean="0"/>
          </a:p>
          <a:p>
            <a:r>
              <a:rPr lang="en-US" dirty="0" smtClean="0"/>
              <a:t>This allows you to check for multiple conditions</a:t>
            </a:r>
            <a:endParaRPr lang="en-US" dirty="0"/>
          </a:p>
        </p:txBody>
      </p:sp>
    </p:spTree>
    <p:extLst>
      <p:ext uri="{BB962C8B-B14F-4D97-AF65-F5344CB8AC3E}">
        <p14:creationId xmlns:p14="http://schemas.microsoft.com/office/powerpoint/2010/main" val="2892329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a:t>
            </a:r>
            <a:r>
              <a:rPr lang="en-US" dirty="0" err="1" smtClean="0"/>
              <a:t>Elif</a:t>
            </a:r>
            <a:endParaRPr lang="en-US" dirty="0"/>
          </a:p>
        </p:txBody>
      </p:sp>
      <p:sp>
        <p:nvSpPr>
          <p:cNvPr id="4" name="Content Placeholder 3"/>
          <p:cNvSpPr>
            <a:spLocks noGrp="1"/>
          </p:cNvSpPr>
          <p:nvPr>
            <p:ph sz="half" idx="2"/>
          </p:nvPr>
        </p:nvSpPr>
        <p:spPr>
          <a:xfrm>
            <a:off x="3196046" y="1600200"/>
            <a:ext cx="5719354" cy="4114800"/>
          </a:xfrm>
        </p:spPr>
        <p:txBody>
          <a:bodyPr>
            <a:normAutofit fontScale="92500" lnSpcReduction="20000"/>
          </a:bodyPr>
          <a:lstStyle/>
          <a:p>
            <a:pPr marL="0" indent="0">
              <a:buNone/>
            </a:pPr>
            <a:r>
              <a:rPr lang="en-US" sz="2000" dirty="0"/>
              <a:t>person1 = input("What is the first name? ")</a:t>
            </a:r>
          </a:p>
          <a:p>
            <a:pPr marL="0" indent="0">
              <a:buNone/>
            </a:pPr>
            <a:r>
              <a:rPr lang="en-US" sz="2000" dirty="0"/>
              <a:t>person2 = input("What is the second name? ")</a:t>
            </a:r>
          </a:p>
          <a:p>
            <a:pPr marL="0" indent="0">
              <a:buNone/>
            </a:pPr>
            <a:endParaRPr lang="en-US" sz="2000" dirty="0"/>
          </a:p>
          <a:p>
            <a:pPr marL="0" indent="0">
              <a:buNone/>
            </a:pPr>
            <a:r>
              <a:rPr lang="en-US" sz="2000" dirty="0"/>
              <a:t>if person1 &gt; person2:</a:t>
            </a:r>
          </a:p>
          <a:p>
            <a:pPr marL="0" indent="0">
              <a:buNone/>
            </a:pPr>
            <a:r>
              <a:rPr lang="en-US" sz="2000" dirty="0"/>
              <a:t>    print(person1)</a:t>
            </a:r>
          </a:p>
          <a:p>
            <a:pPr marL="0" indent="0">
              <a:buNone/>
            </a:pPr>
            <a:r>
              <a:rPr lang="en-US" sz="2000" dirty="0"/>
              <a:t>    print("has won")</a:t>
            </a:r>
          </a:p>
          <a:p>
            <a:pPr marL="0" indent="0">
              <a:buNone/>
            </a:pPr>
            <a:r>
              <a:rPr lang="en-US" sz="2000" dirty="0" err="1"/>
              <a:t>elif</a:t>
            </a:r>
            <a:r>
              <a:rPr lang="en-US" sz="2000" dirty="0"/>
              <a:t> person1 == person2:</a:t>
            </a:r>
          </a:p>
          <a:p>
            <a:pPr marL="0" indent="0">
              <a:buNone/>
            </a:pPr>
            <a:r>
              <a:rPr lang="en-US" sz="2000" dirty="0"/>
              <a:t>    print("friendship")</a:t>
            </a:r>
          </a:p>
          <a:p>
            <a:pPr marL="0" indent="0">
              <a:buNone/>
            </a:pPr>
            <a:r>
              <a:rPr lang="en-US" sz="2000" dirty="0"/>
              <a:t>    print("has won")</a:t>
            </a:r>
          </a:p>
          <a:p>
            <a:pPr marL="0" indent="0">
              <a:buNone/>
            </a:pPr>
            <a:r>
              <a:rPr lang="en-US" sz="2000" dirty="0"/>
              <a:t>else:</a:t>
            </a:r>
          </a:p>
          <a:p>
            <a:pPr marL="0" indent="0">
              <a:buNone/>
            </a:pPr>
            <a:r>
              <a:rPr lang="en-US" sz="2000" dirty="0"/>
              <a:t>    print(person2)</a:t>
            </a:r>
          </a:p>
          <a:p>
            <a:pPr marL="0" indent="0">
              <a:buNone/>
            </a:pPr>
            <a:r>
              <a:rPr lang="en-US" sz="2000" dirty="0"/>
              <a:t>    print("has won")</a:t>
            </a:r>
          </a:p>
          <a:p>
            <a:pPr marL="0" indent="0">
              <a:buNone/>
            </a:pPr>
            <a:r>
              <a:rPr lang="en-US" sz="2000" dirty="0"/>
              <a:t> </a:t>
            </a:r>
          </a:p>
        </p:txBody>
      </p:sp>
      <p:pic>
        <p:nvPicPr>
          <p:cNvPr id="5"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
        <p:nvSpPr>
          <p:cNvPr id="6" name="Down Arrow 5"/>
          <p:cNvSpPr/>
          <p:nvPr/>
        </p:nvSpPr>
        <p:spPr>
          <a:xfrm>
            <a:off x="2895600" y="1676400"/>
            <a:ext cx="300446"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3196046" y="2849562"/>
            <a:ext cx="300446" cy="4270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Down Arrow 7"/>
          <p:cNvSpPr/>
          <p:nvPr/>
        </p:nvSpPr>
        <p:spPr>
          <a:xfrm>
            <a:off x="3196046" y="3702843"/>
            <a:ext cx="300446" cy="42703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Down Arrow 8"/>
          <p:cNvSpPr/>
          <p:nvPr/>
        </p:nvSpPr>
        <p:spPr>
          <a:xfrm>
            <a:off x="3180806" y="4607559"/>
            <a:ext cx="300446" cy="42703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Down Arrow 9"/>
          <p:cNvSpPr/>
          <p:nvPr/>
        </p:nvSpPr>
        <p:spPr>
          <a:xfrm>
            <a:off x="2880360" y="5161279"/>
            <a:ext cx="300446" cy="4270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402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3" name="Content Placeholder 2"/>
          <p:cNvSpPr>
            <a:spLocks noGrp="1"/>
          </p:cNvSpPr>
          <p:nvPr>
            <p:ph idx="1"/>
          </p:nvPr>
        </p:nvSpPr>
        <p:spPr/>
        <p:txBody>
          <a:bodyPr/>
          <a:lstStyle/>
          <a:p>
            <a:r>
              <a:rPr lang="en-US" dirty="0" smtClean="0"/>
              <a:t>Loop while </a:t>
            </a:r>
            <a:r>
              <a:rPr lang="en-US" b="1" dirty="0" smtClean="0"/>
              <a:t>a condition is met</a:t>
            </a:r>
          </a:p>
          <a:p>
            <a:r>
              <a:rPr lang="en-US" dirty="0" smtClean="0"/>
              <a:t>Runs the code inside of them every time you iterate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a:t>
            </a:r>
            <a:endParaRPr lang="en-US" dirty="0"/>
          </a:p>
        </p:txBody>
      </p:sp>
      <p:sp>
        <p:nvSpPr>
          <p:cNvPr id="4" name="Content Placeholder 3"/>
          <p:cNvSpPr>
            <a:spLocks noGrp="1"/>
          </p:cNvSpPr>
          <p:nvPr>
            <p:ph sz="half" idx="2"/>
          </p:nvPr>
        </p:nvSpPr>
        <p:spPr>
          <a:xfrm>
            <a:off x="3196046" y="1600200"/>
            <a:ext cx="5719354" cy="4114800"/>
          </a:xfrm>
        </p:spPr>
        <p:txBody>
          <a:bodyPr>
            <a:normAutofit fontScale="77500" lnSpcReduction="20000"/>
          </a:bodyPr>
          <a:lstStyle/>
          <a:p>
            <a:pPr marL="0" indent="0">
              <a:buNone/>
            </a:pPr>
            <a:r>
              <a:rPr lang="en-US" sz="2000" dirty="0">
                <a:solidFill>
                  <a:schemeClr val="accent2">
                    <a:lumMod val="75000"/>
                  </a:schemeClr>
                </a:solidFill>
              </a:rPr>
              <a:t>answer = input("Do you want to play a game? ")</a:t>
            </a:r>
          </a:p>
          <a:p>
            <a:pPr marL="0" indent="0">
              <a:buNone/>
            </a:pPr>
            <a:endParaRPr lang="en-US" sz="2000" dirty="0">
              <a:solidFill>
                <a:schemeClr val="accent2">
                  <a:lumMod val="75000"/>
                </a:schemeClr>
              </a:solidFill>
            </a:endParaRPr>
          </a:p>
          <a:p>
            <a:pPr marL="0" indent="0">
              <a:buNone/>
            </a:pPr>
            <a:r>
              <a:rPr lang="en-US" sz="2000" dirty="0">
                <a:solidFill>
                  <a:schemeClr val="accent2">
                    <a:lumMod val="75000"/>
                  </a:schemeClr>
                </a:solidFill>
              </a:rPr>
              <a:t>while answer == "yes":</a:t>
            </a:r>
          </a:p>
          <a:p>
            <a:pPr marL="0" indent="0">
              <a:buNone/>
            </a:pPr>
            <a:r>
              <a:rPr lang="en-US" sz="2000" dirty="0"/>
              <a:t>    person1 = input("What is the first name? ")</a:t>
            </a:r>
          </a:p>
          <a:p>
            <a:pPr marL="0" indent="0">
              <a:buNone/>
            </a:pPr>
            <a:r>
              <a:rPr lang="en-US" sz="2000" dirty="0"/>
              <a:t>    person2 = input("What is the second name? ")</a:t>
            </a:r>
          </a:p>
          <a:p>
            <a:pPr marL="0" indent="0">
              <a:buNone/>
            </a:pPr>
            <a:endParaRPr lang="en-US" sz="2000" dirty="0"/>
          </a:p>
          <a:p>
            <a:pPr marL="0" indent="0">
              <a:buNone/>
            </a:pPr>
            <a:r>
              <a:rPr lang="en-US" sz="2000" dirty="0"/>
              <a:t>    if person1 &gt; person2:</a:t>
            </a:r>
          </a:p>
          <a:p>
            <a:pPr marL="0" indent="0">
              <a:buNone/>
            </a:pPr>
            <a:r>
              <a:rPr lang="en-US" sz="2000" dirty="0"/>
              <a:t>        print(person1)</a:t>
            </a:r>
          </a:p>
          <a:p>
            <a:pPr marL="0" indent="0">
              <a:buNone/>
            </a:pPr>
            <a:r>
              <a:rPr lang="en-US" sz="2000" dirty="0"/>
              <a:t>        print("has won")</a:t>
            </a:r>
          </a:p>
          <a:p>
            <a:pPr marL="0" indent="0">
              <a:buNone/>
            </a:pPr>
            <a:r>
              <a:rPr lang="en-US" sz="2000" dirty="0"/>
              <a:t>    </a:t>
            </a:r>
            <a:r>
              <a:rPr lang="en-US" sz="2000" dirty="0" err="1"/>
              <a:t>elif</a:t>
            </a:r>
            <a:r>
              <a:rPr lang="en-US" sz="2000" dirty="0"/>
              <a:t> person1 == person2:</a:t>
            </a:r>
          </a:p>
          <a:p>
            <a:pPr marL="0" indent="0">
              <a:buNone/>
            </a:pPr>
            <a:r>
              <a:rPr lang="en-US" sz="2000" dirty="0"/>
              <a:t>        print("friendship")</a:t>
            </a:r>
          </a:p>
          <a:p>
            <a:pPr marL="0" indent="0">
              <a:buNone/>
            </a:pPr>
            <a:r>
              <a:rPr lang="en-US" sz="2000" dirty="0"/>
              <a:t>        print("has won")</a:t>
            </a:r>
          </a:p>
          <a:p>
            <a:pPr marL="0" indent="0">
              <a:buNone/>
            </a:pPr>
            <a:r>
              <a:rPr lang="en-US" sz="2000" dirty="0"/>
              <a:t>    else:</a:t>
            </a:r>
          </a:p>
          <a:p>
            <a:pPr marL="0" indent="0">
              <a:buNone/>
            </a:pPr>
            <a:r>
              <a:rPr lang="en-US" sz="2000" dirty="0"/>
              <a:t>        print(person2)</a:t>
            </a:r>
          </a:p>
          <a:p>
            <a:pPr marL="0" indent="0">
              <a:buNone/>
            </a:pPr>
            <a:r>
              <a:rPr lang="en-US" sz="2000" dirty="0"/>
              <a:t>        print("has won")</a:t>
            </a:r>
          </a:p>
          <a:p>
            <a:pPr marL="0" indent="0">
              <a:buNone/>
            </a:pPr>
            <a:r>
              <a:rPr lang="en-US" sz="2000" dirty="0">
                <a:solidFill>
                  <a:schemeClr val="accent2">
                    <a:lumMod val="75000"/>
                  </a:schemeClr>
                </a:solidFill>
              </a:rPr>
              <a:t>    answer = input("Do you want to play a game? ")</a:t>
            </a:r>
          </a:p>
        </p:txBody>
      </p:sp>
      <p:pic>
        <p:nvPicPr>
          <p:cNvPr id="5"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
        <p:nvSpPr>
          <p:cNvPr id="6" name="Down Arrow 5"/>
          <p:cNvSpPr/>
          <p:nvPr/>
        </p:nvSpPr>
        <p:spPr>
          <a:xfrm>
            <a:off x="2895600" y="1600200"/>
            <a:ext cx="300446"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3331029" y="3334248"/>
            <a:ext cx="300446" cy="4270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Down Arrow 7"/>
          <p:cNvSpPr/>
          <p:nvPr/>
        </p:nvSpPr>
        <p:spPr>
          <a:xfrm>
            <a:off x="3333207" y="4097586"/>
            <a:ext cx="300446" cy="42703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Down Arrow 8"/>
          <p:cNvSpPr/>
          <p:nvPr/>
        </p:nvSpPr>
        <p:spPr>
          <a:xfrm>
            <a:off x="3331029" y="4807583"/>
            <a:ext cx="300446" cy="42703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Up-Down Arrow 2"/>
          <p:cNvSpPr/>
          <p:nvPr/>
        </p:nvSpPr>
        <p:spPr>
          <a:xfrm>
            <a:off x="2917971" y="2133600"/>
            <a:ext cx="300446" cy="3352800"/>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83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About this course</a:t>
            </a:r>
            <a:endParaRPr lang="en-US" dirty="0"/>
          </a:p>
        </p:txBody>
      </p:sp>
      <p:sp>
        <p:nvSpPr>
          <p:cNvPr id="6" name="Content Placeholder 5"/>
          <p:cNvSpPr>
            <a:spLocks noGrp="1"/>
          </p:cNvSpPr>
          <p:nvPr>
            <p:ph idx="1"/>
          </p:nvPr>
        </p:nvSpPr>
        <p:spPr/>
        <p:txBody>
          <a:bodyPr>
            <a:normAutofit fontScale="62500" lnSpcReduction="20000"/>
          </a:bodyPr>
          <a:lstStyle/>
          <a:p>
            <a:r>
              <a:rPr lang="en-US" dirty="0" smtClean="0"/>
              <a:t>This course is entirely conceived, designed and created by me, Alexander Galkin aka </a:t>
            </a:r>
            <a:r>
              <a:rPr lang="en-US" dirty="0" err="1" smtClean="0"/>
              <a:t>Alaudo</a:t>
            </a:r>
            <a:r>
              <a:rPr lang="en-US" dirty="0" smtClean="0"/>
              <a:t>.</a:t>
            </a:r>
          </a:p>
          <a:p>
            <a:r>
              <a:rPr lang="en-US" dirty="0" smtClean="0"/>
              <a:t>The course consists of </a:t>
            </a:r>
          </a:p>
          <a:p>
            <a:pPr lvl="1"/>
            <a:r>
              <a:rPr lang="en-US" dirty="0" smtClean="0"/>
              <a:t>this PowerPoint presentation, </a:t>
            </a:r>
          </a:p>
          <a:p>
            <a:pPr lvl="1"/>
            <a:r>
              <a:rPr lang="en-US" dirty="0" smtClean="0"/>
              <a:t>the Enigma Code contest website,</a:t>
            </a:r>
          </a:p>
          <a:p>
            <a:pPr lvl="1"/>
            <a:r>
              <a:rPr lang="en-US" dirty="0" smtClean="0"/>
              <a:t>GitHub repository with sample code and offline tasks with answers</a:t>
            </a:r>
          </a:p>
          <a:p>
            <a:r>
              <a:rPr lang="en-US" dirty="0" smtClean="0"/>
              <a:t>The complete content is published under Creative Common license. This means you can use it to create any derivative work with proper attribution and sharing under same conditions (free).</a:t>
            </a:r>
          </a:p>
          <a:p>
            <a:r>
              <a:rPr lang="en-US" dirty="0" smtClean="0"/>
              <a:t>Well, if CC license isn’t good for you, just use it as you want </a:t>
            </a:r>
            <a:r>
              <a:rPr lang="en-US" dirty="0" smtClean="0">
                <a:sym typeface="Wingdings" panose="05000000000000000000" pitchFamily="2" charset="2"/>
              </a:rPr>
              <a:t> Just remember, our common goal is that our children learn that programming is fun and get passionate about it. As long as your work serves this goal it doesn’t you are free to do anything you want with the complete course materials.</a:t>
            </a:r>
          </a:p>
          <a:p>
            <a:r>
              <a:rPr lang="en-US" dirty="0" smtClean="0">
                <a:sym typeface="Wingdings" panose="05000000000000000000" pitchFamily="2" charset="2"/>
              </a:rPr>
              <a:t>Any comments, suggestions or criticisms send to:</a:t>
            </a:r>
            <a:br>
              <a:rPr lang="en-US" dirty="0" smtClean="0">
                <a:sym typeface="Wingdings" panose="05000000000000000000" pitchFamily="2" charset="2"/>
              </a:rPr>
            </a:br>
            <a:r>
              <a:rPr lang="en-US" dirty="0" smtClean="0">
                <a:sym typeface="Wingdings" panose="05000000000000000000" pitchFamily="2" charset="2"/>
                <a:hlinkClick r:id="rId2"/>
              </a:rPr>
              <a:t>alexander.galkin@outlook.com</a:t>
            </a:r>
            <a:r>
              <a:rPr lang="en-US" dirty="0" smtClean="0">
                <a:sym typeface="Wingdings" panose="05000000000000000000" pitchFamily="2" charset="2"/>
              </a:rPr>
              <a:t> </a:t>
            </a:r>
            <a:endParaRPr lang="en-US" dirty="0"/>
          </a:p>
        </p:txBody>
      </p:sp>
    </p:spTree>
    <p:extLst>
      <p:ext uri="{BB962C8B-B14F-4D97-AF65-F5344CB8AC3E}">
        <p14:creationId xmlns:p14="http://schemas.microsoft.com/office/powerpoint/2010/main" val="19224481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p:txBody>
          <a:bodyPr/>
          <a:lstStyle/>
          <a:p>
            <a:r>
              <a:rPr lang="en-US" dirty="0" smtClean="0"/>
              <a:t>Loop </a:t>
            </a:r>
            <a:r>
              <a:rPr lang="en-US" b="1" dirty="0" smtClean="0"/>
              <a:t>over a given range/set/list</a:t>
            </a:r>
          </a:p>
          <a:p>
            <a:r>
              <a:rPr lang="en-US" dirty="0" smtClean="0"/>
              <a:t>Run the code inside of them every time you iterate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in range</a:t>
            </a:r>
            <a:endParaRPr lang="en-US" dirty="0"/>
          </a:p>
        </p:txBody>
      </p:sp>
      <p:sp>
        <p:nvSpPr>
          <p:cNvPr id="4" name="Content Placeholder 3"/>
          <p:cNvSpPr>
            <a:spLocks noGrp="1"/>
          </p:cNvSpPr>
          <p:nvPr>
            <p:ph sz="half" idx="2"/>
          </p:nvPr>
        </p:nvSpPr>
        <p:spPr>
          <a:xfrm>
            <a:off x="3187337" y="1417638"/>
            <a:ext cx="5719354" cy="4114800"/>
          </a:xfrm>
        </p:spPr>
        <p:txBody>
          <a:bodyPr>
            <a:normAutofit fontScale="85000" lnSpcReduction="20000"/>
          </a:bodyPr>
          <a:lstStyle/>
          <a:p>
            <a:pPr marL="0" indent="0">
              <a:buNone/>
            </a:pPr>
            <a:r>
              <a:rPr lang="en-US" sz="2000" dirty="0"/>
              <a:t>answer = </a:t>
            </a:r>
            <a:r>
              <a:rPr lang="en-US" sz="2000" dirty="0" err="1">
                <a:solidFill>
                  <a:schemeClr val="accent2">
                    <a:lumMod val="75000"/>
                  </a:schemeClr>
                </a:solidFill>
              </a:rPr>
              <a:t>int</a:t>
            </a:r>
            <a:r>
              <a:rPr lang="en-US" sz="2000" dirty="0">
                <a:solidFill>
                  <a:schemeClr val="accent2">
                    <a:lumMod val="75000"/>
                  </a:schemeClr>
                </a:solidFill>
              </a:rPr>
              <a:t>(input("How many times do you want to play? "))</a:t>
            </a:r>
          </a:p>
          <a:p>
            <a:pPr marL="0" indent="0">
              <a:buNone/>
            </a:pPr>
            <a:endParaRPr lang="en-US" sz="2000" dirty="0">
              <a:solidFill>
                <a:schemeClr val="accent2">
                  <a:lumMod val="75000"/>
                </a:schemeClr>
              </a:solidFill>
            </a:endParaRPr>
          </a:p>
          <a:p>
            <a:pPr marL="0" indent="0">
              <a:buNone/>
            </a:pPr>
            <a:r>
              <a:rPr lang="en-US" sz="2000" dirty="0">
                <a:solidFill>
                  <a:schemeClr val="accent2">
                    <a:lumMod val="75000"/>
                  </a:schemeClr>
                </a:solidFill>
              </a:rPr>
              <a:t>for </a:t>
            </a:r>
            <a:r>
              <a:rPr lang="en-US" sz="2000" dirty="0" err="1">
                <a:solidFill>
                  <a:schemeClr val="accent2">
                    <a:lumMod val="75000"/>
                  </a:schemeClr>
                </a:solidFill>
              </a:rPr>
              <a:t>i</a:t>
            </a:r>
            <a:r>
              <a:rPr lang="en-US" sz="2000" dirty="0">
                <a:solidFill>
                  <a:schemeClr val="accent2">
                    <a:lumMod val="75000"/>
                  </a:schemeClr>
                </a:solidFill>
              </a:rPr>
              <a:t> in range(0,answer):</a:t>
            </a:r>
          </a:p>
          <a:p>
            <a:pPr marL="0" indent="0">
              <a:buNone/>
            </a:pPr>
            <a:r>
              <a:rPr lang="en-US" sz="2000" dirty="0"/>
              <a:t>    person1 = input("What is the first name? ")</a:t>
            </a:r>
          </a:p>
          <a:p>
            <a:pPr marL="0" indent="0">
              <a:buNone/>
            </a:pPr>
            <a:r>
              <a:rPr lang="en-US" sz="2000" dirty="0"/>
              <a:t>    person2 = input("What is the second name? ")</a:t>
            </a:r>
          </a:p>
          <a:p>
            <a:pPr marL="0" indent="0">
              <a:buNone/>
            </a:pPr>
            <a:endParaRPr lang="en-US" sz="2000" dirty="0"/>
          </a:p>
          <a:p>
            <a:pPr marL="0" indent="0">
              <a:buNone/>
            </a:pPr>
            <a:r>
              <a:rPr lang="en-US" sz="2000" dirty="0"/>
              <a:t>    if person1 &gt; person2:</a:t>
            </a:r>
          </a:p>
          <a:p>
            <a:pPr marL="0" indent="0">
              <a:buNone/>
            </a:pPr>
            <a:r>
              <a:rPr lang="en-US" sz="2000" dirty="0"/>
              <a:t>        print(person1)</a:t>
            </a:r>
          </a:p>
          <a:p>
            <a:pPr marL="0" indent="0">
              <a:buNone/>
            </a:pPr>
            <a:r>
              <a:rPr lang="en-US" sz="2000" dirty="0"/>
              <a:t>        print("has won")</a:t>
            </a:r>
          </a:p>
          <a:p>
            <a:pPr marL="0" indent="0">
              <a:buNone/>
            </a:pPr>
            <a:r>
              <a:rPr lang="en-US" sz="2000" dirty="0"/>
              <a:t>    </a:t>
            </a:r>
            <a:r>
              <a:rPr lang="en-US" sz="2000" dirty="0" err="1"/>
              <a:t>elif</a:t>
            </a:r>
            <a:r>
              <a:rPr lang="en-US" sz="2000" dirty="0"/>
              <a:t> person1 == person2:</a:t>
            </a:r>
          </a:p>
          <a:p>
            <a:pPr marL="0" indent="0">
              <a:buNone/>
            </a:pPr>
            <a:r>
              <a:rPr lang="en-US" sz="2000" dirty="0"/>
              <a:t>        print("friendship")</a:t>
            </a:r>
          </a:p>
          <a:p>
            <a:pPr marL="0" indent="0">
              <a:buNone/>
            </a:pPr>
            <a:r>
              <a:rPr lang="en-US" sz="2000" dirty="0"/>
              <a:t>        print("has won")</a:t>
            </a:r>
          </a:p>
          <a:p>
            <a:pPr marL="0" indent="0">
              <a:buNone/>
            </a:pPr>
            <a:r>
              <a:rPr lang="en-US" sz="2000" dirty="0"/>
              <a:t>    else:</a:t>
            </a:r>
          </a:p>
          <a:p>
            <a:pPr marL="0" indent="0">
              <a:buNone/>
            </a:pPr>
            <a:r>
              <a:rPr lang="en-US" sz="2000" dirty="0"/>
              <a:t>        print(person2)</a:t>
            </a:r>
          </a:p>
          <a:p>
            <a:pPr marL="0" indent="0">
              <a:buNone/>
            </a:pPr>
            <a:r>
              <a:rPr lang="en-US" sz="2000" dirty="0"/>
              <a:t>        print("has won")</a:t>
            </a:r>
          </a:p>
        </p:txBody>
      </p:sp>
      <p:pic>
        <p:nvPicPr>
          <p:cNvPr id="5"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
        <p:nvSpPr>
          <p:cNvPr id="6" name="Down Arrow 5"/>
          <p:cNvSpPr/>
          <p:nvPr/>
        </p:nvSpPr>
        <p:spPr>
          <a:xfrm>
            <a:off x="2895600" y="1600200"/>
            <a:ext cx="300446"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3331029" y="3334248"/>
            <a:ext cx="300446" cy="4270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Down Arrow 7"/>
          <p:cNvSpPr/>
          <p:nvPr/>
        </p:nvSpPr>
        <p:spPr>
          <a:xfrm>
            <a:off x="3333207" y="4097586"/>
            <a:ext cx="300446" cy="42703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Down Arrow 8"/>
          <p:cNvSpPr/>
          <p:nvPr/>
        </p:nvSpPr>
        <p:spPr>
          <a:xfrm>
            <a:off x="3331029" y="4807583"/>
            <a:ext cx="300446" cy="42703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Up-Down Arrow 2"/>
          <p:cNvSpPr/>
          <p:nvPr/>
        </p:nvSpPr>
        <p:spPr>
          <a:xfrm>
            <a:off x="2886891" y="2024902"/>
            <a:ext cx="300446" cy="3352800"/>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1750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strings and collections</a:t>
            </a:r>
            <a:endParaRPr lang="en-US" dirty="0"/>
          </a:p>
        </p:txBody>
      </p:sp>
      <p:sp>
        <p:nvSpPr>
          <p:cNvPr id="5" name="Text Placeholder 4"/>
          <p:cNvSpPr>
            <a:spLocks noGrp="1"/>
          </p:cNvSpPr>
          <p:nvPr>
            <p:ph type="body" idx="1"/>
          </p:nvPr>
        </p:nvSpPr>
        <p:spPr/>
        <p:txBody>
          <a:bodyPr/>
          <a:lstStyle/>
          <a:p>
            <a:r>
              <a:rPr lang="en-US" dirty="0" smtClean="0"/>
              <a:t>Session 2</a:t>
            </a:r>
            <a:endParaRPr lang="en-US" dirty="0"/>
          </a:p>
        </p:txBody>
      </p:sp>
      <p:sp>
        <p:nvSpPr>
          <p:cNvPr id="6" name="Rectangle 5"/>
          <p:cNvSpPr/>
          <p:nvPr/>
        </p:nvSpPr>
        <p:spPr>
          <a:xfrm>
            <a:off x="4191000" y="2740065"/>
            <a:ext cx="4469300" cy="369332"/>
          </a:xfrm>
          <a:prstGeom prst="rect">
            <a:avLst/>
          </a:prstGeom>
        </p:spPr>
        <p:txBody>
          <a:bodyPr wrap="none">
            <a:spAutoFit/>
          </a:bodyPr>
          <a:lstStyle/>
          <a:p>
            <a:r>
              <a:rPr lang="en-US" dirty="0" smtClean="0"/>
              <a:t>https://github.com/alaudo/coderdojo-python</a:t>
            </a:r>
            <a:endParaRPr lang="en-US" dirty="0"/>
          </a:p>
        </p:txBody>
      </p:sp>
      <p:sp>
        <p:nvSpPr>
          <p:cNvPr id="7" name="Rectangle 6"/>
          <p:cNvSpPr/>
          <p:nvPr/>
        </p:nvSpPr>
        <p:spPr>
          <a:xfrm>
            <a:off x="4191000" y="2243694"/>
            <a:ext cx="3817392" cy="369332"/>
          </a:xfrm>
          <a:prstGeom prst="rect">
            <a:avLst/>
          </a:prstGeom>
        </p:spPr>
        <p:txBody>
          <a:bodyPr wrap="none">
            <a:spAutoFit/>
          </a:bodyPr>
          <a:lstStyle/>
          <a:p>
            <a:r>
              <a:rPr lang="en-US" dirty="0" smtClean="0"/>
              <a:t>http://enigmacode.azurewebsites.net/</a:t>
            </a:r>
            <a:endParaRPr lang="en-US" dirty="0"/>
          </a:p>
        </p:txBody>
      </p:sp>
    </p:spTree>
    <p:extLst>
      <p:ext uri="{BB962C8B-B14F-4D97-AF65-F5344CB8AC3E}">
        <p14:creationId xmlns:p14="http://schemas.microsoft.com/office/powerpoint/2010/main" val="2566500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Recap from last session</a:t>
            </a:r>
            <a:endParaRPr lang="en-US" dirty="0"/>
          </a:p>
        </p:txBody>
      </p:sp>
      <p:sp>
        <p:nvSpPr>
          <p:cNvPr id="8" name="Rectangle 7"/>
          <p:cNvSpPr/>
          <p:nvPr/>
        </p:nvSpPr>
        <p:spPr>
          <a:xfrm>
            <a:off x="3657600" y="2362200"/>
            <a:ext cx="5029200" cy="2166875"/>
          </a:xfrm>
          <a:prstGeom prst="rect">
            <a:avLst/>
          </a:prstGeom>
        </p:spPr>
        <p:txBody>
          <a:bodyPr wrap="square">
            <a:spAutoFit/>
          </a:bodyPr>
          <a:lstStyle/>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age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"What is your age?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age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=&lt;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"You are below 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age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"You are exactly 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age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"Your are above 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
        <p:nvSpPr>
          <p:cNvPr id="10" name="TextBox 9"/>
          <p:cNvSpPr txBox="1"/>
          <p:nvPr/>
        </p:nvSpPr>
        <p:spPr>
          <a:xfrm>
            <a:off x="1839457" y="6019800"/>
            <a:ext cx="5465086" cy="523220"/>
          </a:xfrm>
          <a:prstGeom prst="rect">
            <a:avLst/>
          </a:prstGeom>
          <a:noFill/>
        </p:spPr>
        <p:txBody>
          <a:bodyPr wrap="none" rtlCol="0">
            <a:spAutoFit/>
          </a:bodyPr>
          <a:lstStyle/>
          <a:p>
            <a:r>
              <a:rPr lang="en-US" sz="2800" dirty="0" smtClean="0"/>
              <a:t>How many errors can you find here?</a:t>
            </a:r>
            <a:endParaRPr lang="en-US" sz="2800" dirty="0"/>
          </a:p>
        </p:txBody>
      </p:sp>
    </p:spTree>
    <p:extLst>
      <p:ext uri="{BB962C8B-B14F-4D97-AF65-F5344CB8AC3E}">
        <p14:creationId xmlns:p14="http://schemas.microsoft.com/office/powerpoint/2010/main" val="1656382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Recap from last session</a:t>
            </a:r>
            <a:endParaRPr lang="en-US" dirty="0"/>
          </a:p>
        </p:txBody>
      </p:sp>
      <p:sp>
        <p:nvSpPr>
          <p:cNvPr id="8" name="Rectangle 7"/>
          <p:cNvSpPr/>
          <p:nvPr/>
        </p:nvSpPr>
        <p:spPr>
          <a:xfrm>
            <a:off x="3657600" y="2362200"/>
            <a:ext cx="5029200" cy="1951816"/>
          </a:xfrm>
          <a:prstGeom prst="rect">
            <a:avLst/>
          </a:prstGeom>
        </p:spPr>
        <p:txBody>
          <a:bodyPr wrap="square">
            <a:spAutoFit/>
          </a:bodyPr>
          <a:lstStyle/>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3</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range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
        <p:nvSpPr>
          <p:cNvPr id="10" name="TextBox 9"/>
          <p:cNvSpPr txBox="1"/>
          <p:nvPr/>
        </p:nvSpPr>
        <p:spPr>
          <a:xfrm>
            <a:off x="1917572" y="5410200"/>
            <a:ext cx="5692007" cy="523220"/>
          </a:xfrm>
          <a:prstGeom prst="rect">
            <a:avLst/>
          </a:prstGeom>
          <a:noFill/>
        </p:spPr>
        <p:txBody>
          <a:bodyPr wrap="none" rtlCol="0">
            <a:spAutoFit/>
          </a:bodyPr>
          <a:lstStyle/>
          <a:p>
            <a:r>
              <a:rPr lang="en-US" sz="2800" dirty="0" smtClean="0"/>
              <a:t>What number will this program print?</a:t>
            </a:r>
            <a:endParaRPr lang="en-US" sz="2800" dirty="0"/>
          </a:p>
        </p:txBody>
      </p:sp>
    </p:spTree>
    <p:extLst>
      <p:ext uri="{BB962C8B-B14F-4D97-AF65-F5344CB8AC3E}">
        <p14:creationId xmlns:p14="http://schemas.microsoft.com/office/powerpoint/2010/main" val="2846177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a:t>
            </a:r>
            <a:endParaRPr lang="en-US" dirty="0"/>
          </a:p>
        </p:txBody>
      </p:sp>
      <p:sp>
        <p:nvSpPr>
          <p:cNvPr id="4" name="Content Placeholder 3"/>
          <p:cNvSpPr>
            <a:spLocks noGrp="1"/>
          </p:cNvSpPr>
          <p:nvPr>
            <p:ph sz="half" idx="2"/>
          </p:nvPr>
        </p:nvSpPr>
        <p:spPr>
          <a:xfrm>
            <a:off x="3196046" y="1600200"/>
            <a:ext cx="5719354" cy="4114800"/>
          </a:xfrm>
        </p:spPr>
        <p:txBody>
          <a:bodyPr>
            <a:normAutofit fontScale="77500" lnSpcReduction="20000"/>
          </a:bodyPr>
          <a:lstStyle/>
          <a:p>
            <a:pPr marL="0" indent="0">
              <a:buNone/>
            </a:pPr>
            <a:r>
              <a:rPr lang="en-US" sz="2000" dirty="0">
                <a:solidFill>
                  <a:schemeClr val="accent2">
                    <a:lumMod val="75000"/>
                  </a:schemeClr>
                </a:solidFill>
                <a:effectLst>
                  <a:outerShdw blurRad="38100" dist="38100" dir="2700000" algn="tl">
                    <a:srgbClr val="000000">
                      <a:alpha val="43137"/>
                    </a:srgbClr>
                  </a:outerShdw>
                </a:effectLst>
              </a:rPr>
              <a:t>answer = input("Do you want to play a game? ")</a:t>
            </a:r>
          </a:p>
          <a:p>
            <a:pPr marL="0" indent="0">
              <a:buNone/>
            </a:pPr>
            <a:endParaRPr lang="en-US" sz="2000" dirty="0">
              <a:solidFill>
                <a:schemeClr val="accent2">
                  <a:lumMod val="75000"/>
                </a:schemeClr>
              </a:solidFill>
            </a:endParaRPr>
          </a:p>
          <a:p>
            <a:pPr marL="0" indent="0">
              <a:buNone/>
            </a:pPr>
            <a:r>
              <a:rPr lang="en-US" sz="2000" dirty="0">
                <a:solidFill>
                  <a:schemeClr val="accent2">
                    <a:lumMod val="75000"/>
                  </a:schemeClr>
                </a:solidFill>
              </a:rPr>
              <a:t>while answer == "yes":</a:t>
            </a:r>
          </a:p>
          <a:p>
            <a:pPr marL="0" indent="0">
              <a:buNone/>
            </a:pPr>
            <a:r>
              <a:rPr lang="en-US" sz="2000" dirty="0"/>
              <a:t>    person1 = input("What is the first name? ")</a:t>
            </a:r>
          </a:p>
          <a:p>
            <a:pPr marL="0" indent="0">
              <a:buNone/>
            </a:pPr>
            <a:r>
              <a:rPr lang="en-US" sz="2000" dirty="0"/>
              <a:t>    person2 = input("What is the second name? ")</a:t>
            </a:r>
          </a:p>
          <a:p>
            <a:pPr marL="0" indent="0">
              <a:buNone/>
            </a:pPr>
            <a:endParaRPr lang="en-US" sz="2000" dirty="0"/>
          </a:p>
          <a:p>
            <a:pPr marL="0" indent="0">
              <a:buNone/>
            </a:pPr>
            <a:r>
              <a:rPr lang="en-US" sz="2000" dirty="0"/>
              <a:t>    if person1 &gt; person2:</a:t>
            </a:r>
          </a:p>
          <a:p>
            <a:pPr marL="0" indent="0">
              <a:buNone/>
            </a:pPr>
            <a:r>
              <a:rPr lang="en-US" sz="2000" dirty="0"/>
              <a:t>        print(person1)</a:t>
            </a:r>
          </a:p>
          <a:p>
            <a:pPr marL="0" indent="0">
              <a:buNone/>
            </a:pPr>
            <a:r>
              <a:rPr lang="en-US" sz="2000" dirty="0"/>
              <a:t>        print("has won")</a:t>
            </a:r>
          </a:p>
          <a:p>
            <a:pPr marL="0" indent="0">
              <a:buNone/>
            </a:pPr>
            <a:r>
              <a:rPr lang="en-US" sz="2000" dirty="0"/>
              <a:t>    </a:t>
            </a:r>
            <a:r>
              <a:rPr lang="en-US" sz="2000" dirty="0" err="1"/>
              <a:t>elif</a:t>
            </a:r>
            <a:r>
              <a:rPr lang="en-US" sz="2000" dirty="0"/>
              <a:t> person1 == person2:</a:t>
            </a:r>
          </a:p>
          <a:p>
            <a:pPr marL="0" indent="0">
              <a:buNone/>
            </a:pPr>
            <a:r>
              <a:rPr lang="en-US" sz="2000" dirty="0"/>
              <a:t>        print("friendship")</a:t>
            </a:r>
          </a:p>
          <a:p>
            <a:pPr marL="0" indent="0">
              <a:buNone/>
            </a:pPr>
            <a:r>
              <a:rPr lang="en-US" sz="2000" dirty="0"/>
              <a:t>        print("has won")</a:t>
            </a:r>
          </a:p>
          <a:p>
            <a:pPr marL="0" indent="0">
              <a:buNone/>
            </a:pPr>
            <a:r>
              <a:rPr lang="en-US" sz="2000" dirty="0"/>
              <a:t>    else:</a:t>
            </a:r>
          </a:p>
          <a:p>
            <a:pPr marL="0" indent="0">
              <a:buNone/>
            </a:pPr>
            <a:r>
              <a:rPr lang="en-US" sz="2000" dirty="0"/>
              <a:t>        print(person2)</a:t>
            </a:r>
          </a:p>
          <a:p>
            <a:pPr marL="0" indent="0">
              <a:buNone/>
            </a:pPr>
            <a:r>
              <a:rPr lang="en-US" sz="2000" dirty="0"/>
              <a:t>        print("has won")</a:t>
            </a:r>
          </a:p>
          <a:p>
            <a:pPr marL="0" indent="0">
              <a:buNone/>
            </a:pPr>
            <a:r>
              <a:rPr lang="en-US" sz="2000" dirty="0">
                <a:solidFill>
                  <a:schemeClr val="accent2">
                    <a:lumMod val="75000"/>
                  </a:schemeClr>
                </a:solidFill>
              </a:rPr>
              <a:t>    </a:t>
            </a:r>
            <a:r>
              <a:rPr lang="en-US" sz="2000" dirty="0">
                <a:solidFill>
                  <a:schemeClr val="accent2">
                    <a:lumMod val="75000"/>
                  </a:schemeClr>
                </a:solidFill>
                <a:effectLst>
                  <a:outerShdw blurRad="38100" dist="38100" dir="2700000" algn="tl">
                    <a:srgbClr val="000000">
                      <a:alpha val="43137"/>
                    </a:srgbClr>
                  </a:outerShdw>
                </a:effectLst>
              </a:rPr>
              <a:t>answer = input("Do you want to play a game? ")</a:t>
            </a:r>
          </a:p>
        </p:txBody>
      </p:sp>
      <p:pic>
        <p:nvPicPr>
          <p:cNvPr id="5"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
        <p:nvSpPr>
          <p:cNvPr id="6" name="Down Arrow 5"/>
          <p:cNvSpPr/>
          <p:nvPr/>
        </p:nvSpPr>
        <p:spPr>
          <a:xfrm>
            <a:off x="2895600" y="1600200"/>
            <a:ext cx="300446"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3331029" y="3334248"/>
            <a:ext cx="300446" cy="4270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Down Arrow 7"/>
          <p:cNvSpPr/>
          <p:nvPr/>
        </p:nvSpPr>
        <p:spPr>
          <a:xfrm>
            <a:off x="3333207" y="4097586"/>
            <a:ext cx="300446" cy="42703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Down Arrow 8"/>
          <p:cNvSpPr/>
          <p:nvPr/>
        </p:nvSpPr>
        <p:spPr>
          <a:xfrm>
            <a:off x="3331029" y="4807583"/>
            <a:ext cx="300446" cy="42703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Up-Down Arrow 2"/>
          <p:cNvSpPr/>
          <p:nvPr/>
        </p:nvSpPr>
        <p:spPr>
          <a:xfrm>
            <a:off x="2917971" y="2133600"/>
            <a:ext cx="300446" cy="3352800"/>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p:cNvSpPr txBox="1"/>
          <p:nvPr/>
        </p:nvSpPr>
        <p:spPr>
          <a:xfrm>
            <a:off x="1839457" y="6019800"/>
            <a:ext cx="5204373" cy="523220"/>
          </a:xfrm>
          <a:prstGeom prst="rect">
            <a:avLst/>
          </a:prstGeom>
          <a:noFill/>
        </p:spPr>
        <p:txBody>
          <a:bodyPr wrap="none" rtlCol="0">
            <a:spAutoFit/>
          </a:bodyPr>
          <a:lstStyle/>
          <a:p>
            <a:r>
              <a:rPr lang="en-US" sz="2800" dirty="0" smtClean="0"/>
              <a:t>How to remove the duplicate line?</a:t>
            </a:r>
            <a:endParaRPr lang="en-US" sz="2800" dirty="0"/>
          </a:p>
        </p:txBody>
      </p:sp>
    </p:spTree>
    <p:extLst>
      <p:ext uri="{BB962C8B-B14F-4D97-AF65-F5344CB8AC3E}">
        <p14:creationId xmlns:p14="http://schemas.microsoft.com/office/powerpoint/2010/main" val="1917622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loops</a:t>
            </a:r>
            <a:endParaRPr lang="en-US" dirty="0"/>
          </a:p>
        </p:txBody>
      </p:sp>
      <p:sp>
        <p:nvSpPr>
          <p:cNvPr id="4" name="Content Placeholder 3"/>
          <p:cNvSpPr>
            <a:spLocks noGrp="1"/>
          </p:cNvSpPr>
          <p:nvPr>
            <p:ph sz="half" idx="2"/>
          </p:nvPr>
        </p:nvSpPr>
        <p:spPr>
          <a:xfrm>
            <a:off x="5963194" y="4267200"/>
            <a:ext cx="2667000" cy="1858963"/>
          </a:xfrm>
        </p:spPr>
        <p:txBody>
          <a:bodyPr/>
          <a:lstStyle/>
          <a:p>
            <a:r>
              <a:rPr lang="en-US" dirty="0" smtClean="0"/>
              <a:t>break</a:t>
            </a:r>
          </a:p>
          <a:p>
            <a:r>
              <a:rPr lang="en-US" dirty="0"/>
              <a:t>continue</a:t>
            </a:r>
          </a:p>
          <a:p>
            <a:r>
              <a:rPr lang="en-US" dirty="0" smtClean="0"/>
              <a:t>pass</a:t>
            </a:r>
            <a:endParaRPr lang="en-US" dirty="0"/>
          </a:p>
        </p:txBody>
      </p:sp>
      <p:sp>
        <p:nvSpPr>
          <p:cNvPr id="5" name="Rectangle 4"/>
          <p:cNvSpPr/>
          <p:nvPr/>
        </p:nvSpPr>
        <p:spPr>
          <a:xfrm>
            <a:off x="381000" y="1417638"/>
            <a:ext cx="5867400" cy="3978205"/>
          </a:xfrm>
          <a:prstGeom prst="rect">
            <a:avLst/>
          </a:prstGeom>
        </p:spPr>
        <p:txBody>
          <a:bodyPr wrap="square">
            <a:spAutoFit/>
          </a:bodyPr>
          <a:lstStyle/>
          <a:p>
            <a:pPr>
              <a:lnSpc>
                <a:spcPct val="107000"/>
              </a:lnSpc>
            </a:pP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while</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True</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answer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"Do you want to play a game?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answer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"yes"</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break</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person1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"What is the first name?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person2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"What is the second name?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person1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&gt;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person2</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person1</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elif</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person1 </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person2</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"friendship"</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person2</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4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"has won"</a:t>
            </a:r>
            <a:r>
              <a:rPr lang="en-US" sz="14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690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what do we now?</a:t>
            </a:r>
            <a:endParaRPr lang="en-US" dirty="0"/>
          </a:p>
        </p:txBody>
      </p:sp>
      <p:sp>
        <p:nvSpPr>
          <p:cNvPr id="4" name="Content Placeholder 3"/>
          <p:cNvSpPr>
            <a:spLocks noGrp="1"/>
          </p:cNvSpPr>
          <p:nvPr>
            <p:ph sz="half" idx="2"/>
          </p:nvPr>
        </p:nvSpPr>
        <p:spPr/>
        <p:txBody>
          <a:bodyPr/>
          <a:lstStyle/>
          <a:p>
            <a:endParaRPr lang="en-US"/>
          </a:p>
        </p:txBody>
      </p:sp>
      <p:sp>
        <p:nvSpPr>
          <p:cNvPr id="5" name="Content Placeholder 4"/>
          <p:cNvSpPr>
            <a:spLocks noGrp="1"/>
          </p:cNvSpPr>
          <p:nvPr>
            <p:ph sz="half" idx="1"/>
          </p:nvPr>
        </p:nvSpPr>
        <p:spPr/>
        <p:txBody>
          <a:bodyPr/>
          <a:lstStyle/>
          <a:p>
            <a:endParaRPr lang="en-US"/>
          </a:p>
        </p:txBody>
      </p:sp>
    </p:spTree>
    <p:extLst>
      <p:ext uri="{BB962C8B-B14F-4D97-AF65-F5344CB8AC3E}">
        <p14:creationId xmlns:p14="http://schemas.microsoft.com/office/powerpoint/2010/main" val="3008586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Strings: what do we now and what don’t?</a:t>
            </a:r>
            <a:endParaRPr lang="en-US" dirty="0"/>
          </a:p>
        </p:txBody>
      </p:sp>
      <p:sp>
        <p:nvSpPr>
          <p:cNvPr id="3" name="Content Placeholder 2"/>
          <p:cNvSpPr>
            <a:spLocks noGrp="1"/>
          </p:cNvSpPr>
          <p:nvPr>
            <p:ph sz="half" idx="1"/>
          </p:nvPr>
        </p:nvSpPr>
        <p:spPr/>
        <p:txBody>
          <a:bodyPr>
            <a:normAutofit/>
          </a:bodyPr>
          <a:lstStyle/>
          <a:p>
            <a:r>
              <a:rPr lang="en-US" dirty="0" smtClean="0"/>
              <a:t>Get with “input” command</a:t>
            </a:r>
          </a:p>
          <a:p>
            <a:r>
              <a:rPr lang="en-US" dirty="0" smtClean="0"/>
              <a:t>Compare as numbers</a:t>
            </a:r>
          </a:p>
          <a:p>
            <a:r>
              <a:rPr lang="en-US" dirty="0" smtClean="0"/>
              <a:t>Compare with “==“ and “!=“</a:t>
            </a:r>
          </a:p>
          <a:p>
            <a:r>
              <a:rPr lang="en-US" dirty="0" smtClean="0"/>
              <a:t>Print with “print” command</a:t>
            </a:r>
          </a:p>
          <a:p>
            <a:endParaRPr lang="en-US" dirty="0"/>
          </a:p>
        </p:txBody>
      </p:sp>
      <p:sp>
        <p:nvSpPr>
          <p:cNvPr id="5" name="Content Placeholder 4"/>
          <p:cNvSpPr>
            <a:spLocks noGrp="1"/>
          </p:cNvSpPr>
          <p:nvPr>
            <p:ph sz="half" idx="2"/>
          </p:nvPr>
        </p:nvSpPr>
        <p:spPr/>
        <p:txBody>
          <a:bodyPr>
            <a:normAutofit/>
          </a:bodyPr>
          <a:lstStyle/>
          <a:p>
            <a:endParaRPr lang="en-US" dirty="0"/>
          </a:p>
        </p:txBody>
      </p:sp>
    </p:spTree>
    <p:extLst>
      <p:ext uri="{BB962C8B-B14F-4D97-AF65-F5344CB8AC3E}">
        <p14:creationId xmlns:p14="http://schemas.microsoft.com/office/powerpoint/2010/main" val="2153254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what should we know?</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Get with “input” command</a:t>
            </a:r>
          </a:p>
          <a:p>
            <a:r>
              <a:rPr lang="en-US" dirty="0" smtClean="0"/>
              <a:t>Compare as numbers</a:t>
            </a:r>
          </a:p>
          <a:p>
            <a:r>
              <a:rPr lang="en-US" dirty="0" smtClean="0"/>
              <a:t>Compare with “==“ and “!=“</a:t>
            </a:r>
          </a:p>
          <a:p>
            <a:r>
              <a:rPr lang="en-US" dirty="0" smtClean="0"/>
              <a:t>Print with “print” command</a:t>
            </a:r>
          </a:p>
          <a:p>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How to check if string is empty?</a:t>
            </a:r>
          </a:p>
          <a:p>
            <a:r>
              <a:rPr lang="en-US" dirty="0" smtClean="0"/>
              <a:t>How to get string length?</a:t>
            </a:r>
          </a:p>
          <a:p>
            <a:r>
              <a:rPr lang="en-US" dirty="0"/>
              <a:t>How to get a part of a string?</a:t>
            </a:r>
          </a:p>
          <a:p>
            <a:r>
              <a:rPr lang="en-US" dirty="0" smtClean="0"/>
              <a:t>How to replace one symbol with another?</a:t>
            </a:r>
          </a:p>
          <a:p>
            <a:r>
              <a:rPr lang="en-US" dirty="0" smtClean="0"/>
              <a:t>How to reverse string?</a:t>
            </a:r>
          </a:p>
          <a:p>
            <a:r>
              <a:rPr lang="en-US" dirty="0" smtClean="0"/>
              <a:t>How to split string?</a:t>
            </a:r>
          </a:p>
          <a:p>
            <a:r>
              <a:rPr lang="en-US" dirty="0" smtClean="0"/>
              <a:t>How to stich many strings together?</a:t>
            </a:r>
          </a:p>
          <a:p>
            <a:endParaRPr lang="en-US" dirty="0"/>
          </a:p>
        </p:txBody>
      </p:sp>
    </p:spTree>
    <p:extLst>
      <p:ext uri="{BB962C8B-B14F-4D97-AF65-F5344CB8AC3E}">
        <p14:creationId xmlns:p14="http://schemas.microsoft.com/office/powerpoint/2010/main" val="129241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a:t>
            </a:r>
            <a:endParaRPr lang="en-US" dirty="0"/>
          </a:p>
        </p:txBody>
      </p:sp>
      <p:sp>
        <p:nvSpPr>
          <p:cNvPr id="3" name="Content Placeholder 2"/>
          <p:cNvSpPr>
            <a:spLocks noGrp="1"/>
          </p:cNvSpPr>
          <p:nvPr>
            <p:ph idx="1"/>
          </p:nvPr>
        </p:nvSpPr>
        <p:spPr/>
        <p:txBody>
          <a:bodyPr/>
          <a:lstStyle/>
          <a:p>
            <a:r>
              <a:rPr lang="en-US" dirty="0" smtClean="0"/>
              <a:t>Session 1: Leveling the ground (basic Python)</a:t>
            </a:r>
          </a:p>
          <a:p>
            <a:r>
              <a:rPr lang="en-US" dirty="0" smtClean="0"/>
              <a:t>Session 2: Strings and collections</a:t>
            </a:r>
          </a:p>
          <a:p>
            <a:r>
              <a:rPr lang="en-US" dirty="0" smtClean="0"/>
              <a:t>Session 3: Functions, Dictionaries etc..</a:t>
            </a:r>
            <a:endParaRPr lang="en-US" dirty="0"/>
          </a:p>
        </p:txBody>
      </p:sp>
    </p:spTree>
    <p:extLst>
      <p:ext uri="{BB962C8B-B14F-4D97-AF65-F5344CB8AC3E}">
        <p14:creationId xmlns:p14="http://schemas.microsoft.com/office/powerpoint/2010/main" val="1592464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&amp; math</a:t>
            </a:r>
            <a:endParaRPr lang="en-US" dirty="0"/>
          </a:p>
        </p:txBody>
      </p:sp>
      <p:sp>
        <p:nvSpPr>
          <p:cNvPr id="3" name="Content Placeholder 2"/>
          <p:cNvSpPr>
            <a:spLocks noGrp="1"/>
          </p:cNvSpPr>
          <p:nvPr>
            <p:ph sz="half" idx="1"/>
          </p:nvPr>
        </p:nvSpPr>
        <p:spPr/>
        <p:txBody>
          <a:bodyPr/>
          <a:lstStyle/>
          <a:p>
            <a:r>
              <a:rPr lang="en-US" dirty="0" smtClean="0"/>
              <a:t>What happens if we:</a:t>
            </a:r>
          </a:p>
          <a:p>
            <a:pPr lvl="1">
              <a:buFont typeface="Courier New" panose="02070309020205020404" pitchFamily="49" charset="0"/>
              <a:buChar char="o"/>
            </a:pPr>
            <a:r>
              <a:rPr lang="en-US" dirty="0" smtClean="0"/>
              <a:t>string1 + string2</a:t>
            </a:r>
          </a:p>
          <a:p>
            <a:pPr lvl="1">
              <a:buFont typeface="Courier New" panose="02070309020205020404" pitchFamily="49" charset="0"/>
              <a:buChar char="o"/>
            </a:pPr>
            <a:r>
              <a:rPr lang="en-US" dirty="0" smtClean="0"/>
              <a:t>string1 – string2</a:t>
            </a:r>
          </a:p>
          <a:p>
            <a:pPr lvl="1">
              <a:buFont typeface="Courier New" panose="02070309020205020404" pitchFamily="49" charset="0"/>
              <a:buChar char="o"/>
            </a:pPr>
            <a:r>
              <a:rPr lang="en-US" dirty="0" smtClean="0"/>
              <a:t>string1 * 10</a:t>
            </a:r>
          </a:p>
          <a:p>
            <a:pPr lvl="1">
              <a:buFont typeface="Courier New" panose="02070309020205020404" pitchFamily="49" charset="0"/>
              <a:buChar char="o"/>
            </a:pPr>
            <a:r>
              <a:rPr lang="en-US" dirty="0" smtClean="0"/>
              <a:t>string2 / 5</a:t>
            </a:r>
          </a:p>
          <a:p>
            <a:pPr lvl="1">
              <a:buFont typeface="Courier New" panose="02070309020205020404" pitchFamily="49" charset="0"/>
              <a:buChar char="o"/>
            </a:pPr>
            <a:r>
              <a:rPr lang="en-US" dirty="0" smtClean="0"/>
              <a:t>string3 % 5</a:t>
            </a:r>
            <a:endParaRPr lang="en-US" dirty="0"/>
          </a:p>
        </p:txBody>
      </p:sp>
      <p:sp>
        <p:nvSpPr>
          <p:cNvPr id="4" name="Content Placeholder 3"/>
          <p:cNvSpPr>
            <a:spLocks noGrp="1"/>
          </p:cNvSpPr>
          <p:nvPr>
            <p:ph sz="half" idx="2"/>
          </p:nvPr>
        </p:nvSpPr>
        <p:spPr/>
        <p:txBody>
          <a:bodyPr/>
          <a:lstStyle/>
          <a:p>
            <a:r>
              <a:rPr lang="en-US" dirty="0" smtClean="0"/>
              <a:t>How can we:</a:t>
            </a:r>
          </a:p>
          <a:p>
            <a:pPr lvl="1">
              <a:buFont typeface="Wingdings" panose="05000000000000000000" pitchFamily="2" charset="2"/>
              <a:buChar char="q"/>
            </a:pPr>
            <a:r>
              <a:rPr lang="en-US" dirty="0" smtClean="0"/>
              <a:t>stitch strings</a:t>
            </a:r>
          </a:p>
          <a:p>
            <a:pPr lvl="1">
              <a:buFont typeface="Wingdings" panose="05000000000000000000" pitchFamily="2" charset="2"/>
              <a:buChar char="q"/>
            </a:pPr>
            <a:r>
              <a:rPr lang="en-US" dirty="0" smtClean="0"/>
              <a:t>remove part of string</a:t>
            </a:r>
          </a:p>
          <a:p>
            <a:pPr lvl="1">
              <a:buFont typeface="Wingdings" panose="05000000000000000000" pitchFamily="2" charset="2"/>
              <a:buChar char="q"/>
            </a:pPr>
            <a:r>
              <a:rPr lang="en-US" dirty="0" smtClean="0"/>
              <a:t>copy string</a:t>
            </a:r>
          </a:p>
          <a:p>
            <a:pPr lvl="1">
              <a:buFont typeface="Wingdings" panose="05000000000000000000" pitchFamily="2" charset="2"/>
              <a:buChar char="q"/>
            </a:pPr>
            <a:r>
              <a:rPr lang="en-US" dirty="0" smtClean="0"/>
              <a:t>format string</a:t>
            </a:r>
            <a:endParaRPr lang="en-US" dirty="0"/>
          </a:p>
        </p:txBody>
      </p:sp>
    </p:spTree>
    <p:extLst>
      <p:ext uri="{BB962C8B-B14F-4D97-AF65-F5344CB8AC3E}">
        <p14:creationId xmlns:p14="http://schemas.microsoft.com/office/powerpoint/2010/main" val="3977663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test for empty string?</a:t>
            </a:r>
            <a:endParaRPr lang="en-US" dirty="0"/>
          </a:p>
        </p:txBody>
      </p:sp>
      <p:sp>
        <p:nvSpPr>
          <p:cNvPr id="8" name="Rectangle 7"/>
          <p:cNvSpPr/>
          <p:nvPr/>
        </p:nvSpPr>
        <p:spPr>
          <a:xfrm>
            <a:off x="3657600" y="2362200"/>
            <a:ext cx="5029200" cy="1969322"/>
          </a:xfrm>
          <a:prstGeom prst="rect">
            <a:avLst/>
          </a:prstGeom>
        </p:spPr>
        <p:txBody>
          <a:bodyPr wrap="square">
            <a:spAutoFit/>
          </a:bodyPr>
          <a:lstStyle/>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text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"Enter something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if</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text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"This text is not empty"</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else</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"This text is EMPTY"</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
        <p:nvSpPr>
          <p:cNvPr id="10" name="TextBox 9"/>
          <p:cNvSpPr txBox="1"/>
          <p:nvPr/>
        </p:nvSpPr>
        <p:spPr>
          <a:xfrm>
            <a:off x="1839457" y="6019800"/>
            <a:ext cx="5583388" cy="523220"/>
          </a:xfrm>
          <a:prstGeom prst="rect">
            <a:avLst/>
          </a:prstGeom>
          <a:noFill/>
        </p:spPr>
        <p:txBody>
          <a:bodyPr wrap="none" rtlCol="0">
            <a:spAutoFit/>
          </a:bodyPr>
          <a:lstStyle/>
          <a:p>
            <a:r>
              <a:rPr lang="en-US" sz="2800" dirty="0" smtClean="0"/>
              <a:t>What about just spaces in the string?</a:t>
            </a:r>
            <a:endParaRPr lang="en-US" sz="2800" dirty="0"/>
          </a:p>
        </p:txBody>
      </p:sp>
    </p:spTree>
    <p:extLst>
      <p:ext uri="{BB962C8B-B14F-4D97-AF65-F5344CB8AC3E}">
        <p14:creationId xmlns:p14="http://schemas.microsoft.com/office/powerpoint/2010/main" val="215832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find how long a string is?</a:t>
            </a:r>
            <a:endParaRPr lang="en-US" dirty="0"/>
          </a:p>
        </p:txBody>
      </p:sp>
      <p:sp>
        <p:nvSpPr>
          <p:cNvPr id="8" name="Rectangle 7"/>
          <p:cNvSpPr/>
          <p:nvPr/>
        </p:nvSpPr>
        <p:spPr>
          <a:xfrm>
            <a:off x="3657600" y="2362200"/>
            <a:ext cx="5029200" cy="1080232"/>
          </a:xfrm>
          <a:prstGeom prst="rect">
            <a:avLst/>
          </a:prstGeom>
        </p:spPr>
        <p:txBody>
          <a:bodyPr wrap="square">
            <a:spAutoFit/>
          </a:bodyPr>
          <a:lstStyle/>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text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input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"Enter something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smtClean="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smtClean="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b="1" dirty="0" err="1" smtClean="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len</a:t>
            </a:r>
            <a:r>
              <a:rPr lang="en-US" b="1" dirty="0" smtClean="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smtClean="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text</a:t>
            </a:r>
            <a:r>
              <a:rPr lang="en-US" b="1" dirty="0" smtClean="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
        <p:nvSpPr>
          <p:cNvPr id="10" name="TextBox 9"/>
          <p:cNvSpPr txBox="1"/>
          <p:nvPr/>
        </p:nvSpPr>
        <p:spPr>
          <a:xfrm>
            <a:off x="1752600" y="5563007"/>
            <a:ext cx="6222922" cy="523220"/>
          </a:xfrm>
          <a:prstGeom prst="rect">
            <a:avLst/>
          </a:prstGeom>
          <a:noFill/>
        </p:spPr>
        <p:txBody>
          <a:bodyPr wrap="none" rtlCol="0">
            <a:spAutoFit/>
          </a:bodyPr>
          <a:lstStyle/>
          <a:p>
            <a:r>
              <a:rPr lang="en-US" sz="2800" dirty="0" smtClean="0"/>
              <a:t>But how to print the text WITH numbers?</a:t>
            </a:r>
            <a:endParaRPr lang="en-US" sz="2800" dirty="0"/>
          </a:p>
        </p:txBody>
      </p:sp>
    </p:spTree>
    <p:extLst>
      <p:ext uri="{BB962C8B-B14F-4D97-AF65-F5344CB8AC3E}">
        <p14:creationId xmlns:p14="http://schemas.microsoft.com/office/powerpoint/2010/main" val="3373558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Pretty printing in Python?</a:t>
            </a:r>
            <a:endParaRPr lang="en-US" dirty="0"/>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19586" y="2982865"/>
            <a:ext cx="1514311" cy="2245359"/>
          </a:xfrm>
        </p:spPr>
      </p:pic>
      <p:sp>
        <p:nvSpPr>
          <p:cNvPr id="2" name="Rectangle 1"/>
          <p:cNvSpPr/>
          <p:nvPr/>
        </p:nvSpPr>
        <p:spPr>
          <a:xfrm>
            <a:off x="685800" y="1676400"/>
            <a:ext cx="7467600" cy="1080360"/>
          </a:xfrm>
          <a:prstGeom prst="rect">
            <a:avLst/>
          </a:prstGeom>
        </p:spPr>
        <p:txBody>
          <a:bodyPr wrap="square">
            <a:spAutoFit/>
          </a:bodyPr>
          <a:lstStyle/>
          <a:p>
            <a:pPr>
              <a:lnSpc>
                <a:spcPct val="107000"/>
              </a:lnSpc>
            </a:pPr>
            <a:r>
              <a:rPr lang="en-US" sz="11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"My length is "</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str</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len</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"My length is"</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"My favorite programming language is %s "</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"python"</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and {} are best </a:t>
            </a:r>
            <a:r>
              <a:rPr lang="en-US" sz="11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friends"</a:t>
            </a:r>
            <a:r>
              <a:rPr lang="en-US" sz="11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format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"me"</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"my papa"</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"My name is {name} and I am {age} years </a:t>
            </a:r>
            <a:r>
              <a:rPr lang="en-US" sz="11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old"</a:t>
            </a:r>
            <a:r>
              <a:rPr lang="en-US" sz="11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format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name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"Alex"</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age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37</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8481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what should we know?</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Get with “input” command</a:t>
            </a:r>
          </a:p>
          <a:p>
            <a:r>
              <a:rPr lang="en-US" dirty="0" smtClean="0"/>
              <a:t>Compare as numbers</a:t>
            </a:r>
          </a:p>
          <a:p>
            <a:r>
              <a:rPr lang="en-US" dirty="0" smtClean="0"/>
              <a:t>Compare with “==“ and “!=“</a:t>
            </a:r>
          </a:p>
          <a:p>
            <a:r>
              <a:rPr lang="en-US" dirty="0" smtClean="0"/>
              <a:t>Print with “print” command</a:t>
            </a:r>
          </a:p>
          <a:p>
            <a:endParaRPr lang="en-US" dirty="0"/>
          </a:p>
        </p:txBody>
      </p:sp>
      <p:sp>
        <p:nvSpPr>
          <p:cNvPr id="4" name="Content Placeholder 3"/>
          <p:cNvSpPr>
            <a:spLocks noGrp="1"/>
          </p:cNvSpPr>
          <p:nvPr>
            <p:ph sz="half" idx="2"/>
          </p:nvPr>
        </p:nvSpPr>
        <p:spPr/>
        <p:txBody>
          <a:bodyPr>
            <a:normAutofit fontScale="92500" lnSpcReduction="10000"/>
          </a:bodyPr>
          <a:lstStyle/>
          <a:p>
            <a:r>
              <a:rPr lang="en-US" strike="sngStrike" dirty="0" smtClean="0"/>
              <a:t>How to check if string is empty?</a:t>
            </a:r>
          </a:p>
          <a:p>
            <a:r>
              <a:rPr lang="en-US" strike="sngStrike" dirty="0" smtClean="0"/>
              <a:t>How to get string length?</a:t>
            </a:r>
          </a:p>
          <a:p>
            <a:r>
              <a:rPr lang="en-US" strike="sngStrike" dirty="0"/>
              <a:t>How to get a part of a string?</a:t>
            </a:r>
          </a:p>
          <a:p>
            <a:r>
              <a:rPr lang="en-US" dirty="0" smtClean="0"/>
              <a:t>How to replace one symbol with another?</a:t>
            </a:r>
          </a:p>
          <a:p>
            <a:r>
              <a:rPr lang="en-US" dirty="0" smtClean="0"/>
              <a:t>How to reverse string?</a:t>
            </a:r>
          </a:p>
          <a:p>
            <a:r>
              <a:rPr lang="en-US" dirty="0" smtClean="0"/>
              <a:t>How to split string?</a:t>
            </a:r>
          </a:p>
          <a:p>
            <a:r>
              <a:rPr lang="en-US" dirty="0" smtClean="0"/>
              <a:t>How to stich many strings together?</a:t>
            </a:r>
          </a:p>
          <a:p>
            <a:endParaRPr lang="en-US" dirty="0"/>
          </a:p>
        </p:txBody>
      </p:sp>
    </p:spTree>
    <p:extLst>
      <p:ext uri="{BB962C8B-B14F-4D97-AF65-F5344CB8AC3E}">
        <p14:creationId xmlns:p14="http://schemas.microsoft.com/office/powerpoint/2010/main" val="2601358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Pretty printing in Python?</a:t>
            </a:r>
            <a:endParaRPr lang="en-US" dirty="0"/>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19586" y="2982865"/>
            <a:ext cx="1514311" cy="2245359"/>
          </a:xfrm>
        </p:spPr>
      </p:pic>
      <p:sp>
        <p:nvSpPr>
          <p:cNvPr id="2" name="Rectangle 1"/>
          <p:cNvSpPr/>
          <p:nvPr/>
        </p:nvSpPr>
        <p:spPr>
          <a:xfrm>
            <a:off x="2658291" y="1828800"/>
            <a:ext cx="6019800" cy="1047403"/>
          </a:xfrm>
          <a:prstGeom prst="rect">
            <a:avLst/>
          </a:prstGeom>
        </p:spPr>
        <p:txBody>
          <a:bodyPr wrap="square">
            <a:spAutoFit/>
          </a:bodyPr>
          <a:lstStyle/>
          <a:p>
            <a:pPr>
              <a:lnSpc>
                <a:spcPct val="107000"/>
              </a:lnSpc>
            </a:pPr>
            <a:r>
              <a:rPr lang="en-US" sz="11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"I am a good </a:t>
            </a:r>
            <a:r>
              <a:rPr lang="en-US" sz="11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programmer"</a:t>
            </a:r>
            <a:r>
              <a:rPr lang="en-US" sz="11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replace</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good"</a:t>
            </a:r>
            <a:r>
              <a:rPr lang="en-US" sz="11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"not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really good"</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"&lt;***&gt;"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join</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one"</a:t>
            </a:r>
            <a:r>
              <a:rPr lang="en-US" sz="11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"two"</a:t>
            </a:r>
            <a:r>
              <a:rPr lang="en-US" sz="11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"three"</a:t>
            </a:r>
            <a:r>
              <a:rPr lang="en-US" sz="11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"four</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join</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reversed</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"I am a good string"</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"I am a good </a:t>
            </a:r>
            <a:r>
              <a:rPr lang="en-US" sz="1100" dirty="0" err="1">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athlete"</a:t>
            </a:r>
            <a:r>
              <a:rPr lang="en-US" sz="11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split</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1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1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5149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smtClean="0"/>
              <a:t>A list is a container that holds other objects/values</a:t>
            </a:r>
          </a:p>
          <a:p>
            <a:r>
              <a:rPr lang="en-US" dirty="0" smtClean="0"/>
              <a:t>A list can be as large as you need it to be</a:t>
            </a:r>
          </a:p>
          <a:p>
            <a:r>
              <a:rPr lang="en-US" dirty="0" smtClean="0"/>
              <a:t>You can access the values inside a list at any time as long as you have the list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Hidden lists</a:t>
            </a:r>
            <a:endParaRPr lang="en-US" dirty="0"/>
          </a:p>
        </p:txBody>
      </p:sp>
      <p:sp>
        <p:nvSpPr>
          <p:cNvPr id="8" name="Rectangle 7"/>
          <p:cNvSpPr/>
          <p:nvPr/>
        </p:nvSpPr>
        <p:spPr>
          <a:xfrm>
            <a:off x="3276600" y="1822084"/>
            <a:ext cx="5029200" cy="3433632"/>
          </a:xfrm>
          <a:prstGeom prst="rect">
            <a:avLst/>
          </a:prstGeom>
        </p:spPr>
        <p:txBody>
          <a:bodyPr wrap="square">
            <a:spAutoFit/>
          </a:bodyPr>
          <a:lstStyle/>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range</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list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range</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txt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"pizza is no longer hot"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txt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list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txt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
        <p:nvSpPr>
          <p:cNvPr id="10" name="TextBox 9"/>
          <p:cNvSpPr txBox="1"/>
          <p:nvPr/>
        </p:nvSpPr>
        <p:spPr>
          <a:xfrm>
            <a:off x="1752600" y="5563007"/>
            <a:ext cx="4624664" cy="523220"/>
          </a:xfrm>
          <a:prstGeom prst="rect">
            <a:avLst/>
          </a:prstGeom>
          <a:noFill/>
        </p:spPr>
        <p:txBody>
          <a:bodyPr wrap="none" rtlCol="0">
            <a:spAutoFit/>
          </a:bodyPr>
          <a:lstStyle/>
          <a:p>
            <a:r>
              <a:rPr lang="en-US" sz="2800" dirty="0" smtClean="0"/>
              <a:t>Lists, they are everywhere… </a:t>
            </a:r>
            <a:r>
              <a:rPr lang="en-US" sz="2800" dirty="0" smtClean="0">
                <a:sym typeface="Wingdings" panose="05000000000000000000" pitchFamily="2" charset="2"/>
              </a:rPr>
              <a:t></a:t>
            </a:r>
            <a:endParaRPr lang="en-US" sz="2800" dirty="0"/>
          </a:p>
        </p:txBody>
      </p:sp>
      <p:pic>
        <p:nvPicPr>
          <p:cNvPr id="1026" name="Picture 2" descr="http://memecrunch.com/image/50210aac1861334ce7014f5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314" y="5362327"/>
            <a:ext cx="2365686"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013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Browsing lists</a:t>
            </a:r>
            <a:endParaRPr lang="en-US" dirty="0"/>
          </a:p>
        </p:txBody>
      </p:sp>
      <p:sp>
        <p:nvSpPr>
          <p:cNvPr id="8" name="Rectangle 7"/>
          <p:cNvSpPr/>
          <p:nvPr/>
        </p:nvSpPr>
        <p:spPr>
          <a:xfrm>
            <a:off x="3276600" y="1417638"/>
            <a:ext cx="5029200" cy="4837991"/>
          </a:xfrm>
          <a:prstGeom prst="rect">
            <a:avLst/>
          </a:prstGeom>
        </p:spPr>
        <p:txBody>
          <a:bodyPr wrap="square">
            <a:spAutoFit/>
          </a:bodyPr>
          <a:lstStyle/>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"Jingle bells, Jingle bells Jingle all the way Oh what fun it is to ride"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2</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3</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Tree>
    <p:extLst>
      <p:ext uri="{BB962C8B-B14F-4D97-AF65-F5344CB8AC3E}">
        <p14:creationId xmlns:p14="http://schemas.microsoft.com/office/powerpoint/2010/main" val="280716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Browsing lists (2)</a:t>
            </a:r>
            <a:endParaRPr lang="en-US" dirty="0"/>
          </a:p>
        </p:txBody>
      </p:sp>
      <p:sp>
        <p:nvSpPr>
          <p:cNvPr id="8" name="Rectangle 7"/>
          <p:cNvSpPr/>
          <p:nvPr/>
        </p:nvSpPr>
        <p:spPr>
          <a:xfrm>
            <a:off x="3276600" y="1417638"/>
            <a:ext cx="5029200" cy="5233164"/>
          </a:xfrm>
          <a:prstGeom prst="rect">
            <a:avLst/>
          </a:prstGeom>
        </p:spPr>
        <p:txBody>
          <a:bodyPr wrap="square">
            <a:spAutoFit/>
          </a:bodyPr>
          <a:lstStyle/>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"Jingle bells, Jingle bells Jingle all the way Oh what fun it is to </a:t>
            </a:r>
            <a:r>
              <a:rPr lang="en-US" dirty="0" smtClean="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ride“</a:t>
            </a: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sz="2400" b="1" dirty="0" smtClean="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err="1">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.split</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r>
              <a:rPr lang="en-US" sz="2400" dirty="0" smtClean="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 “</a:t>
            </a: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10</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2</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3</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1</a:t>
            </a:r>
            <a:r>
              <a:rPr lang="en-US"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43000" y="2362200"/>
            <a:ext cx="1514311" cy="2245359"/>
          </a:xfrm>
        </p:spPr>
      </p:pic>
    </p:spTree>
    <p:extLst>
      <p:ext uri="{BB962C8B-B14F-4D97-AF65-F5344CB8AC3E}">
        <p14:creationId xmlns:p14="http://schemas.microsoft.com/office/powerpoint/2010/main" val="3518606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 flow and </a:t>
            </a:r>
            <a:r>
              <a:rPr lang="en-US" dirty="0" err="1" smtClean="0"/>
              <a:t>vars</a:t>
            </a:r>
            <a:endParaRPr lang="en-US" dirty="0"/>
          </a:p>
        </p:txBody>
      </p:sp>
      <p:sp>
        <p:nvSpPr>
          <p:cNvPr id="5" name="Text Placeholder 4"/>
          <p:cNvSpPr>
            <a:spLocks noGrp="1"/>
          </p:cNvSpPr>
          <p:nvPr>
            <p:ph type="body" idx="1"/>
          </p:nvPr>
        </p:nvSpPr>
        <p:spPr/>
        <p:txBody>
          <a:bodyPr/>
          <a:lstStyle/>
          <a:p>
            <a:r>
              <a:rPr lang="en-US" dirty="0" smtClean="0"/>
              <a:t>Session 1</a:t>
            </a:r>
            <a:endParaRPr lang="en-US" dirty="0"/>
          </a:p>
        </p:txBody>
      </p:sp>
    </p:spTree>
    <p:extLst>
      <p:ext uri="{BB962C8B-B14F-4D97-AF65-F5344CB8AC3E}">
        <p14:creationId xmlns:p14="http://schemas.microsoft.com/office/powerpoint/2010/main" val="2996390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ecowin.org/aulas/resources/tables/asciitable.jpg"/>
          <p:cNvPicPr>
            <a:picLocks noChangeAspect="1" noChangeArrowheads="1"/>
          </p:cNvPicPr>
          <p:nvPr/>
        </p:nvPicPr>
        <p:blipFill rotWithShape="1">
          <a:blip r:embed="rId2">
            <a:extLst>
              <a:ext uri="{28A0092B-C50C-407E-A947-70E740481C1C}">
                <a14:useLocalDpi xmlns:a14="http://schemas.microsoft.com/office/drawing/2010/main" val="0"/>
              </a:ext>
            </a:extLst>
          </a:blip>
          <a:srcRect b="9756"/>
          <a:stretch/>
        </p:blipFill>
        <p:spPr bwMode="auto">
          <a:xfrm>
            <a:off x="228600" y="762000"/>
            <a:ext cx="86031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349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ASCII manipulations</a:t>
            </a:r>
            <a:endParaRPr lang="en-US" dirty="0"/>
          </a:p>
        </p:txBody>
      </p:sp>
      <p:sp>
        <p:nvSpPr>
          <p:cNvPr id="8" name="Rectangle 7"/>
          <p:cNvSpPr/>
          <p:nvPr/>
        </p:nvSpPr>
        <p:spPr>
          <a:xfrm>
            <a:off x="3505200" y="1419815"/>
            <a:ext cx="5029200" cy="5102359"/>
          </a:xfrm>
          <a:prstGeom prst="rect">
            <a:avLst/>
          </a:prstGeom>
        </p:spPr>
        <p:txBody>
          <a:bodyPr wrap="square">
            <a:spAutoFit/>
          </a:bodyPr>
          <a:lstStyle/>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"Jingle bells, Jingle bells Jingle all the way Oh what fun it is to ride"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a:t>
            </a:r>
            <a:r>
              <a:rPr lang="en-US" sz="12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append</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ord</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l</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t>
            </a:r>
            <a:r>
              <a:rPr lang="en-US" sz="12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append</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2</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k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t>
            </a:r>
            <a:r>
              <a:rPr lang="en-US" sz="1200" b="1" dirty="0" err="1">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append</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chr</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k</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join</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990600" y="2590800"/>
            <a:ext cx="1514311" cy="2245359"/>
          </a:xfrm>
        </p:spPr>
      </p:pic>
    </p:spTree>
    <p:extLst>
      <p:ext uri="{BB962C8B-B14F-4D97-AF65-F5344CB8AC3E}">
        <p14:creationId xmlns:p14="http://schemas.microsoft.com/office/powerpoint/2010/main" val="2720725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List comprehensions</a:t>
            </a:r>
            <a:endParaRPr lang="en-US" dirty="0"/>
          </a:p>
        </p:txBody>
      </p:sp>
      <p:sp>
        <p:nvSpPr>
          <p:cNvPr id="8" name="Rectangle 7"/>
          <p:cNvSpPr/>
          <p:nvPr/>
        </p:nvSpPr>
        <p:spPr>
          <a:xfrm>
            <a:off x="3200400" y="1828800"/>
            <a:ext cx="5029200" cy="3308342"/>
          </a:xfrm>
          <a:prstGeom prst="rect">
            <a:avLst/>
          </a:prstGeom>
        </p:spPr>
        <p:txBody>
          <a:bodyPr wrap="square">
            <a:spAutoFit/>
          </a:bodyPr>
          <a:lstStyle/>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"Jingle bells, Jingle bells Jingle all the way Oh what fun it is to ride"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ord</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l</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2</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l</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m</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chr</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k</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for</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k </a:t>
            </a: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in</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m</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b="1"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print</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808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join</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r>
              <a:rPr lang="en-US"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a:t>
            </a:r>
            <a:r>
              <a:rPr lang="en-US" sz="1200" b="1" dirty="0">
                <a:solidFill>
                  <a:srgbClr val="000080"/>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990600" y="2590800"/>
            <a:ext cx="1514311" cy="2245359"/>
          </a:xfrm>
        </p:spPr>
      </p:pic>
    </p:spTree>
    <p:extLst>
      <p:ext uri="{BB962C8B-B14F-4D97-AF65-F5344CB8AC3E}">
        <p14:creationId xmlns:p14="http://schemas.microsoft.com/office/powerpoint/2010/main" val="1556409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begins!! </a:t>
            </a:r>
            <a:r>
              <a:rPr lang="en-US" dirty="0" smtClean="0">
                <a:sym typeface="Wingdings" panose="05000000000000000000" pitchFamily="2" charset="2"/>
              </a:rPr>
              <a:t></a:t>
            </a:r>
            <a:endParaRPr lang="en-US" dirty="0"/>
          </a:p>
        </p:txBody>
      </p:sp>
      <p:sp>
        <p:nvSpPr>
          <p:cNvPr id="4" name="Rectangle 3"/>
          <p:cNvSpPr/>
          <p:nvPr/>
        </p:nvSpPr>
        <p:spPr>
          <a:xfrm>
            <a:off x="1676400" y="3581400"/>
            <a:ext cx="5882508" cy="461665"/>
          </a:xfrm>
          <a:prstGeom prst="rect">
            <a:avLst/>
          </a:prstGeom>
        </p:spPr>
        <p:txBody>
          <a:bodyPr wrap="none">
            <a:spAutoFit/>
          </a:bodyPr>
          <a:lstStyle/>
          <a:p>
            <a:r>
              <a:rPr lang="en-US" sz="2400" dirty="0" smtClean="0"/>
              <a:t>https://github.com/alaudo/coderdojo-python</a:t>
            </a:r>
            <a:endParaRPr lang="en-US" sz="2400" dirty="0"/>
          </a:p>
        </p:txBody>
      </p:sp>
      <p:sp>
        <p:nvSpPr>
          <p:cNvPr id="5" name="Rectangle 4"/>
          <p:cNvSpPr/>
          <p:nvPr/>
        </p:nvSpPr>
        <p:spPr>
          <a:xfrm>
            <a:off x="2209800" y="2667000"/>
            <a:ext cx="5018233" cy="461665"/>
          </a:xfrm>
          <a:prstGeom prst="rect">
            <a:avLst/>
          </a:prstGeom>
        </p:spPr>
        <p:txBody>
          <a:bodyPr wrap="none">
            <a:spAutoFit/>
          </a:bodyPr>
          <a:lstStyle/>
          <a:p>
            <a:r>
              <a:rPr lang="en-US" sz="2400" dirty="0" smtClean="0"/>
              <a:t>http://enigmacode.azurewebsites.net/</a:t>
            </a:r>
            <a:endParaRPr lang="en-US" sz="2400" dirty="0"/>
          </a:p>
        </p:txBody>
      </p:sp>
    </p:spTree>
    <p:extLst>
      <p:ext uri="{BB962C8B-B14F-4D97-AF65-F5344CB8AC3E}">
        <p14:creationId xmlns:p14="http://schemas.microsoft.com/office/powerpoint/2010/main" val="39453193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 dictionaries </a:t>
            </a:r>
            <a:r>
              <a:rPr lang="en-US" dirty="0" err="1" smtClean="0"/>
              <a:t>etc</a:t>
            </a:r>
            <a:endParaRPr lang="en-US" dirty="0"/>
          </a:p>
        </p:txBody>
      </p:sp>
      <p:sp>
        <p:nvSpPr>
          <p:cNvPr id="5" name="Text Placeholder 4"/>
          <p:cNvSpPr>
            <a:spLocks noGrp="1"/>
          </p:cNvSpPr>
          <p:nvPr>
            <p:ph type="body" idx="1"/>
          </p:nvPr>
        </p:nvSpPr>
        <p:spPr/>
        <p:txBody>
          <a:bodyPr/>
          <a:lstStyle/>
          <a:p>
            <a:r>
              <a:rPr lang="en-US" dirty="0" smtClean="0"/>
              <a:t>Session 3</a:t>
            </a:r>
            <a:endParaRPr lang="en-US" dirty="0"/>
          </a:p>
        </p:txBody>
      </p:sp>
    </p:spTree>
    <p:extLst>
      <p:ext uri="{BB962C8B-B14F-4D97-AF65-F5344CB8AC3E}">
        <p14:creationId xmlns:p14="http://schemas.microsoft.com/office/powerpoint/2010/main" val="10624328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Trying to decode… </a:t>
            </a:r>
            <a:endParaRPr lang="en-US" dirty="0"/>
          </a:p>
        </p:txBody>
      </p:sp>
      <p:sp>
        <p:nvSpPr>
          <p:cNvPr id="6" name="Rectangle 5"/>
          <p:cNvSpPr/>
          <p:nvPr/>
        </p:nvSpPr>
        <p:spPr>
          <a:xfrm>
            <a:off x="533400" y="1600200"/>
            <a:ext cx="7772400" cy="646331"/>
          </a:xfrm>
          <a:prstGeom prst="rect">
            <a:avLst/>
          </a:prstGeom>
        </p:spPr>
        <p:txBody>
          <a:bodyPr wrap="square">
            <a:spAutoFit/>
          </a:bodyPr>
          <a:lstStyle/>
          <a:p>
            <a:r>
              <a:rPr lang="en-US" dirty="0" err="1">
                <a:latin typeface="Verdana" panose="020B0604030504040204" pitchFamily="34" charset="0"/>
              </a:rPr>
              <a:t>PPhhoottoonnss</a:t>
            </a:r>
            <a:r>
              <a:rPr lang="en-US" dirty="0">
                <a:latin typeface="Verdana" panose="020B0604030504040204" pitchFamily="34" charset="0"/>
              </a:rPr>
              <a:t>  </a:t>
            </a:r>
            <a:r>
              <a:rPr lang="en-US" dirty="0" err="1">
                <a:latin typeface="Verdana" panose="020B0604030504040204" pitchFamily="34" charset="0"/>
              </a:rPr>
              <a:t>hhaavvee</a:t>
            </a:r>
            <a:r>
              <a:rPr lang="en-US" dirty="0">
                <a:latin typeface="Verdana" panose="020B0604030504040204" pitchFamily="34" charset="0"/>
              </a:rPr>
              <a:t>  </a:t>
            </a:r>
            <a:r>
              <a:rPr lang="en-US" dirty="0" err="1">
                <a:latin typeface="Verdana" panose="020B0604030504040204" pitchFamily="34" charset="0"/>
              </a:rPr>
              <a:t>nneeiitthheerr</a:t>
            </a:r>
            <a:r>
              <a:rPr lang="en-US" dirty="0">
                <a:latin typeface="Verdana" panose="020B0604030504040204" pitchFamily="34" charset="0"/>
              </a:rPr>
              <a:t>  </a:t>
            </a:r>
            <a:r>
              <a:rPr lang="en-US" dirty="0" err="1">
                <a:latin typeface="Verdana" panose="020B0604030504040204" pitchFamily="34" charset="0"/>
              </a:rPr>
              <a:t>mmoorraallss</a:t>
            </a:r>
            <a:r>
              <a:rPr lang="en-US" dirty="0">
                <a:latin typeface="Verdana" panose="020B0604030504040204" pitchFamily="34" charset="0"/>
              </a:rPr>
              <a:t>  </a:t>
            </a:r>
            <a:r>
              <a:rPr lang="en-US" dirty="0" err="1">
                <a:latin typeface="Verdana" panose="020B0604030504040204" pitchFamily="34" charset="0"/>
              </a:rPr>
              <a:t>nnoorr</a:t>
            </a:r>
            <a:r>
              <a:rPr lang="en-US" dirty="0">
                <a:latin typeface="Verdana" panose="020B0604030504040204" pitchFamily="34" charset="0"/>
              </a:rPr>
              <a:t>  </a:t>
            </a:r>
            <a:r>
              <a:rPr lang="en-US" dirty="0" err="1">
                <a:latin typeface="Verdana" panose="020B0604030504040204" pitchFamily="34" charset="0"/>
              </a:rPr>
              <a:t>vviissaass</a:t>
            </a:r>
            <a:r>
              <a:rPr lang="en-US" dirty="0">
                <a:latin typeface="Verdana" panose="020B0604030504040204" pitchFamily="34" charset="0"/>
              </a:rPr>
              <a:t>..</a:t>
            </a:r>
            <a:endParaRPr lang="en-US" dirty="0"/>
          </a:p>
        </p:txBody>
      </p:sp>
      <p:pic>
        <p:nvPicPr>
          <p:cNvPr id="7"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914400" y="3124200"/>
            <a:ext cx="1514311" cy="2245359"/>
          </a:xfrm>
        </p:spPr>
      </p:pic>
      <p:sp>
        <p:nvSpPr>
          <p:cNvPr id="8" name="TextBox 7"/>
          <p:cNvSpPr txBox="1"/>
          <p:nvPr/>
        </p:nvSpPr>
        <p:spPr>
          <a:xfrm>
            <a:off x="2892405" y="6019800"/>
            <a:ext cx="3359189" cy="461665"/>
          </a:xfrm>
          <a:prstGeom prst="rect">
            <a:avLst/>
          </a:prstGeom>
          <a:noFill/>
        </p:spPr>
        <p:txBody>
          <a:bodyPr wrap="none" rtlCol="0">
            <a:spAutoFit/>
          </a:bodyPr>
          <a:lstStyle/>
          <a:p>
            <a:r>
              <a:rPr lang="en-US" sz="2400" dirty="0" smtClean="0"/>
              <a:t>How can we decode this?</a:t>
            </a:r>
            <a:endParaRPr lang="en-US" sz="2400" dirty="0"/>
          </a:p>
        </p:txBody>
      </p:sp>
    </p:spTree>
    <p:extLst>
      <p:ext uri="{BB962C8B-B14F-4D97-AF65-F5344CB8AC3E}">
        <p14:creationId xmlns:p14="http://schemas.microsoft.com/office/powerpoint/2010/main" val="4005775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Trying to decode… </a:t>
            </a:r>
            <a:endParaRPr lang="en-US" dirty="0"/>
          </a:p>
        </p:txBody>
      </p:sp>
      <p:sp>
        <p:nvSpPr>
          <p:cNvPr id="6" name="Rectangle 5"/>
          <p:cNvSpPr/>
          <p:nvPr/>
        </p:nvSpPr>
        <p:spPr>
          <a:xfrm>
            <a:off x="533400" y="1600200"/>
            <a:ext cx="7772400" cy="646331"/>
          </a:xfrm>
          <a:prstGeom prst="rect">
            <a:avLst/>
          </a:prstGeom>
        </p:spPr>
        <p:txBody>
          <a:bodyPr wrap="square">
            <a:spAutoFit/>
          </a:bodyPr>
          <a:lstStyle/>
          <a:p>
            <a:r>
              <a:rPr lang="en-US" dirty="0" err="1">
                <a:latin typeface="Verdana" panose="020B0604030504040204" pitchFamily="34" charset="0"/>
              </a:rPr>
              <a:t>PPhhoottoonnss</a:t>
            </a:r>
            <a:r>
              <a:rPr lang="en-US" dirty="0">
                <a:latin typeface="Verdana" panose="020B0604030504040204" pitchFamily="34" charset="0"/>
              </a:rPr>
              <a:t>  </a:t>
            </a:r>
            <a:r>
              <a:rPr lang="en-US" dirty="0" err="1">
                <a:latin typeface="Verdana" panose="020B0604030504040204" pitchFamily="34" charset="0"/>
              </a:rPr>
              <a:t>hhaavvee</a:t>
            </a:r>
            <a:r>
              <a:rPr lang="en-US" dirty="0">
                <a:latin typeface="Verdana" panose="020B0604030504040204" pitchFamily="34" charset="0"/>
              </a:rPr>
              <a:t>  </a:t>
            </a:r>
            <a:r>
              <a:rPr lang="en-US" dirty="0" err="1">
                <a:latin typeface="Verdana" panose="020B0604030504040204" pitchFamily="34" charset="0"/>
              </a:rPr>
              <a:t>nneeiitthheerr</a:t>
            </a:r>
            <a:r>
              <a:rPr lang="en-US" dirty="0">
                <a:latin typeface="Verdana" panose="020B0604030504040204" pitchFamily="34" charset="0"/>
              </a:rPr>
              <a:t>  </a:t>
            </a:r>
            <a:r>
              <a:rPr lang="en-US" dirty="0" err="1">
                <a:latin typeface="Verdana" panose="020B0604030504040204" pitchFamily="34" charset="0"/>
              </a:rPr>
              <a:t>mmoorraallss</a:t>
            </a:r>
            <a:r>
              <a:rPr lang="en-US" dirty="0">
                <a:latin typeface="Verdana" panose="020B0604030504040204" pitchFamily="34" charset="0"/>
              </a:rPr>
              <a:t>  </a:t>
            </a:r>
            <a:r>
              <a:rPr lang="en-US" dirty="0" err="1">
                <a:latin typeface="Verdana" panose="020B0604030504040204" pitchFamily="34" charset="0"/>
              </a:rPr>
              <a:t>nnoorr</a:t>
            </a:r>
            <a:r>
              <a:rPr lang="en-US" dirty="0">
                <a:latin typeface="Verdana" panose="020B0604030504040204" pitchFamily="34" charset="0"/>
              </a:rPr>
              <a:t>  </a:t>
            </a:r>
            <a:r>
              <a:rPr lang="en-US" dirty="0" err="1">
                <a:latin typeface="Verdana" panose="020B0604030504040204" pitchFamily="34" charset="0"/>
              </a:rPr>
              <a:t>vviissaass</a:t>
            </a:r>
            <a:r>
              <a:rPr lang="en-US" dirty="0">
                <a:latin typeface="Verdana" panose="020B0604030504040204" pitchFamily="34" charset="0"/>
              </a:rPr>
              <a:t>..</a:t>
            </a:r>
            <a:endParaRPr lang="en-US" dirty="0"/>
          </a:p>
        </p:txBody>
      </p:sp>
      <p:pic>
        <p:nvPicPr>
          <p:cNvPr id="7"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85800" y="4343400"/>
            <a:ext cx="1514311" cy="2245359"/>
          </a:xfrm>
        </p:spPr>
      </p:pic>
      <p:sp>
        <p:nvSpPr>
          <p:cNvPr id="2" name="Rectangle 1"/>
          <p:cNvSpPr/>
          <p:nvPr/>
        </p:nvSpPr>
        <p:spPr>
          <a:xfrm>
            <a:off x="537754" y="2981107"/>
            <a:ext cx="8153400" cy="646331"/>
          </a:xfrm>
          <a:prstGeom prst="rect">
            <a:avLst/>
          </a:prstGeom>
        </p:spPr>
        <p:txBody>
          <a:bodyPr wrap="square">
            <a:spAutoFit/>
          </a:bodyPr>
          <a:lstStyle/>
          <a:p>
            <a:r>
              <a:rPr lang="en-US" dirty="0"/>
              <a:t>text = "</a:t>
            </a:r>
            <a:r>
              <a:rPr lang="en-US" dirty="0" err="1"/>
              <a:t>PPhhoottoonnss</a:t>
            </a:r>
            <a:r>
              <a:rPr lang="en-US" dirty="0"/>
              <a:t>  </a:t>
            </a:r>
            <a:r>
              <a:rPr lang="en-US" dirty="0" err="1"/>
              <a:t>hhaavvee</a:t>
            </a:r>
            <a:r>
              <a:rPr lang="en-US" dirty="0"/>
              <a:t>  </a:t>
            </a:r>
            <a:r>
              <a:rPr lang="en-US" dirty="0" err="1"/>
              <a:t>nneeiitthheerr</a:t>
            </a:r>
            <a:r>
              <a:rPr lang="en-US" dirty="0"/>
              <a:t>  </a:t>
            </a:r>
            <a:r>
              <a:rPr lang="en-US" dirty="0" err="1"/>
              <a:t>mmoorraallss</a:t>
            </a:r>
            <a:r>
              <a:rPr lang="en-US" dirty="0"/>
              <a:t>  </a:t>
            </a:r>
            <a:r>
              <a:rPr lang="en-US" dirty="0" err="1"/>
              <a:t>nnoorr</a:t>
            </a:r>
            <a:r>
              <a:rPr lang="en-US" dirty="0"/>
              <a:t>  </a:t>
            </a:r>
            <a:r>
              <a:rPr lang="en-US" dirty="0" err="1"/>
              <a:t>vviissaass</a:t>
            </a:r>
            <a:r>
              <a:rPr lang="en-US" dirty="0"/>
              <a:t>.."</a:t>
            </a:r>
          </a:p>
          <a:p>
            <a:r>
              <a:rPr lang="en-US" dirty="0"/>
              <a:t>print(text[::2])</a:t>
            </a:r>
          </a:p>
        </p:txBody>
      </p:sp>
    </p:spTree>
    <p:extLst>
      <p:ext uri="{BB962C8B-B14F-4D97-AF65-F5344CB8AC3E}">
        <p14:creationId xmlns:p14="http://schemas.microsoft.com/office/powerpoint/2010/main" val="4036106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Trying to decode… </a:t>
            </a:r>
            <a:endParaRPr lang="en-US" dirty="0"/>
          </a:p>
        </p:txBody>
      </p:sp>
      <p:pic>
        <p:nvPicPr>
          <p:cNvPr id="7"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62000" y="3235484"/>
            <a:ext cx="1514311" cy="2245359"/>
          </a:xfrm>
        </p:spPr>
      </p:pic>
      <p:sp>
        <p:nvSpPr>
          <p:cNvPr id="8" name="TextBox 7"/>
          <p:cNvSpPr txBox="1"/>
          <p:nvPr/>
        </p:nvSpPr>
        <p:spPr>
          <a:xfrm>
            <a:off x="3402288" y="6096000"/>
            <a:ext cx="2339423" cy="461665"/>
          </a:xfrm>
          <a:prstGeom prst="rect">
            <a:avLst/>
          </a:prstGeom>
          <a:noFill/>
        </p:spPr>
        <p:txBody>
          <a:bodyPr wrap="none" rtlCol="0">
            <a:spAutoFit/>
          </a:bodyPr>
          <a:lstStyle/>
          <a:p>
            <a:r>
              <a:rPr lang="en-US" sz="2400" dirty="0" smtClean="0"/>
              <a:t>What about this?</a:t>
            </a:r>
            <a:endParaRPr lang="en-US" sz="2400" dirty="0"/>
          </a:p>
        </p:txBody>
      </p:sp>
      <p:sp>
        <p:nvSpPr>
          <p:cNvPr id="9" name="Rectangle 8"/>
          <p:cNvSpPr/>
          <p:nvPr/>
        </p:nvSpPr>
        <p:spPr>
          <a:xfrm>
            <a:off x="457200" y="1219200"/>
            <a:ext cx="8305800" cy="1477328"/>
          </a:xfrm>
          <a:prstGeom prst="rect">
            <a:avLst/>
          </a:prstGeom>
        </p:spPr>
        <p:txBody>
          <a:bodyPr wrap="square">
            <a:spAutoFit/>
          </a:bodyPr>
          <a:lstStyle/>
          <a:p>
            <a:r>
              <a:rPr lang="en-US" dirty="0" err="1">
                <a:latin typeface="Verdana" panose="020B0604030504040204" pitchFamily="34" charset="0"/>
              </a:rPr>
              <a:t>IIIInnnnssssiiiiddddeeee</a:t>
            </a:r>
            <a:r>
              <a:rPr lang="en-US" dirty="0">
                <a:latin typeface="Verdana" panose="020B0604030504040204" pitchFamily="34" charset="0"/>
              </a:rPr>
              <a:t>    </a:t>
            </a:r>
            <a:r>
              <a:rPr lang="en-US" dirty="0" err="1">
                <a:latin typeface="Verdana" panose="020B0604030504040204" pitchFamily="34" charset="0"/>
              </a:rPr>
              <a:t>eeeevvvveeeerrrryyyy</a:t>
            </a:r>
            <a:r>
              <a:rPr lang="en-US" dirty="0">
                <a:latin typeface="Verdana" panose="020B0604030504040204" pitchFamily="34" charset="0"/>
              </a:rPr>
              <a:t>    </a:t>
            </a:r>
            <a:r>
              <a:rPr lang="en-US" dirty="0" err="1">
                <a:latin typeface="Verdana" panose="020B0604030504040204" pitchFamily="34" charset="0"/>
              </a:rPr>
              <a:t>ssssmmmmaaaallllllll</a:t>
            </a:r>
            <a:r>
              <a:rPr lang="en-US" dirty="0">
                <a:latin typeface="Verdana" panose="020B0604030504040204" pitchFamily="34" charset="0"/>
              </a:rPr>
              <a:t>    </a:t>
            </a:r>
            <a:r>
              <a:rPr lang="en-US" dirty="0" err="1">
                <a:latin typeface="Verdana" panose="020B0604030504040204" pitchFamily="34" charset="0"/>
              </a:rPr>
              <a:t>pppprrrroooobbbblllleeeemmmm</a:t>
            </a:r>
            <a:r>
              <a:rPr lang="en-US" dirty="0">
                <a:latin typeface="Verdana" panose="020B0604030504040204" pitchFamily="34" charset="0"/>
              </a:rPr>
              <a:t>    </a:t>
            </a:r>
            <a:r>
              <a:rPr lang="en-US" dirty="0" err="1">
                <a:latin typeface="Verdana" panose="020B0604030504040204" pitchFamily="34" charset="0"/>
              </a:rPr>
              <a:t>iiiissss</a:t>
            </a:r>
            <a:r>
              <a:rPr lang="en-US" dirty="0">
                <a:latin typeface="Verdana" panose="020B0604030504040204" pitchFamily="34" charset="0"/>
              </a:rPr>
              <a:t>    </a:t>
            </a:r>
            <a:r>
              <a:rPr lang="en-US" dirty="0" err="1">
                <a:latin typeface="Verdana" panose="020B0604030504040204" pitchFamily="34" charset="0"/>
              </a:rPr>
              <a:t>aaaa</a:t>
            </a:r>
            <a:r>
              <a:rPr lang="en-US" dirty="0">
                <a:latin typeface="Verdana" panose="020B0604030504040204" pitchFamily="34" charset="0"/>
              </a:rPr>
              <a:t>    </a:t>
            </a:r>
            <a:r>
              <a:rPr lang="en-US" dirty="0" err="1">
                <a:latin typeface="Verdana" panose="020B0604030504040204" pitchFamily="34" charset="0"/>
              </a:rPr>
              <a:t>bbbbiiiigggg</a:t>
            </a:r>
            <a:r>
              <a:rPr lang="en-US" dirty="0">
                <a:latin typeface="Verdana" panose="020B0604030504040204" pitchFamily="34" charset="0"/>
              </a:rPr>
              <a:t>    </a:t>
            </a:r>
            <a:r>
              <a:rPr lang="en-US" dirty="0" err="1">
                <a:latin typeface="Verdana" panose="020B0604030504040204" pitchFamily="34" charset="0"/>
              </a:rPr>
              <a:t>oooonnnneeee</a:t>
            </a:r>
            <a:r>
              <a:rPr lang="en-US" dirty="0">
                <a:latin typeface="Verdana" panose="020B0604030504040204" pitchFamily="34" charset="0"/>
              </a:rPr>
              <a:t>    </a:t>
            </a:r>
            <a:r>
              <a:rPr lang="en-US" dirty="0" err="1">
                <a:latin typeface="Verdana" panose="020B0604030504040204" pitchFamily="34" charset="0"/>
              </a:rPr>
              <a:t>ttttrrrryyyyiiiinnnngggg</a:t>
            </a:r>
            <a:r>
              <a:rPr lang="en-US" dirty="0">
                <a:latin typeface="Verdana" panose="020B0604030504040204" pitchFamily="34" charset="0"/>
              </a:rPr>
              <a:t>    </a:t>
            </a:r>
            <a:r>
              <a:rPr lang="en-US" dirty="0" err="1">
                <a:latin typeface="Verdana" panose="020B0604030504040204" pitchFamily="34" charset="0"/>
              </a:rPr>
              <a:t>ttttoooo</a:t>
            </a:r>
            <a:r>
              <a:rPr lang="en-US" dirty="0">
                <a:latin typeface="Verdana" panose="020B0604030504040204" pitchFamily="34" charset="0"/>
              </a:rPr>
              <a:t>    </a:t>
            </a:r>
            <a:r>
              <a:rPr lang="en-US" dirty="0" err="1">
                <a:latin typeface="Verdana" panose="020B0604030504040204" pitchFamily="34" charset="0"/>
              </a:rPr>
              <a:t>ggggeeeetttt</a:t>
            </a:r>
            <a:r>
              <a:rPr lang="en-US" dirty="0">
                <a:latin typeface="Verdana" panose="020B0604030504040204" pitchFamily="34" charset="0"/>
              </a:rPr>
              <a:t>    </a:t>
            </a:r>
            <a:r>
              <a:rPr lang="en-US" dirty="0" err="1">
                <a:latin typeface="Verdana" panose="020B0604030504040204" pitchFamily="34" charset="0"/>
              </a:rPr>
              <a:t>ggggoooovvvveeeerrrrnnnnmmmmeeeennnntttt</a:t>
            </a:r>
            <a:r>
              <a:rPr lang="en-US" dirty="0">
                <a:latin typeface="Verdana" panose="020B0604030504040204" pitchFamily="34" charset="0"/>
              </a:rPr>
              <a:t>    </a:t>
            </a:r>
            <a:r>
              <a:rPr lang="en-US" dirty="0" err="1">
                <a:latin typeface="Verdana" panose="020B0604030504040204" pitchFamily="34" charset="0"/>
              </a:rPr>
              <a:t>ffffuuuunnnnddddiiiinnnngggg</a:t>
            </a:r>
            <a:r>
              <a:rPr lang="en-US" dirty="0">
                <a:latin typeface="Verdana" panose="020B0604030504040204" pitchFamily="34" charset="0"/>
              </a:rPr>
              <a:t>....</a:t>
            </a:r>
            <a:endParaRPr lang="en-US" dirty="0"/>
          </a:p>
        </p:txBody>
      </p:sp>
    </p:spTree>
    <p:extLst>
      <p:ext uri="{BB962C8B-B14F-4D97-AF65-F5344CB8AC3E}">
        <p14:creationId xmlns:p14="http://schemas.microsoft.com/office/powerpoint/2010/main" val="36994012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Trying to decode… </a:t>
            </a:r>
            <a:endParaRPr lang="en-US" dirty="0"/>
          </a:p>
        </p:txBody>
      </p:sp>
      <p:pic>
        <p:nvPicPr>
          <p:cNvPr id="7"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162800" y="3810000"/>
            <a:ext cx="1219200" cy="1807780"/>
          </a:xfrm>
        </p:spPr>
      </p:pic>
      <p:sp>
        <p:nvSpPr>
          <p:cNvPr id="8" name="TextBox 7"/>
          <p:cNvSpPr txBox="1"/>
          <p:nvPr/>
        </p:nvSpPr>
        <p:spPr>
          <a:xfrm>
            <a:off x="52922" y="6172200"/>
            <a:ext cx="9114355" cy="461665"/>
          </a:xfrm>
          <a:prstGeom prst="rect">
            <a:avLst/>
          </a:prstGeom>
          <a:noFill/>
        </p:spPr>
        <p:txBody>
          <a:bodyPr wrap="none" rtlCol="0">
            <a:spAutoFit/>
          </a:bodyPr>
          <a:lstStyle/>
          <a:p>
            <a:r>
              <a:rPr lang="en-US" sz="2400" dirty="0" smtClean="0"/>
              <a:t>How can we skip the burden of writing the same code again and again? </a:t>
            </a:r>
            <a:endParaRPr lang="en-US" sz="2400" dirty="0"/>
          </a:p>
        </p:txBody>
      </p:sp>
      <p:sp>
        <p:nvSpPr>
          <p:cNvPr id="9" name="Rectangle 8"/>
          <p:cNvSpPr/>
          <p:nvPr/>
        </p:nvSpPr>
        <p:spPr>
          <a:xfrm>
            <a:off x="457200" y="1219200"/>
            <a:ext cx="8305800" cy="1477328"/>
          </a:xfrm>
          <a:prstGeom prst="rect">
            <a:avLst/>
          </a:prstGeom>
        </p:spPr>
        <p:txBody>
          <a:bodyPr wrap="square">
            <a:spAutoFit/>
          </a:bodyPr>
          <a:lstStyle/>
          <a:p>
            <a:r>
              <a:rPr lang="en-US" dirty="0" err="1">
                <a:latin typeface="Verdana" panose="020B0604030504040204" pitchFamily="34" charset="0"/>
              </a:rPr>
              <a:t>IIIInnnnssssiiiiddddeeee</a:t>
            </a:r>
            <a:r>
              <a:rPr lang="en-US" dirty="0">
                <a:latin typeface="Verdana" panose="020B0604030504040204" pitchFamily="34" charset="0"/>
              </a:rPr>
              <a:t>    </a:t>
            </a:r>
            <a:r>
              <a:rPr lang="en-US" dirty="0" err="1">
                <a:latin typeface="Verdana" panose="020B0604030504040204" pitchFamily="34" charset="0"/>
              </a:rPr>
              <a:t>eeeevvvveeeerrrryyyy</a:t>
            </a:r>
            <a:r>
              <a:rPr lang="en-US" dirty="0">
                <a:latin typeface="Verdana" panose="020B0604030504040204" pitchFamily="34" charset="0"/>
              </a:rPr>
              <a:t>    </a:t>
            </a:r>
            <a:r>
              <a:rPr lang="en-US" dirty="0" err="1">
                <a:latin typeface="Verdana" panose="020B0604030504040204" pitchFamily="34" charset="0"/>
              </a:rPr>
              <a:t>ssssmmmmaaaallllllll</a:t>
            </a:r>
            <a:r>
              <a:rPr lang="en-US" dirty="0">
                <a:latin typeface="Verdana" panose="020B0604030504040204" pitchFamily="34" charset="0"/>
              </a:rPr>
              <a:t>    </a:t>
            </a:r>
            <a:r>
              <a:rPr lang="en-US" dirty="0" err="1">
                <a:latin typeface="Verdana" panose="020B0604030504040204" pitchFamily="34" charset="0"/>
              </a:rPr>
              <a:t>pppprrrroooobbbblllleeeemmmm</a:t>
            </a:r>
            <a:r>
              <a:rPr lang="en-US" dirty="0">
                <a:latin typeface="Verdana" panose="020B0604030504040204" pitchFamily="34" charset="0"/>
              </a:rPr>
              <a:t>    </a:t>
            </a:r>
            <a:r>
              <a:rPr lang="en-US" dirty="0" err="1">
                <a:latin typeface="Verdana" panose="020B0604030504040204" pitchFamily="34" charset="0"/>
              </a:rPr>
              <a:t>iiiissss</a:t>
            </a:r>
            <a:r>
              <a:rPr lang="en-US" dirty="0">
                <a:latin typeface="Verdana" panose="020B0604030504040204" pitchFamily="34" charset="0"/>
              </a:rPr>
              <a:t>    </a:t>
            </a:r>
            <a:r>
              <a:rPr lang="en-US" dirty="0" err="1">
                <a:latin typeface="Verdana" panose="020B0604030504040204" pitchFamily="34" charset="0"/>
              </a:rPr>
              <a:t>aaaa</a:t>
            </a:r>
            <a:r>
              <a:rPr lang="en-US" dirty="0">
                <a:latin typeface="Verdana" panose="020B0604030504040204" pitchFamily="34" charset="0"/>
              </a:rPr>
              <a:t>    </a:t>
            </a:r>
            <a:r>
              <a:rPr lang="en-US" dirty="0" err="1">
                <a:latin typeface="Verdana" panose="020B0604030504040204" pitchFamily="34" charset="0"/>
              </a:rPr>
              <a:t>bbbbiiiigggg</a:t>
            </a:r>
            <a:r>
              <a:rPr lang="en-US" dirty="0">
                <a:latin typeface="Verdana" panose="020B0604030504040204" pitchFamily="34" charset="0"/>
              </a:rPr>
              <a:t>    </a:t>
            </a:r>
            <a:r>
              <a:rPr lang="en-US" dirty="0" err="1">
                <a:latin typeface="Verdana" panose="020B0604030504040204" pitchFamily="34" charset="0"/>
              </a:rPr>
              <a:t>oooonnnneeee</a:t>
            </a:r>
            <a:r>
              <a:rPr lang="en-US" dirty="0">
                <a:latin typeface="Verdana" panose="020B0604030504040204" pitchFamily="34" charset="0"/>
              </a:rPr>
              <a:t>    </a:t>
            </a:r>
            <a:r>
              <a:rPr lang="en-US" dirty="0" err="1">
                <a:latin typeface="Verdana" panose="020B0604030504040204" pitchFamily="34" charset="0"/>
              </a:rPr>
              <a:t>ttttrrrryyyyiiiinnnngggg</a:t>
            </a:r>
            <a:r>
              <a:rPr lang="en-US" dirty="0">
                <a:latin typeface="Verdana" panose="020B0604030504040204" pitchFamily="34" charset="0"/>
              </a:rPr>
              <a:t>    </a:t>
            </a:r>
            <a:r>
              <a:rPr lang="en-US" dirty="0" err="1">
                <a:latin typeface="Verdana" panose="020B0604030504040204" pitchFamily="34" charset="0"/>
              </a:rPr>
              <a:t>ttttoooo</a:t>
            </a:r>
            <a:r>
              <a:rPr lang="en-US" dirty="0">
                <a:latin typeface="Verdana" panose="020B0604030504040204" pitchFamily="34" charset="0"/>
              </a:rPr>
              <a:t>    </a:t>
            </a:r>
            <a:r>
              <a:rPr lang="en-US" dirty="0" err="1">
                <a:latin typeface="Verdana" panose="020B0604030504040204" pitchFamily="34" charset="0"/>
              </a:rPr>
              <a:t>ggggeeeetttt</a:t>
            </a:r>
            <a:r>
              <a:rPr lang="en-US" dirty="0">
                <a:latin typeface="Verdana" panose="020B0604030504040204" pitchFamily="34" charset="0"/>
              </a:rPr>
              <a:t>    </a:t>
            </a:r>
            <a:r>
              <a:rPr lang="en-US" dirty="0" err="1">
                <a:latin typeface="Verdana" panose="020B0604030504040204" pitchFamily="34" charset="0"/>
              </a:rPr>
              <a:t>ggggoooovvvveeeerrrrnnnnmmmmeeeennnntttt</a:t>
            </a:r>
            <a:r>
              <a:rPr lang="en-US" dirty="0">
                <a:latin typeface="Verdana" panose="020B0604030504040204" pitchFamily="34" charset="0"/>
              </a:rPr>
              <a:t>    </a:t>
            </a:r>
            <a:r>
              <a:rPr lang="en-US" dirty="0" err="1">
                <a:latin typeface="Verdana" panose="020B0604030504040204" pitchFamily="34" charset="0"/>
              </a:rPr>
              <a:t>ffffuuuunnnnddddiiiinnnngggg</a:t>
            </a:r>
            <a:r>
              <a:rPr lang="en-US" dirty="0">
                <a:latin typeface="Verdana" panose="020B0604030504040204" pitchFamily="34" charset="0"/>
              </a:rPr>
              <a:t>....</a:t>
            </a:r>
            <a:endParaRPr lang="en-US" dirty="0"/>
          </a:p>
        </p:txBody>
      </p:sp>
      <p:sp>
        <p:nvSpPr>
          <p:cNvPr id="6" name="Rectangle 5"/>
          <p:cNvSpPr/>
          <p:nvPr/>
        </p:nvSpPr>
        <p:spPr>
          <a:xfrm>
            <a:off x="537754" y="2981107"/>
            <a:ext cx="8153400" cy="1077218"/>
          </a:xfrm>
          <a:prstGeom prst="rect">
            <a:avLst/>
          </a:prstGeom>
        </p:spPr>
        <p:txBody>
          <a:bodyPr wrap="square">
            <a:spAutoFit/>
          </a:bodyPr>
          <a:lstStyle/>
          <a:p>
            <a:r>
              <a:rPr lang="en-US" sz="1600" dirty="0"/>
              <a:t>text = "</a:t>
            </a:r>
            <a:r>
              <a:rPr lang="en-US" sz="1600" b="1" dirty="0" err="1"/>
              <a:t>IIIInnnnssssiiiiddddeeee</a:t>
            </a:r>
            <a:r>
              <a:rPr lang="en-US" sz="1600" b="1" dirty="0"/>
              <a:t>    </a:t>
            </a:r>
            <a:r>
              <a:rPr lang="en-US" sz="1600" b="1" dirty="0" err="1"/>
              <a:t>eeeevvvveeeerrrryyyy</a:t>
            </a:r>
            <a:r>
              <a:rPr lang="en-US" sz="1600" b="1" dirty="0"/>
              <a:t>    </a:t>
            </a:r>
            <a:r>
              <a:rPr lang="en-US" sz="1600" b="1" dirty="0" err="1"/>
              <a:t>ssssmmmmaaaallllllll</a:t>
            </a:r>
            <a:r>
              <a:rPr lang="en-US" sz="1600" b="1" dirty="0"/>
              <a:t>    </a:t>
            </a:r>
            <a:r>
              <a:rPr lang="en-US" sz="1600" b="1" dirty="0" err="1" smtClean="0"/>
              <a:t>pppprrrroooobbbblllleeeemmmm</a:t>
            </a:r>
            <a:r>
              <a:rPr lang="en-US" sz="1600" dirty="0" smtClean="0"/>
              <a:t>"</a:t>
            </a:r>
            <a:endParaRPr lang="en-US" sz="1600" dirty="0"/>
          </a:p>
          <a:p>
            <a:r>
              <a:rPr lang="en-US" sz="1600" dirty="0"/>
              <a:t>print(text</a:t>
            </a:r>
            <a:r>
              <a:rPr lang="en-US" sz="1600" dirty="0" smtClean="0"/>
              <a:t>[::</a:t>
            </a:r>
            <a:r>
              <a:rPr lang="en-US" sz="1600" b="1" dirty="0" smtClean="0"/>
              <a:t>4</a:t>
            </a:r>
            <a:r>
              <a:rPr lang="en-US" sz="1600" dirty="0" smtClean="0"/>
              <a:t>])</a:t>
            </a:r>
            <a:endParaRPr lang="en-US" sz="1600" dirty="0"/>
          </a:p>
        </p:txBody>
      </p:sp>
    </p:spTree>
    <p:extLst>
      <p:ext uri="{BB962C8B-B14F-4D97-AF65-F5344CB8AC3E}">
        <p14:creationId xmlns:p14="http://schemas.microsoft.com/office/powerpoint/2010/main" val="15811044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a:t>
            </a:r>
            <a:endParaRPr lang="en-US" dirty="0"/>
          </a:p>
        </p:txBody>
      </p:sp>
      <p:sp>
        <p:nvSpPr>
          <p:cNvPr id="5" name="Content Placeholder 4"/>
          <p:cNvSpPr>
            <a:spLocks noGrp="1"/>
          </p:cNvSpPr>
          <p:nvPr>
            <p:ph idx="1"/>
          </p:nvPr>
        </p:nvSpPr>
        <p:spPr/>
        <p:txBody>
          <a:bodyPr>
            <a:normAutofit/>
          </a:bodyPr>
          <a:lstStyle/>
          <a:p>
            <a:r>
              <a:rPr lang="en-US" sz="2800" dirty="0" smtClean="0"/>
              <a:t>Functions are like tools: you can re-use the same tool in many situations to solve similar problems</a:t>
            </a:r>
          </a:p>
          <a:p>
            <a:r>
              <a:rPr lang="en-US" sz="2800" dirty="0" smtClean="0"/>
              <a:t>Functions take input – something they are applied to – and return the result back</a:t>
            </a:r>
          </a:p>
          <a:p>
            <a:r>
              <a:rPr lang="en-US" sz="2800" dirty="0" smtClean="0"/>
              <a:t>In addition to input the functions can also take any number of parameters to specify what and how the function should be applied</a:t>
            </a:r>
            <a:endParaRPr lang="en-US" sz="2800" dirty="0"/>
          </a:p>
        </p:txBody>
      </p:sp>
    </p:spTree>
    <p:extLst>
      <p:ext uri="{BB962C8B-B14F-4D97-AF65-F5344CB8AC3E}">
        <p14:creationId xmlns:p14="http://schemas.microsoft.com/office/powerpoint/2010/main" val="262055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a:t>
            </a:r>
            <a:endParaRPr lang="en-US" dirty="0"/>
          </a:p>
        </p:txBody>
      </p:sp>
      <p:sp>
        <p:nvSpPr>
          <p:cNvPr id="4" name="Content Placeholder 3"/>
          <p:cNvSpPr>
            <a:spLocks noGrp="1"/>
          </p:cNvSpPr>
          <p:nvPr>
            <p:ph sz="half" idx="2"/>
          </p:nvPr>
        </p:nvSpPr>
        <p:spPr>
          <a:xfrm>
            <a:off x="4648200" y="2438400"/>
            <a:ext cx="4038600" cy="1904999"/>
          </a:xfrm>
        </p:spPr>
        <p:txBody>
          <a:bodyPr>
            <a:normAutofit/>
          </a:bodyPr>
          <a:lstStyle/>
          <a:p>
            <a:pPr marL="0" indent="0">
              <a:buNone/>
            </a:pPr>
            <a:r>
              <a:rPr lang="en-US" sz="2400" dirty="0" smtClean="0"/>
              <a:t>print(“hello”)</a:t>
            </a:r>
          </a:p>
          <a:p>
            <a:pPr marL="0" indent="0">
              <a:buNone/>
            </a:pPr>
            <a:r>
              <a:rPr lang="en-US" sz="2400" dirty="0" smtClean="0"/>
              <a:t>print(“My name is Alex”)</a:t>
            </a:r>
          </a:p>
          <a:p>
            <a:pPr marL="0" indent="0">
              <a:buNone/>
            </a:pPr>
            <a:r>
              <a:rPr lang="en-US" sz="2400" dirty="0" smtClean="0"/>
              <a:t>print(“I am your new master”)</a:t>
            </a:r>
          </a:p>
          <a:p>
            <a:pPr marL="0" indent="0">
              <a:buNone/>
            </a:pPr>
            <a:r>
              <a:rPr lang="en-US" sz="2400" dirty="0" smtClean="0"/>
              <a:t>print(“This is command #4”)</a:t>
            </a:r>
          </a:p>
          <a:p>
            <a:pPr marL="0" indent="0">
              <a:buNone/>
            </a:pPr>
            <a:endParaRPr lang="en-US" sz="2400" dirty="0"/>
          </a:p>
        </p:txBody>
      </p:sp>
      <p:pic>
        <p:nvPicPr>
          <p:cNvPr id="5"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600200" y="2667000"/>
            <a:ext cx="1514311" cy="2245359"/>
          </a:xfrm>
        </p:spPr>
      </p:pic>
      <p:sp>
        <p:nvSpPr>
          <p:cNvPr id="6" name="Down Arrow 5"/>
          <p:cNvSpPr/>
          <p:nvPr/>
        </p:nvSpPr>
        <p:spPr>
          <a:xfrm>
            <a:off x="4284617" y="2514600"/>
            <a:ext cx="304800" cy="1752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28220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 as reusable components</a:t>
            </a:r>
            <a:endParaRPr lang="en-US" dirty="0"/>
          </a:p>
        </p:txBody>
      </p:sp>
      <p:sp>
        <p:nvSpPr>
          <p:cNvPr id="6" name="Rectangle 5"/>
          <p:cNvSpPr/>
          <p:nvPr/>
        </p:nvSpPr>
        <p:spPr>
          <a:xfrm>
            <a:off x="533400" y="1600200"/>
            <a:ext cx="7772400" cy="646331"/>
          </a:xfrm>
          <a:prstGeom prst="rect">
            <a:avLst/>
          </a:prstGeom>
        </p:spPr>
        <p:txBody>
          <a:bodyPr wrap="square">
            <a:spAutoFit/>
          </a:bodyPr>
          <a:lstStyle/>
          <a:p>
            <a:r>
              <a:rPr lang="en-US" dirty="0" err="1">
                <a:latin typeface="Verdana" panose="020B0604030504040204" pitchFamily="34" charset="0"/>
              </a:rPr>
              <a:t>PPhhoottoonnss</a:t>
            </a:r>
            <a:r>
              <a:rPr lang="en-US" dirty="0">
                <a:latin typeface="Verdana" panose="020B0604030504040204" pitchFamily="34" charset="0"/>
              </a:rPr>
              <a:t>  </a:t>
            </a:r>
            <a:r>
              <a:rPr lang="en-US" dirty="0" err="1">
                <a:latin typeface="Verdana" panose="020B0604030504040204" pitchFamily="34" charset="0"/>
              </a:rPr>
              <a:t>hhaavvee</a:t>
            </a:r>
            <a:r>
              <a:rPr lang="en-US" dirty="0">
                <a:latin typeface="Verdana" panose="020B0604030504040204" pitchFamily="34" charset="0"/>
              </a:rPr>
              <a:t>  </a:t>
            </a:r>
            <a:r>
              <a:rPr lang="en-US" dirty="0" err="1">
                <a:latin typeface="Verdana" panose="020B0604030504040204" pitchFamily="34" charset="0"/>
              </a:rPr>
              <a:t>nneeiitthheerr</a:t>
            </a:r>
            <a:r>
              <a:rPr lang="en-US" dirty="0">
                <a:latin typeface="Verdana" panose="020B0604030504040204" pitchFamily="34" charset="0"/>
              </a:rPr>
              <a:t>  </a:t>
            </a:r>
            <a:r>
              <a:rPr lang="en-US" dirty="0" err="1">
                <a:latin typeface="Verdana" panose="020B0604030504040204" pitchFamily="34" charset="0"/>
              </a:rPr>
              <a:t>mmoorraallss</a:t>
            </a:r>
            <a:r>
              <a:rPr lang="en-US" dirty="0">
                <a:latin typeface="Verdana" panose="020B0604030504040204" pitchFamily="34" charset="0"/>
              </a:rPr>
              <a:t>  </a:t>
            </a:r>
            <a:r>
              <a:rPr lang="en-US" dirty="0" err="1">
                <a:latin typeface="Verdana" panose="020B0604030504040204" pitchFamily="34" charset="0"/>
              </a:rPr>
              <a:t>nnoorr</a:t>
            </a:r>
            <a:r>
              <a:rPr lang="en-US" dirty="0">
                <a:latin typeface="Verdana" panose="020B0604030504040204" pitchFamily="34" charset="0"/>
              </a:rPr>
              <a:t>  </a:t>
            </a:r>
            <a:r>
              <a:rPr lang="en-US" dirty="0" err="1">
                <a:latin typeface="Verdana" panose="020B0604030504040204" pitchFamily="34" charset="0"/>
              </a:rPr>
              <a:t>vviissaass</a:t>
            </a:r>
            <a:r>
              <a:rPr lang="en-US" dirty="0">
                <a:latin typeface="Verdana" panose="020B0604030504040204" pitchFamily="34" charset="0"/>
              </a:rPr>
              <a:t>..</a:t>
            </a:r>
            <a:endParaRPr lang="en-US" dirty="0"/>
          </a:p>
        </p:txBody>
      </p:sp>
      <p:pic>
        <p:nvPicPr>
          <p:cNvPr id="7"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4114800"/>
            <a:ext cx="1514311" cy="2245359"/>
          </a:xfrm>
        </p:spPr>
      </p:pic>
      <p:sp>
        <p:nvSpPr>
          <p:cNvPr id="8" name="TextBox 7"/>
          <p:cNvSpPr txBox="1"/>
          <p:nvPr/>
        </p:nvSpPr>
        <p:spPr>
          <a:xfrm>
            <a:off x="1371600" y="6299471"/>
            <a:ext cx="6837513" cy="461665"/>
          </a:xfrm>
          <a:prstGeom prst="rect">
            <a:avLst/>
          </a:prstGeom>
          <a:noFill/>
        </p:spPr>
        <p:txBody>
          <a:bodyPr wrap="none" rtlCol="0">
            <a:spAutoFit/>
          </a:bodyPr>
          <a:lstStyle/>
          <a:p>
            <a:r>
              <a:rPr lang="en-US" sz="2400" dirty="0" smtClean="0"/>
              <a:t>We parameterize functions instead of re-writing code</a:t>
            </a:r>
            <a:endParaRPr lang="en-US" sz="2400" dirty="0"/>
          </a:p>
        </p:txBody>
      </p:sp>
      <p:sp>
        <p:nvSpPr>
          <p:cNvPr id="2" name="Rectangle 1"/>
          <p:cNvSpPr/>
          <p:nvPr/>
        </p:nvSpPr>
        <p:spPr>
          <a:xfrm>
            <a:off x="606405" y="2657941"/>
            <a:ext cx="4572000" cy="646331"/>
          </a:xfrm>
          <a:prstGeom prst="rect">
            <a:avLst/>
          </a:prstGeom>
          <a:ln>
            <a:solidFill>
              <a:schemeClr val="tx1"/>
            </a:solidFill>
          </a:ln>
        </p:spPr>
        <p:txBody>
          <a:bodyPr>
            <a:spAutoFit/>
          </a:bodyPr>
          <a:lstStyle/>
          <a:p>
            <a:r>
              <a:rPr lang="en-US" dirty="0" err="1"/>
              <a:t>def</a:t>
            </a:r>
            <a:r>
              <a:rPr lang="en-US" dirty="0"/>
              <a:t> </a:t>
            </a:r>
            <a:r>
              <a:rPr lang="en-US" dirty="0" err="1"/>
              <a:t>dedouble</a:t>
            </a:r>
            <a:r>
              <a:rPr lang="en-US" dirty="0"/>
              <a:t>(text, count):</a:t>
            </a:r>
          </a:p>
          <a:p>
            <a:r>
              <a:rPr lang="en-US" dirty="0"/>
              <a:t>    return text[::count]</a:t>
            </a:r>
          </a:p>
        </p:txBody>
      </p:sp>
      <p:sp>
        <p:nvSpPr>
          <p:cNvPr id="3" name="Rectangle 2"/>
          <p:cNvSpPr/>
          <p:nvPr/>
        </p:nvSpPr>
        <p:spPr>
          <a:xfrm>
            <a:off x="2892404" y="4015704"/>
            <a:ext cx="5108595" cy="646331"/>
          </a:xfrm>
          <a:prstGeom prst="rect">
            <a:avLst/>
          </a:prstGeom>
        </p:spPr>
        <p:txBody>
          <a:bodyPr wrap="square">
            <a:spAutoFit/>
          </a:bodyPr>
          <a:lstStyle/>
          <a:p>
            <a:r>
              <a:rPr lang="en-US" dirty="0" smtClean="0"/>
              <a:t>print(</a:t>
            </a:r>
            <a:r>
              <a:rPr lang="en-US" dirty="0" err="1" smtClean="0"/>
              <a:t>dedouble</a:t>
            </a:r>
            <a:r>
              <a:rPr lang="en-US" dirty="0"/>
              <a:t>(“</a:t>
            </a:r>
            <a:r>
              <a:rPr lang="en-US" dirty="0" err="1"/>
              <a:t>PPhhoottoonnss</a:t>
            </a:r>
            <a:r>
              <a:rPr lang="en-US" dirty="0"/>
              <a:t>  </a:t>
            </a:r>
            <a:r>
              <a:rPr lang="en-US" dirty="0" smtClean="0"/>
              <a:t>hhaavvee”,</a:t>
            </a:r>
            <a:r>
              <a:rPr lang="en-US" b="1" dirty="0" smtClean="0"/>
              <a:t>2</a:t>
            </a:r>
            <a:r>
              <a:rPr lang="en-US" dirty="0" smtClean="0"/>
              <a:t>))</a:t>
            </a:r>
            <a:br>
              <a:rPr lang="en-US" dirty="0" smtClean="0"/>
            </a:br>
            <a:r>
              <a:rPr lang="en-US" dirty="0"/>
              <a:t>print(</a:t>
            </a:r>
            <a:r>
              <a:rPr lang="en-US" dirty="0" err="1"/>
              <a:t>dedouble</a:t>
            </a:r>
            <a:r>
              <a:rPr lang="en-US" dirty="0"/>
              <a:t>(“IIIInnnnssssiiiiddddeeee</a:t>
            </a:r>
            <a:r>
              <a:rPr lang="en-US" dirty="0" smtClean="0"/>
              <a:t>”,</a:t>
            </a:r>
            <a:r>
              <a:rPr lang="en-US" b="1" dirty="0" smtClean="0"/>
              <a:t>4</a:t>
            </a:r>
            <a:r>
              <a:rPr lang="en-US" dirty="0" smtClean="0"/>
              <a:t>))</a:t>
            </a:r>
            <a:endParaRPr lang="en-US" dirty="0"/>
          </a:p>
        </p:txBody>
      </p:sp>
    </p:spTree>
    <p:extLst>
      <p:ext uri="{BB962C8B-B14F-4D97-AF65-F5344CB8AC3E}">
        <p14:creationId xmlns:p14="http://schemas.microsoft.com/office/powerpoint/2010/main" val="1926420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decoding</a:t>
            </a:r>
            <a:endParaRPr lang="en-US" dirty="0"/>
          </a:p>
        </p:txBody>
      </p:sp>
      <p:pic>
        <p:nvPicPr>
          <p:cNvPr id="4"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289878"/>
            <a:ext cx="1514311" cy="2245359"/>
          </a:xfrm>
          <a:prstGeom prst="rect">
            <a:avLst/>
          </a:prstGeom>
        </p:spPr>
      </p:pic>
      <p:sp>
        <p:nvSpPr>
          <p:cNvPr id="5" name="Rectangle 4"/>
          <p:cNvSpPr/>
          <p:nvPr/>
        </p:nvSpPr>
        <p:spPr>
          <a:xfrm>
            <a:off x="2359532" y="1752600"/>
            <a:ext cx="5791200" cy="646331"/>
          </a:xfrm>
          <a:prstGeom prst="rect">
            <a:avLst/>
          </a:prstGeom>
        </p:spPr>
        <p:txBody>
          <a:bodyPr wrap="square">
            <a:spAutoFit/>
          </a:bodyPr>
          <a:lstStyle/>
          <a:p>
            <a:r>
              <a:rPr lang="en-US" dirty="0">
                <a:latin typeface="Verdana" panose="020B0604030504040204" pitchFamily="34" charset="0"/>
              </a:rPr>
              <a:t>.</a:t>
            </a:r>
            <a:r>
              <a:rPr lang="en-US" dirty="0" err="1">
                <a:latin typeface="Verdana" panose="020B0604030504040204" pitchFamily="34" charset="0"/>
              </a:rPr>
              <a:t>ti</a:t>
            </a:r>
            <a:r>
              <a:rPr lang="en-US" dirty="0">
                <a:latin typeface="Verdana" panose="020B0604030504040204" pitchFamily="34" charset="0"/>
              </a:rPr>
              <a:t> </a:t>
            </a:r>
            <a:r>
              <a:rPr lang="en-US" dirty="0" err="1">
                <a:latin typeface="Verdana" panose="020B0604030504040204" pitchFamily="34" charset="0"/>
              </a:rPr>
              <a:t>esu</a:t>
            </a:r>
            <a:r>
              <a:rPr lang="en-US" dirty="0">
                <a:latin typeface="Verdana" panose="020B0604030504040204" pitchFamily="34" charset="0"/>
              </a:rPr>
              <a:t> </a:t>
            </a:r>
            <a:r>
              <a:rPr lang="en-US" dirty="0" err="1">
                <a:latin typeface="Verdana" panose="020B0604030504040204" pitchFamily="34" charset="0"/>
              </a:rPr>
              <a:t>ot</a:t>
            </a:r>
            <a:r>
              <a:rPr lang="en-US" dirty="0">
                <a:latin typeface="Verdana" panose="020B0604030504040204" pitchFamily="34" charset="0"/>
              </a:rPr>
              <a:t> </a:t>
            </a:r>
            <a:r>
              <a:rPr lang="en-US" dirty="0" err="1">
                <a:latin typeface="Verdana" panose="020B0604030504040204" pitchFamily="34" charset="0"/>
              </a:rPr>
              <a:t>tnaw</a:t>
            </a:r>
            <a:r>
              <a:rPr lang="en-US" dirty="0">
                <a:latin typeface="Verdana" panose="020B0604030504040204" pitchFamily="34" charset="0"/>
              </a:rPr>
              <a:t> </a:t>
            </a:r>
            <a:r>
              <a:rPr lang="en-US" dirty="0" err="1">
                <a:latin typeface="Verdana" panose="020B0604030504040204" pitchFamily="34" charset="0"/>
              </a:rPr>
              <a:t>lliw</a:t>
            </a:r>
            <a:r>
              <a:rPr lang="en-US" dirty="0">
                <a:latin typeface="Verdana" panose="020B0604030504040204" pitchFamily="34" charset="0"/>
              </a:rPr>
              <a:t> </a:t>
            </a:r>
            <a:r>
              <a:rPr lang="en-US" dirty="0" err="1">
                <a:latin typeface="Verdana" panose="020B0604030504040204" pitchFamily="34" charset="0"/>
              </a:rPr>
              <a:t>toidi</a:t>
            </a:r>
            <a:r>
              <a:rPr lang="en-US" dirty="0">
                <a:latin typeface="Verdana" panose="020B0604030504040204" pitchFamily="34" charset="0"/>
              </a:rPr>
              <a:t> </a:t>
            </a:r>
            <a:r>
              <a:rPr lang="en-US" dirty="0" err="1">
                <a:latin typeface="Verdana" panose="020B0604030504040204" pitchFamily="34" charset="0"/>
              </a:rPr>
              <a:t>na</a:t>
            </a:r>
            <a:r>
              <a:rPr lang="en-US" dirty="0">
                <a:latin typeface="Verdana" panose="020B0604030504040204" pitchFamily="34" charset="0"/>
              </a:rPr>
              <a:t> </a:t>
            </a:r>
            <a:r>
              <a:rPr lang="en-US" dirty="0" err="1">
                <a:latin typeface="Verdana" panose="020B0604030504040204" pitchFamily="34" charset="0"/>
              </a:rPr>
              <a:t>ylno</a:t>
            </a:r>
            <a:r>
              <a:rPr lang="en-US" dirty="0">
                <a:latin typeface="Verdana" panose="020B0604030504040204" pitchFamily="34" charset="0"/>
              </a:rPr>
              <a:t> </a:t>
            </a:r>
            <a:r>
              <a:rPr lang="en-US" dirty="0" err="1">
                <a:latin typeface="Verdana" panose="020B0604030504040204" pitchFamily="34" charset="0"/>
              </a:rPr>
              <a:t>dna</a:t>
            </a:r>
            <a:r>
              <a:rPr lang="en-US" dirty="0">
                <a:latin typeface="Verdana" panose="020B0604030504040204" pitchFamily="34" charset="0"/>
              </a:rPr>
              <a:t> </a:t>
            </a:r>
            <a:r>
              <a:rPr lang="en-US" dirty="0" err="1">
                <a:latin typeface="Verdana" panose="020B0604030504040204" pitchFamily="34" charset="0"/>
              </a:rPr>
              <a:t>esu</a:t>
            </a:r>
            <a:r>
              <a:rPr lang="en-US" dirty="0">
                <a:latin typeface="Verdana" panose="020B0604030504040204" pitchFamily="34" charset="0"/>
              </a:rPr>
              <a:t> </a:t>
            </a:r>
            <a:r>
              <a:rPr lang="en-US" dirty="0" err="1">
                <a:latin typeface="Verdana" panose="020B0604030504040204" pitchFamily="34" charset="0"/>
              </a:rPr>
              <a:t>nac</a:t>
            </a:r>
            <a:r>
              <a:rPr lang="en-US" dirty="0">
                <a:latin typeface="Verdana" panose="020B0604030504040204" pitchFamily="34" charset="0"/>
              </a:rPr>
              <a:t> </a:t>
            </a:r>
            <a:r>
              <a:rPr lang="en-US" dirty="0" err="1">
                <a:latin typeface="Verdana" panose="020B0604030504040204" pitchFamily="34" charset="0"/>
              </a:rPr>
              <a:t>toidi</a:t>
            </a:r>
            <a:r>
              <a:rPr lang="en-US" dirty="0">
                <a:latin typeface="Verdana" panose="020B0604030504040204" pitchFamily="34" charset="0"/>
              </a:rPr>
              <a:t> </a:t>
            </a:r>
            <a:r>
              <a:rPr lang="en-US" dirty="0" err="1">
                <a:latin typeface="Verdana" panose="020B0604030504040204" pitchFamily="34" charset="0"/>
              </a:rPr>
              <a:t>na</a:t>
            </a:r>
            <a:r>
              <a:rPr lang="en-US" dirty="0">
                <a:latin typeface="Verdana" panose="020B0604030504040204" pitchFamily="34" charset="0"/>
              </a:rPr>
              <a:t> </a:t>
            </a:r>
            <a:r>
              <a:rPr lang="en-US" dirty="0" err="1">
                <a:latin typeface="Verdana" panose="020B0604030504040204" pitchFamily="34" charset="0"/>
              </a:rPr>
              <a:t>metsys</a:t>
            </a:r>
            <a:r>
              <a:rPr lang="en-US" dirty="0">
                <a:latin typeface="Verdana" panose="020B0604030504040204" pitchFamily="34" charset="0"/>
              </a:rPr>
              <a:t> a </a:t>
            </a:r>
            <a:r>
              <a:rPr lang="en-US" dirty="0" err="1">
                <a:latin typeface="Verdana" panose="020B0604030504040204" pitchFamily="34" charset="0"/>
              </a:rPr>
              <a:t>ngiseD</a:t>
            </a:r>
            <a:endParaRPr lang="en-US" dirty="0"/>
          </a:p>
        </p:txBody>
      </p:sp>
      <p:sp>
        <p:nvSpPr>
          <p:cNvPr id="6" name="TextBox 5"/>
          <p:cNvSpPr txBox="1"/>
          <p:nvPr/>
        </p:nvSpPr>
        <p:spPr>
          <a:xfrm>
            <a:off x="3402288" y="6096000"/>
            <a:ext cx="2339423" cy="461665"/>
          </a:xfrm>
          <a:prstGeom prst="rect">
            <a:avLst/>
          </a:prstGeom>
          <a:noFill/>
        </p:spPr>
        <p:txBody>
          <a:bodyPr wrap="none" rtlCol="0">
            <a:spAutoFit/>
          </a:bodyPr>
          <a:lstStyle/>
          <a:p>
            <a:r>
              <a:rPr lang="en-US" sz="2400" dirty="0" smtClean="0"/>
              <a:t>What about this?</a:t>
            </a:r>
            <a:endParaRPr lang="en-US" sz="2400" dirty="0"/>
          </a:p>
        </p:txBody>
      </p:sp>
    </p:spTree>
    <p:extLst>
      <p:ext uri="{BB962C8B-B14F-4D97-AF65-F5344CB8AC3E}">
        <p14:creationId xmlns:p14="http://schemas.microsoft.com/office/powerpoint/2010/main" val="19684607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decoding</a:t>
            </a:r>
            <a:endParaRPr lang="en-US" dirty="0"/>
          </a:p>
        </p:txBody>
      </p:sp>
      <p:pic>
        <p:nvPicPr>
          <p:cNvPr id="4"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289878"/>
            <a:ext cx="1514311" cy="2245359"/>
          </a:xfrm>
          <a:prstGeom prst="rect">
            <a:avLst/>
          </a:prstGeom>
        </p:spPr>
      </p:pic>
      <p:sp>
        <p:nvSpPr>
          <p:cNvPr id="5" name="Rectangle 4"/>
          <p:cNvSpPr/>
          <p:nvPr/>
        </p:nvSpPr>
        <p:spPr>
          <a:xfrm>
            <a:off x="2359532" y="1752600"/>
            <a:ext cx="5791200" cy="646331"/>
          </a:xfrm>
          <a:prstGeom prst="rect">
            <a:avLst/>
          </a:prstGeom>
        </p:spPr>
        <p:txBody>
          <a:bodyPr wrap="square">
            <a:spAutoFit/>
          </a:bodyPr>
          <a:lstStyle/>
          <a:p>
            <a:r>
              <a:rPr lang="en-US" dirty="0" smtClean="0">
                <a:latin typeface="Verdana" panose="020B0604030504040204" pitchFamily="34" charset="0"/>
              </a:rPr>
              <a:t>.</a:t>
            </a:r>
            <a:r>
              <a:rPr lang="en-US" dirty="0" err="1" smtClean="0">
                <a:latin typeface="Verdana" panose="020B0604030504040204" pitchFamily="34" charset="0"/>
              </a:rPr>
              <a:t>ti</a:t>
            </a:r>
            <a:r>
              <a:rPr lang="en-US" dirty="0" smtClean="0">
                <a:latin typeface="Verdana" panose="020B0604030504040204" pitchFamily="34" charset="0"/>
              </a:rPr>
              <a:t> </a:t>
            </a:r>
            <a:r>
              <a:rPr lang="en-US" dirty="0" err="1" smtClean="0">
                <a:latin typeface="Verdana" panose="020B0604030504040204" pitchFamily="34" charset="0"/>
              </a:rPr>
              <a:t>esu</a:t>
            </a:r>
            <a:r>
              <a:rPr lang="en-US" dirty="0" smtClean="0">
                <a:latin typeface="Verdana" panose="020B0604030504040204" pitchFamily="34" charset="0"/>
              </a:rPr>
              <a:t> </a:t>
            </a:r>
            <a:r>
              <a:rPr lang="en-US" dirty="0" err="1" smtClean="0">
                <a:latin typeface="Verdana" panose="020B0604030504040204" pitchFamily="34" charset="0"/>
              </a:rPr>
              <a:t>ot</a:t>
            </a:r>
            <a:r>
              <a:rPr lang="en-US" dirty="0" smtClean="0">
                <a:latin typeface="Verdana" panose="020B0604030504040204" pitchFamily="34" charset="0"/>
              </a:rPr>
              <a:t> </a:t>
            </a:r>
            <a:r>
              <a:rPr lang="en-US" dirty="0" err="1" smtClean="0">
                <a:latin typeface="Verdana" panose="020B0604030504040204" pitchFamily="34" charset="0"/>
              </a:rPr>
              <a:t>tnaw</a:t>
            </a:r>
            <a:r>
              <a:rPr lang="en-US" dirty="0" smtClean="0">
                <a:latin typeface="Verdana" panose="020B0604030504040204" pitchFamily="34" charset="0"/>
              </a:rPr>
              <a:t> </a:t>
            </a:r>
            <a:r>
              <a:rPr lang="en-US" dirty="0" err="1" smtClean="0">
                <a:latin typeface="Verdana" panose="020B0604030504040204" pitchFamily="34" charset="0"/>
              </a:rPr>
              <a:t>lliw</a:t>
            </a:r>
            <a:r>
              <a:rPr lang="en-US" dirty="0" smtClean="0">
                <a:latin typeface="Verdana" panose="020B0604030504040204" pitchFamily="34" charset="0"/>
              </a:rPr>
              <a:t> </a:t>
            </a:r>
            <a:r>
              <a:rPr lang="en-US" dirty="0" err="1" smtClean="0">
                <a:latin typeface="Verdana" panose="020B0604030504040204" pitchFamily="34" charset="0"/>
              </a:rPr>
              <a:t>toidi</a:t>
            </a:r>
            <a:r>
              <a:rPr lang="en-US" dirty="0" smtClean="0">
                <a:latin typeface="Verdana" panose="020B0604030504040204" pitchFamily="34" charset="0"/>
              </a:rPr>
              <a:t> </a:t>
            </a:r>
            <a:r>
              <a:rPr lang="en-US" dirty="0" err="1" smtClean="0">
                <a:latin typeface="Verdana" panose="020B0604030504040204" pitchFamily="34" charset="0"/>
              </a:rPr>
              <a:t>na</a:t>
            </a:r>
            <a:r>
              <a:rPr lang="en-US" dirty="0" smtClean="0">
                <a:latin typeface="Verdana" panose="020B0604030504040204" pitchFamily="34" charset="0"/>
              </a:rPr>
              <a:t> </a:t>
            </a:r>
            <a:r>
              <a:rPr lang="en-US" dirty="0" err="1" smtClean="0">
                <a:latin typeface="Verdana" panose="020B0604030504040204" pitchFamily="34" charset="0"/>
              </a:rPr>
              <a:t>ylno</a:t>
            </a:r>
            <a:r>
              <a:rPr lang="en-US" dirty="0" smtClean="0">
                <a:latin typeface="Verdana" panose="020B0604030504040204" pitchFamily="34" charset="0"/>
              </a:rPr>
              <a:t> </a:t>
            </a:r>
            <a:r>
              <a:rPr lang="en-US" dirty="0" err="1" smtClean="0">
                <a:latin typeface="Verdana" panose="020B0604030504040204" pitchFamily="34" charset="0"/>
              </a:rPr>
              <a:t>dna</a:t>
            </a:r>
            <a:r>
              <a:rPr lang="en-US" dirty="0" smtClean="0">
                <a:latin typeface="Verdana" panose="020B0604030504040204" pitchFamily="34" charset="0"/>
              </a:rPr>
              <a:t> </a:t>
            </a:r>
            <a:r>
              <a:rPr lang="en-US" dirty="0" err="1" smtClean="0">
                <a:latin typeface="Verdana" panose="020B0604030504040204" pitchFamily="34" charset="0"/>
              </a:rPr>
              <a:t>esu</a:t>
            </a:r>
            <a:r>
              <a:rPr lang="en-US" dirty="0" smtClean="0">
                <a:latin typeface="Verdana" panose="020B0604030504040204" pitchFamily="34" charset="0"/>
              </a:rPr>
              <a:t> </a:t>
            </a:r>
            <a:r>
              <a:rPr lang="en-US" dirty="0" err="1" smtClean="0">
                <a:latin typeface="Verdana" panose="020B0604030504040204" pitchFamily="34" charset="0"/>
              </a:rPr>
              <a:t>nac</a:t>
            </a:r>
            <a:r>
              <a:rPr lang="en-US" dirty="0" smtClean="0">
                <a:latin typeface="Verdana" panose="020B0604030504040204" pitchFamily="34" charset="0"/>
              </a:rPr>
              <a:t> </a:t>
            </a:r>
            <a:r>
              <a:rPr lang="en-US" dirty="0" err="1" smtClean="0">
                <a:latin typeface="Verdana" panose="020B0604030504040204" pitchFamily="34" charset="0"/>
              </a:rPr>
              <a:t>toidi</a:t>
            </a:r>
            <a:r>
              <a:rPr lang="en-US" dirty="0" smtClean="0">
                <a:latin typeface="Verdana" panose="020B0604030504040204" pitchFamily="34" charset="0"/>
              </a:rPr>
              <a:t> </a:t>
            </a:r>
            <a:r>
              <a:rPr lang="en-US" dirty="0" err="1" smtClean="0">
                <a:latin typeface="Verdana" panose="020B0604030504040204" pitchFamily="34" charset="0"/>
              </a:rPr>
              <a:t>na</a:t>
            </a:r>
            <a:r>
              <a:rPr lang="en-US" dirty="0" smtClean="0">
                <a:latin typeface="Verdana" panose="020B0604030504040204" pitchFamily="34" charset="0"/>
              </a:rPr>
              <a:t> </a:t>
            </a:r>
            <a:r>
              <a:rPr lang="en-US" dirty="0" err="1" smtClean="0">
                <a:latin typeface="Verdana" panose="020B0604030504040204" pitchFamily="34" charset="0"/>
              </a:rPr>
              <a:t>metsys</a:t>
            </a:r>
            <a:r>
              <a:rPr lang="en-US" dirty="0" smtClean="0">
                <a:latin typeface="Verdana" panose="020B0604030504040204" pitchFamily="34" charset="0"/>
              </a:rPr>
              <a:t> a </a:t>
            </a:r>
            <a:r>
              <a:rPr lang="en-US" dirty="0" err="1" smtClean="0">
                <a:latin typeface="Verdana" panose="020B0604030504040204" pitchFamily="34" charset="0"/>
              </a:rPr>
              <a:t>ngiseD</a:t>
            </a:r>
            <a:endParaRPr lang="en-US" dirty="0"/>
          </a:p>
        </p:txBody>
      </p:sp>
      <p:sp>
        <p:nvSpPr>
          <p:cNvPr id="3" name="Rectangle 2"/>
          <p:cNvSpPr/>
          <p:nvPr/>
        </p:nvSpPr>
        <p:spPr>
          <a:xfrm>
            <a:off x="2743200" y="3276600"/>
            <a:ext cx="4572000" cy="830997"/>
          </a:xfrm>
          <a:prstGeom prst="rect">
            <a:avLst/>
          </a:prstGeom>
        </p:spPr>
        <p:txBody>
          <a:bodyPr>
            <a:spAutoFit/>
          </a:bodyPr>
          <a:lstStyle/>
          <a:p>
            <a:r>
              <a:rPr lang="en-US" sz="2400" dirty="0" err="1"/>
              <a:t>def</a:t>
            </a:r>
            <a:r>
              <a:rPr lang="en-US" sz="2400" dirty="0"/>
              <a:t> palindrome(text):</a:t>
            </a:r>
          </a:p>
          <a:p>
            <a:r>
              <a:rPr lang="en-US" sz="2400" dirty="0"/>
              <a:t>    return text[::-1]</a:t>
            </a:r>
          </a:p>
        </p:txBody>
      </p:sp>
    </p:spTree>
    <p:extLst>
      <p:ext uri="{BB962C8B-B14F-4D97-AF65-F5344CB8AC3E}">
        <p14:creationId xmlns:p14="http://schemas.microsoft.com/office/powerpoint/2010/main" val="13246710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advanced</a:t>
            </a:r>
            <a:endParaRPr lang="en-US" dirty="0"/>
          </a:p>
        </p:txBody>
      </p:sp>
      <p:pic>
        <p:nvPicPr>
          <p:cNvPr id="4"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2969" y="4381806"/>
            <a:ext cx="1514311" cy="2245359"/>
          </a:xfrm>
          <a:prstGeom prst="rect">
            <a:avLst/>
          </a:prstGeom>
        </p:spPr>
      </p:pic>
      <p:sp>
        <p:nvSpPr>
          <p:cNvPr id="5" name="Rectangle 4"/>
          <p:cNvSpPr/>
          <p:nvPr/>
        </p:nvSpPr>
        <p:spPr>
          <a:xfrm>
            <a:off x="637412" y="1371600"/>
            <a:ext cx="8079868" cy="369332"/>
          </a:xfrm>
          <a:prstGeom prst="rect">
            <a:avLst/>
          </a:prstGeom>
        </p:spPr>
        <p:txBody>
          <a:bodyPr wrap="square">
            <a:spAutoFit/>
          </a:bodyPr>
          <a:lstStyle/>
          <a:p>
            <a:r>
              <a:rPr lang="en-US" dirty="0">
                <a:latin typeface="Verdana" panose="020B0604030504040204" pitchFamily="34" charset="0"/>
              </a:rPr>
              <a:t>it. invent is do can we All </a:t>
            </a:r>
            <a:r>
              <a:rPr lang="en-US" dirty="0" err="1">
                <a:latin typeface="Verdana" panose="020B0604030504040204" pitchFamily="34" charset="0"/>
              </a:rPr>
              <a:t>all</a:t>
            </a:r>
            <a:r>
              <a:rPr lang="en-US" dirty="0">
                <a:latin typeface="Verdana" panose="020B0604030504040204" pitchFamily="34" charset="0"/>
              </a:rPr>
              <a:t>. at future the predict really can't We</a:t>
            </a:r>
            <a:endParaRPr lang="en-US" dirty="0"/>
          </a:p>
        </p:txBody>
      </p:sp>
      <p:sp>
        <p:nvSpPr>
          <p:cNvPr id="6" name="TextBox 5"/>
          <p:cNvSpPr txBox="1"/>
          <p:nvPr/>
        </p:nvSpPr>
        <p:spPr>
          <a:xfrm>
            <a:off x="3402288" y="6096000"/>
            <a:ext cx="2339423" cy="461665"/>
          </a:xfrm>
          <a:prstGeom prst="rect">
            <a:avLst/>
          </a:prstGeom>
          <a:noFill/>
        </p:spPr>
        <p:txBody>
          <a:bodyPr wrap="none" rtlCol="0">
            <a:spAutoFit/>
          </a:bodyPr>
          <a:lstStyle/>
          <a:p>
            <a:r>
              <a:rPr lang="en-US" sz="2400" dirty="0" smtClean="0"/>
              <a:t>What about this?</a:t>
            </a:r>
            <a:endParaRPr lang="en-US" sz="2400" dirty="0"/>
          </a:p>
        </p:txBody>
      </p:sp>
    </p:spTree>
    <p:extLst>
      <p:ext uri="{BB962C8B-B14F-4D97-AF65-F5344CB8AC3E}">
        <p14:creationId xmlns:p14="http://schemas.microsoft.com/office/powerpoint/2010/main" val="6485058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advanced</a:t>
            </a:r>
            <a:endParaRPr lang="en-US" dirty="0"/>
          </a:p>
        </p:txBody>
      </p:sp>
      <p:pic>
        <p:nvPicPr>
          <p:cNvPr id="4"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2969" y="4381806"/>
            <a:ext cx="1514311" cy="2245359"/>
          </a:xfrm>
          <a:prstGeom prst="rect">
            <a:avLst/>
          </a:prstGeom>
        </p:spPr>
      </p:pic>
      <p:sp>
        <p:nvSpPr>
          <p:cNvPr id="5" name="Rectangle 4"/>
          <p:cNvSpPr/>
          <p:nvPr/>
        </p:nvSpPr>
        <p:spPr>
          <a:xfrm>
            <a:off x="637412" y="1371600"/>
            <a:ext cx="8079868" cy="369332"/>
          </a:xfrm>
          <a:prstGeom prst="rect">
            <a:avLst/>
          </a:prstGeom>
        </p:spPr>
        <p:txBody>
          <a:bodyPr wrap="square">
            <a:spAutoFit/>
          </a:bodyPr>
          <a:lstStyle/>
          <a:p>
            <a:r>
              <a:rPr lang="en-US" dirty="0">
                <a:latin typeface="Verdana" panose="020B0604030504040204" pitchFamily="34" charset="0"/>
              </a:rPr>
              <a:t>it. invent is do can we All </a:t>
            </a:r>
            <a:r>
              <a:rPr lang="en-US" dirty="0" err="1">
                <a:latin typeface="Verdana" panose="020B0604030504040204" pitchFamily="34" charset="0"/>
              </a:rPr>
              <a:t>all</a:t>
            </a:r>
            <a:r>
              <a:rPr lang="en-US" dirty="0">
                <a:latin typeface="Verdana" panose="020B0604030504040204" pitchFamily="34" charset="0"/>
              </a:rPr>
              <a:t>. at future the predict really can't We</a:t>
            </a:r>
            <a:endParaRPr lang="en-US" dirty="0"/>
          </a:p>
        </p:txBody>
      </p:sp>
      <p:sp>
        <p:nvSpPr>
          <p:cNvPr id="6" name="TextBox 5"/>
          <p:cNvSpPr txBox="1"/>
          <p:nvPr/>
        </p:nvSpPr>
        <p:spPr>
          <a:xfrm>
            <a:off x="3402288" y="6096000"/>
            <a:ext cx="1652953" cy="461665"/>
          </a:xfrm>
          <a:prstGeom prst="rect">
            <a:avLst/>
          </a:prstGeom>
          <a:noFill/>
        </p:spPr>
        <p:txBody>
          <a:bodyPr wrap="none" rtlCol="0">
            <a:spAutoFit/>
          </a:bodyPr>
          <a:lstStyle/>
          <a:p>
            <a:r>
              <a:rPr lang="en-US" sz="2400" dirty="0" smtClean="0"/>
              <a:t>Well done!!</a:t>
            </a:r>
            <a:endParaRPr lang="en-US" sz="2400" dirty="0"/>
          </a:p>
        </p:txBody>
      </p:sp>
      <p:sp>
        <p:nvSpPr>
          <p:cNvPr id="3" name="Rectangle 2"/>
          <p:cNvSpPr/>
          <p:nvPr/>
        </p:nvSpPr>
        <p:spPr>
          <a:xfrm>
            <a:off x="2286000" y="2971800"/>
            <a:ext cx="4572000" cy="830997"/>
          </a:xfrm>
          <a:prstGeom prst="rect">
            <a:avLst/>
          </a:prstGeom>
        </p:spPr>
        <p:txBody>
          <a:bodyPr>
            <a:spAutoFit/>
          </a:bodyPr>
          <a:lstStyle/>
          <a:p>
            <a:r>
              <a:rPr lang="en-US" sz="2400" dirty="0" err="1"/>
              <a:t>def</a:t>
            </a:r>
            <a:r>
              <a:rPr lang="en-US" sz="2400" dirty="0"/>
              <a:t> </a:t>
            </a:r>
            <a:r>
              <a:rPr lang="en-US" sz="2400" dirty="0" err="1"/>
              <a:t>yoda</a:t>
            </a:r>
            <a:r>
              <a:rPr lang="en-US" sz="2400" dirty="0"/>
              <a:t>(text):</a:t>
            </a:r>
          </a:p>
          <a:p>
            <a:r>
              <a:rPr lang="en-US" sz="2400" dirty="0"/>
              <a:t>    return " ".join(</a:t>
            </a:r>
            <a:r>
              <a:rPr lang="en-US" sz="2400" dirty="0" err="1"/>
              <a:t>text.split</a:t>
            </a:r>
            <a:r>
              <a:rPr lang="en-US" sz="2400" dirty="0"/>
              <a:t>(" ")[::-1])</a:t>
            </a:r>
          </a:p>
        </p:txBody>
      </p:sp>
    </p:spTree>
    <p:extLst>
      <p:ext uri="{BB962C8B-B14F-4D97-AF65-F5344CB8AC3E}">
        <p14:creationId xmlns:p14="http://schemas.microsoft.com/office/powerpoint/2010/main" val="29175332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and further</a:t>
            </a:r>
            <a:endParaRPr lang="en-US" dirty="0"/>
          </a:p>
        </p:txBody>
      </p:sp>
      <p:pic>
        <p:nvPicPr>
          <p:cNvPr id="4"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2969" y="4381806"/>
            <a:ext cx="1514311" cy="2245359"/>
          </a:xfrm>
          <a:prstGeom prst="rect">
            <a:avLst/>
          </a:prstGeom>
        </p:spPr>
      </p:pic>
      <p:sp>
        <p:nvSpPr>
          <p:cNvPr id="5" name="Rectangle 4"/>
          <p:cNvSpPr/>
          <p:nvPr/>
        </p:nvSpPr>
        <p:spPr>
          <a:xfrm>
            <a:off x="637412" y="1371600"/>
            <a:ext cx="8079868" cy="369332"/>
          </a:xfrm>
          <a:prstGeom prst="rect">
            <a:avLst/>
          </a:prstGeom>
        </p:spPr>
        <p:txBody>
          <a:bodyPr wrap="square">
            <a:spAutoFit/>
          </a:bodyPr>
          <a:lstStyle/>
          <a:p>
            <a:r>
              <a:rPr lang="en-US" dirty="0" err="1">
                <a:latin typeface="Verdana" panose="020B0604030504040204" pitchFamily="34" charset="0"/>
              </a:rPr>
              <a:t>s'tI</a:t>
            </a:r>
            <a:r>
              <a:rPr lang="en-US" dirty="0">
                <a:latin typeface="Verdana" panose="020B0604030504040204" pitchFamily="34" charset="0"/>
              </a:rPr>
              <a:t> </a:t>
            </a:r>
            <a:r>
              <a:rPr lang="en-US" dirty="0" err="1">
                <a:latin typeface="Verdana" panose="020B0604030504040204" pitchFamily="34" charset="0"/>
              </a:rPr>
              <a:t>suoregnad</a:t>
            </a:r>
            <a:r>
              <a:rPr lang="en-US" dirty="0">
                <a:latin typeface="Verdana" panose="020B0604030504040204" pitchFamily="34" charset="0"/>
              </a:rPr>
              <a:t> </a:t>
            </a:r>
            <a:r>
              <a:rPr lang="en-US" dirty="0" err="1">
                <a:latin typeface="Verdana" panose="020B0604030504040204" pitchFamily="34" charset="0"/>
              </a:rPr>
              <a:t>ot</a:t>
            </a:r>
            <a:r>
              <a:rPr lang="en-US" dirty="0">
                <a:latin typeface="Verdana" panose="020B0604030504040204" pitchFamily="34" charset="0"/>
              </a:rPr>
              <a:t> </a:t>
            </a:r>
            <a:r>
              <a:rPr lang="en-US" dirty="0" err="1">
                <a:latin typeface="Verdana" panose="020B0604030504040204" pitchFamily="34" charset="0"/>
              </a:rPr>
              <a:t>eb</a:t>
            </a:r>
            <a:r>
              <a:rPr lang="en-US" dirty="0">
                <a:latin typeface="Verdana" panose="020B0604030504040204" pitchFamily="34" charset="0"/>
              </a:rPr>
              <a:t> </a:t>
            </a:r>
            <a:r>
              <a:rPr lang="en-US" dirty="0" err="1">
                <a:latin typeface="Verdana" panose="020B0604030504040204" pitchFamily="34" charset="0"/>
              </a:rPr>
              <a:t>thgir</a:t>
            </a:r>
            <a:r>
              <a:rPr lang="en-US" dirty="0">
                <a:latin typeface="Verdana" panose="020B0604030504040204" pitchFamily="34" charset="0"/>
              </a:rPr>
              <a:t> </a:t>
            </a:r>
            <a:r>
              <a:rPr lang="en-US" dirty="0" err="1">
                <a:latin typeface="Verdana" panose="020B0604030504040204" pitchFamily="34" charset="0"/>
              </a:rPr>
              <a:t>nehw</a:t>
            </a:r>
            <a:r>
              <a:rPr lang="en-US" dirty="0">
                <a:latin typeface="Verdana" panose="020B0604030504040204" pitchFamily="34" charset="0"/>
              </a:rPr>
              <a:t> </a:t>
            </a:r>
            <a:r>
              <a:rPr lang="en-US" dirty="0" err="1">
                <a:latin typeface="Verdana" panose="020B0604030504040204" pitchFamily="34" charset="0"/>
              </a:rPr>
              <a:t>eht</a:t>
            </a:r>
            <a:r>
              <a:rPr lang="en-US" dirty="0">
                <a:latin typeface="Verdana" panose="020B0604030504040204" pitchFamily="34" charset="0"/>
              </a:rPr>
              <a:t> </a:t>
            </a:r>
            <a:r>
              <a:rPr lang="en-US" dirty="0" err="1">
                <a:latin typeface="Verdana" panose="020B0604030504040204" pitchFamily="34" charset="0"/>
              </a:rPr>
              <a:t>tnemnrevog</a:t>
            </a:r>
            <a:r>
              <a:rPr lang="en-US" dirty="0">
                <a:latin typeface="Verdana" panose="020B0604030504040204" pitchFamily="34" charset="0"/>
              </a:rPr>
              <a:t> </a:t>
            </a:r>
            <a:r>
              <a:rPr lang="en-US" dirty="0" err="1">
                <a:latin typeface="Verdana" panose="020B0604030504040204" pitchFamily="34" charset="0"/>
              </a:rPr>
              <a:t>si</a:t>
            </a:r>
            <a:r>
              <a:rPr lang="en-US" dirty="0">
                <a:latin typeface="Verdana" panose="020B0604030504040204" pitchFamily="34" charset="0"/>
              </a:rPr>
              <a:t> .</a:t>
            </a:r>
            <a:r>
              <a:rPr lang="en-US" dirty="0" err="1">
                <a:latin typeface="Verdana" panose="020B0604030504040204" pitchFamily="34" charset="0"/>
              </a:rPr>
              <a:t>gnorw</a:t>
            </a:r>
            <a:endParaRPr lang="en-US" dirty="0"/>
          </a:p>
        </p:txBody>
      </p:sp>
      <p:sp>
        <p:nvSpPr>
          <p:cNvPr id="6" name="TextBox 5"/>
          <p:cNvSpPr txBox="1"/>
          <p:nvPr/>
        </p:nvSpPr>
        <p:spPr>
          <a:xfrm>
            <a:off x="3402288" y="6096000"/>
            <a:ext cx="2339423" cy="461665"/>
          </a:xfrm>
          <a:prstGeom prst="rect">
            <a:avLst/>
          </a:prstGeom>
          <a:noFill/>
        </p:spPr>
        <p:txBody>
          <a:bodyPr wrap="none" rtlCol="0">
            <a:spAutoFit/>
          </a:bodyPr>
          <a:lstStyle/>
          <a:p>
            <a:r>
              <a:rPr lang="en-US" sz="2400" dirty="0" smtClean="0"/>
              <a:t>What about this?</a:t>
            </a:r>
            <a:endParaRPr lang="en-US" sz="2400" dirty="0"/>
          </a:p>
        </p:txBody>
      </p:sp>
    </p:spTree>
    <p:extLst>
      <p:ext uri="{BB962C8B-B14F-4D97-AF65-F5344CB8AC3E}">
        <p14:creationId xmlns:p14="http://schemas.microsoft.com/office/powerpoint/2010/main" val="9774523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 recap</a:t>
            </a:r>
            <a:endParaRPr lang="en-US" dirty="0"/>
          </a:p>
        </p:txBody>
      </p:sp>
      <p:sp>
        <p:nvSpPr>
          <p:cNvPr id="4" name="Content Placeholder 3"/>
          <p:cNvSpPr>
            <a:spLocks noGrp="1"/>
          </p:cNvSpPr>
          <p:nvPr>
            <p:ph sz="half" idx="1"/>
          </p:nvPr>
        </p:nvSpPr>
        <p:spPr/>
        <p:txBody>
          <a:bodyPr/>
          <a:lstStyle/>
          <a:p>
            <a:pPr marL="514350" indent="-514350">
              <a:buFont typeface="+mj-lt"/>
              <a:buAutoNum type="arabicPeriod"/>
            </a:pPr>
            <a:r>
              <a:rPr lang="en-US" dirty="0" smtClean="0"/>
              <a:t>How to create an empty List?</a:t>
            </a:r>
          </a:p>
          <a:p>
            <a:pPr marL="514350" indent="-514350">
              <a:buFont typeface="+mj-lt"/>
              <a:buAutoNum type="arabicPeriod"/>
            </a:pPr>
            <a:r>
              <a:rPr lang="en-US" dirty="0" smtClean="0"/>
              <a:t>How to add element to a list?</a:t>
            </a:r>
          </a:p>
          <a:p>
            <a:pPr marL="514350" indent="-514350">
              <a:buFont typeface="+mj-lt"/>
              <a:buAutoNum type="arabicPeriod"/>
            </a:pPr>
            <a:r>
              <a:rPr lang="en-US" dirty="0" smtClean="0"/>
              <a:t>How to test if element is in the list?</a:t>
            </a:r>
          </a:p>
          <a:p>
            <a:pPr marL="0" indent="0">
              <a:buNone/>
            </a:pPr>
            <a:endParaRPr lang="en-US" dirty="0"/>
          </a:p>
        </p:txBody>
      </p:sp>
      <p:sp>
        <p:nvSpPr>
          <p:cNvPr id="5" name="Content Placeholder 4"/>
          <p:cNvSpPr>
            <a:spLocks noGrp="1"/>
          </p:cNvSpPr>
          <p:nvPr>
            <p:ph sz="half" idx="2"/>
          </p:nvPr>
        </p:nvSpPr>
        <p:spPr/>
        <p:txBody>
          <a:bodyPr/>
          <a:lstStyle/>
          <a:p>
            <a:endParaRPr lang="en-US"/>
          </a:p>
        </p:txBody>
      </p:sp>
    </p:spTree>
    <p:extLst>
      <p:ext uri="{BB962C8B-B14F-4D97-AF65-F5344CB8AC3E}">
        <p14:creationId xmlns:p14="http://schemas.microsoft.com/office/powerpoint/2010/main" val="28543424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 recap</a:t>
            </a:r>
            <a:endParaRPr lang="en-US" dirty="0"/>
          </a:p>
        </p:txBody>
      </p:sp>
      <p:sp>
        <p:nvSpPr>
          <p:cNvPr id="4" name="Content Placeholder 3"/>
          <p:cNvSpPr>
            <a:spLocks noGrp="1"/>
          </p:cNvSpPr>
          <p:nvPr>
            <p:ph sz="half" idx="1"/>
          </p:nvPr>
        </p:nvSpPr>
        <p:spPr/>
        <p:txBody>
          <a:bodyPr/>
          <a:lstStyle/>
          <a:p>
            <a:pPr marL="514350" indent="-514350">
              <a:buFont typeface="+mj-lt"/>
              <a:buAutoNum type="arabicPeriod"/>
            </a:pPr>
            <a:r>
              <a:rPr lang="en-US" dirty="0" smtClean="0"/>
              <a:t>How to create an empty List?</a:t>
            </a:r>
          </a:p>
          <a:p>
            <a:pPr marL="514350" indent="-514350">
              <a:buFont typeface="+mj-lt"/>
              <a:buAutoNum type="arabicPeriod"/>
            </a:pPr>
            <a:r>
              <a:rPr lang="en-US" dirty="0" smtClean="0"/>
              <a:t>How to add element to a list?</a:t>
            </a:r>
          </a:p>
          <a:p>
            <a:pPr marL="514350" indent="-514350">
              <a:buFont typeface="+mj-lt"/>
              <a:buAutoNum type="arabicPeriod"/>
            </a:pPr>
            <a:r>
              <a:rPr lang="en-US" dirty="0" smtClean="0"/>
              <a:t>How to test if element is in the list?</a:t>
            </a:r>
          </a:p>
          <a:p>
            <a:pPr marL="0" indent="0">
              <a:buNone/>
            </a:pPr>
            <a:endParaRPr lang="en-US" dirty="0"/>
          </a:p>
        </p:txBody>
      </p:sp>
      <p:sp>
        <p:nvSpPr>
          <p:cNvPr id="5" name="Content Placeholder 4"/>
          <p:cNvSpPr>
            <a:spLocks noGrp="1"/>
          </p:cNvSpPr>
          <p:nvPr>
            <p:ph sz="half" idx="2"/>
          </p:nvPr>
        </p:nvSpPr>
        <p:spPr/>
        <p:txBody>
          <a:bodyPr/>
          <a:lstStyle/>
          <a:p>
            <a:pPr marL="514350" indent="-514350">
              <a:buFont typeface="+mj-lt"/>
              <a:buAutoNum type="arabicPeriod"/>
            </a:pPr>
            <a:r>
              <a:rPr lang="en-US" dirty="0" err="1" smtClean="0"/>
              <a:t>lst</a:t>
            </a:r>
            <a:r>
              <a:rPr lang="en-US" dirty="0" smtClean="0"/>
              <a:t> = []</a:t>
            </a:r>
            <a:br>
              <a:rPr lang="en-US" dirty="0" smtClean="0"/>
            </a:br>
            <a:endParaRPr lang="en-US" dirty="0" smtClean="0"/>
          </a:p>
          <a:p>
            <a:pPr marL="514350" indent="-514350">
              <a:buFont typeface="+mj-lt"/>
              <a:buAutoNum type="arabicPeriod"/>
            </a:pPr>
            <a:r>
              <a:rPr lang="en-US" dirty="0" err="1" smtClean="0"/>
              <a:t>lst.append</a:t>
            </a:r>
            <a:r>
              <a:rPr lang="en-US" dirty="0" smtClean="0"/>
              <a:t>(</a:t>
            </a:r>
            <a:r>
              <a:rPr lang="en-US" dirty="0" err="1" smtClean="0"/>
              <a:t>elem</a:t>
            </a:r>
            <a:r>
              <a:rPr lang="en-US" dirty="0" smtClean="0"/>
              <a:t>)</a:t>
            </a:r>
            <a:br>
              <a:rPr lang="en-US" dirty="0" smtClean="0"/>
            </a:br>
            <a:endParaRPr lang="en-US" dirty="0" smtClean="0"/>
          </a:p>
          <a:p>
            <a:pPr marL="514350" indent="-514350">
              <a:buFont typeface="+mj-lt"/>
              <a:buAutoNum type="arabicPeriod"/>
            </a:pPr>
            <a:r>
              <a:rPr lang="en-US" dirty="0" smtClean="0"/>
              <a:t>if elem2 in </a:t>
            </a:r>
            <a:r>
              <a:rPr lang="en-US" dirty="0" err="1" smtClean="0"/>
              <a:t>lst</a:t>
            </a:r>
            <a:r>
              <a:rPr lang="en-US" dirty="0" smtClean="0"/>
              <a:t>:</a:t>
            </a:r>
            <a:endParaRPr lang="en-US" dirty="0"/>
          </a:p>
        </p:txBody>
      </p:sp>
    </p:spTree>
    <p:extLst>
      <p:ext uri="{BB962C8B-B14F-4D97-AF65-F5344CB8AC3E}">
        <p14:creationId xmlns:p14="http://schemas.microsoft.com/office/powerpoint/2010/main" val="12079215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and further</a:t>
            </a:r>
            <a:endParaRPr lang="en-US" dirty="0"/>
          </a:p>
        </p:txBody>
      </p:sp>
      <p:pic>
        <p:nvPicPr>
          <p:cNvPr id="4"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2969" y="4381806"/>
            <a:ext cx="1514311" cy="2245359"/>
          </a:xfrm>
          <a:prstGeom prst="rect">
            <a:avLst/>
          </a:prstGeom>
        </p:spPr>
      </p:pic>
      <p:sp>
        <p:nvSpPr>
          <p:cNvPr id="5" name="Rectangle 4"/>
          <p:cNvSpPr/>
          <p:nvPr/>
        </p:nvSpPr>
        <p:spPr>
          <a:xfrm>
            <a:off x="637412" y="1371600"/>
            <a:ext cx="8079868" cy="369332"/>
          </a:xfrm>
          <a:prstGeom prst="rect">
            <a:avLst/>
          </a:prstGeom>
        </p:spPr>
        <p:txBody>
          <a:bodyPr wrap="square">
            <a:spAutoFit/>
          </a:bodyPr>
          <a:lstStyle/>
          <a:p>
            <a:r>
              <a:rPr lang="en-US" dirty="0" err="1" smtClean="0">
                <a:latin typeface="Verdana" panose="020B0604030504040204" pitchFamily="34" charset="0"/>
              </a:rPr>
              <a:t>s'tI</a:t>
            </a:r>
            <a:r>
              <a:rPr lang="en-US" dirty="0" smtClean="0">
                <a:latin typeface="Verdana" panose="020B0604030504040204" pitchFamily="34" charset="0"/>
              </a:rPr>
              <a:t> </a:t>
            </a:r>
            <a:r>
              <a:rPr lang="en-US" dirty="0" err="1" smtClean="0">
                <a:latin typeface="Verdana" panose="020B0604030504040204" pitchFamily="34" charset="0"/>
              </a:rPr>
              <a:t>suoregnad</a:t>
            </a:r>
            <a:r>
              <a:rPr lang="en-US" dirty="0" smtClean="0">
                <a:latin typeface="Verdana" panose="020B0604030504040204" pitchFamily="34" charset="0"/>
              </a:rPr>
              <a:t> </a:t>
            </a:r>
            <a:r>
              <a:rPr lang="en-US" dirty="0" err="1" smtClean="0">
                <a:latin typeface="Verdana" panose="020B0604030504040204" pitchFamily="34" charset="0"/>
              </a:rPr>
              <a:t>ot</a:t>
            </a:r>
            <a:r>
              <a:rPr lang="en-US" dirty="0" smtClean="0">
                <a:latin typeface="Verdana" panose="020B0604030504040204" pitchFamily="34" charset="0"/>
              </a:rPr>
              <a:t> </a:t>
            </a:r>
            <a:r>
              <a:rPr lang="en-US" dirty="0" err="1" smtClean="0">
                <a:latin typeface="Verdana" panose="020B0604030504040204" pitchFamily="34" charset="0"/>
              </a:rPr>
              <a:t>eb</a:t>
            </a:r>
            <a:r>
              <a:rPr lang="en-US" dirty="0" smtClean="0">
                <a:latin typeface="Verdana" panose="020B0604030504040204" pitchFamily="34" charset="0"/>
              </a:rPr>
              <a:t> </a:t>
            </a:r>
            <a:r>
              <a:rPr lang="en-US" dirty="0" err="1" smtClean="0">
                <a:latin typeface="Verdana" panose="020B0604030504040204" pitchFamily="34" charset="0"/>
              </a:rPr>
              <a:t>thgir</a:t>
            </a:r>
            <a:r>
              <a:rPr lang="en-US" dirty="0" smtClean="0">
                <a:latin typeface="Verdana" panose="020B0604030504040204" pitchFamily="34" charset="0"/>
              </a:rPr>
              <a:t> </a:t>
            </a:r>
            <a:r>
              <a:rPr lang="en-US" dirty="0" err="1" smtClean="0">
                <a:latin typeface="Verdana" panose="020B0604030504040204" pitchFamily="34" charset="0"/>
              </a:rPr>
              <a:t>nehw</a:t>
            </a:r>
            <a:r>
              <a:rPr lang="en-US" dirty="0" smtClean="0">
                <a:latin typeface="Verdana" panose="020B0604030504040204" pitchFamily="34" charset="0"/>
              </a:rPr>
              <a:t> </a:t>
            </a:r>
            <a:r>
              <a:rPr lang="en-US" dirty="0" err="1" smtClean="0">
                <a:latin typeface="Verdana" panose="020B0604030504040204" pitchFamily="34" charset="0"/>
              </a:rPr>
              <a:t>eht</a:t>
            </a:r>
            <a:r>
              <a:rPr lang="en-US" dirty="0" smtClean="0">
                <a:latin typeface="Verdana" panose="020B0604030504040204" pitchFamily="34" charset="0"/>
              </a:rPr>
              <a:t> </a:t>
            </a:r>
            <a:r>
              <a:rPr lang="en-US" dirty="0" err="1" smtClean="0">
                <a:latin typeface="Verdana" panose="020B0604030504040204" pitchFamily="34" charset="0"/>
              </a:rPr>
              <a:t>tnemnrevog</a:t>
            </a:r>
            <a:r>
              <a:rPr lang="en-US" dirty="0" smtClean="0">
                <a:latin typeface="Verdana" panose="020B0604030504040204" pitchFamily="34" charset="0"/>
              </a:rPr>
              <a:t> </a:t>
            </a:r>
            <a:r>
              <a:rPr lang="en-US" dirty="0" err="1" smtClean="0">
                <a:latin typeface="Verdana" panose="020B0604030504040204" pitchFamily="34" charset="0"/>
              </a:rPr>
              <a:t>si</a:t>
            </a:r>
            <a:r>
              <a:rPr lang="en-US" dirty="0" smtClean="0">
                <a:latin typeface="Verdana" panose="020B0604030504040204" pitchFamily="34" charset="0"/>
              </a:rPr>
              <a:t> .</a:t>
            </a:r>
            <a:r>
              <a:rPr lang="en-US" dirty="0" err="1" smtClean="0">
                <a:latin typeface="Verdana" panose="020B0604030504040204" pitchFamily="34" charset="0"/>
              </a:rPr>
              <a:t>gnorw</a:t>
            </a:r>
            <a:endParaRPr lang="en-US" dirty="0"/>
          </a:p>
        </p:txBody>
      </p:sp>
      <p:sp>
        <p:nvSpPr>
          <p:cNvPr id="3" name="Rectangle 2"/>
          <p:cNvSpPr/>
          <p:nvPr/>
        </p:nvSpPr>
        <p:spPr>
          <a:xfrm>
            <a:off x="1116288" y="2362200"/>
            <a:ext cx="4572000" cy="2677656"/>
          </a:xfrm>
          <a:prstGeom prst="rect">
            <a:avLst/>
          </a:prstGeom>
        </p:spPr>
        <p:txBody>
          <a:bodyPr>
            <a:spAutoFit/>
          </a:bodyPr>
          <a:lstStyle/>
          <a:p>
            <a:r>
              <a:rPr lang="en-US" sz="2400" dirty="0" err="1"/>
              <a:t>def</a:t>
            </a:r>
            <a:r>
              <a:rPr lang="en-US" sz="2400" dirty="0"/>
              <a:t> mirror(text):</a:t>
            </a:r>
          </a:p>
          <a:p>
            <a:r>
              <a:rPr lang="en-US" sz="2400" dirty="0"/>
              <a:t>    words = </a:t>
            </a:r>
            <a:r>
              <a:rPr lang="en-US" sz="2400" dirty="0" err="1"/>
              <a:t>text.split</a:t>
            </a:r>
            <a:r>
              <a:rPr lang="en-US" sz="2400" dirty="0"/>
              <a:t>(" ")</a:t>
            </a:r>
          </a:p>
          <a:p>
            <a:r>
              <a:rPr lang="en-US" sz="2400" dirty="0"/>
              <a:t>    </a:t>
            </a:r>
            <a:r>
              <a:rPr lang="en-US" sz="2400" dirty="0" err="1"/>
              <a:t>nwords</a:t>
            </a:r>
            <a:r>
              <a:rPr lang="en-US" sz="2400" dirty="0"/>
              <a:t> = []</a:t>
            </a:r>
          </a:p>
          <a:p>
            <a:r>
              <a:rPr lang="en-US" sz="2400" dirty="0"/>
              <a:t>    for w in words:</a:t>
            </a:r>
          </a:p>
          <a:p>
            <a:r>
              <a:rPr lang="en-US" sz="2400" dirty="0"/>
              <a:t>        </a:t>
            </a:r>
            <a:r>
              <a:rPr lang="en-US" sz="2400" dirty="0" err="1"/>
              <a:t>nw</a:t>
            </a:r>
            <a:r>
              <a:rPr lang="en-US" sz="2400" dirty="0"/>
              <a:t> = w[::-1]</a:t>
            </a:r>
          </a:p>
          <a:p>
            <a:r>
              <a:rPr lang="en-US" sz="2400" dirty="0"/>
              <a:t>        </a:t>
            </a:r>
            <a:r>
              <a:rPr lang="en-US" sz="2400" dirty="0" err="1"/>
              <a:t>nwords.append</a:t>
            </a:r>
            <a:r>
              <a:rPr lang="en-US" sz="2400" dirty="0"/>
              <a:t>(</a:t>
            </a:r>
            <a:r>
              <a:rPr lang="en-US" sz="2400" dirty="0" err="1"/>
              <a:t>nw</a:t>
            </a:r>
            <a:r>
              <a:rPr lang="en-US" sz="2400" dirty="0"/>
              <a:t>)</a:t>
            </a:r>
          </a:p>
          <a:p>
            <a:r>
              <a:rPr lang="en-US" sz="2400" dirty="0"/>
              <a:t>    return " ".join(</a:t>
            </a:r>
            <a:r>
              <a:rPr lang="en-US" sz="2400" dirty="0" err="1"/>
              <a:t>nwords</a:t>
            </a:r>
            <a:r>
              <a:rPr lang="en-US" sz="2400" dirty="0"/>
              <a:t>)</a:t>
            </a:r>
          </a:p>
        </p:txBody>
      </p:sp>
    </p:spTree>
    <p:extLst>
      <p:ext uri="{BB962C8B-B14F-4D97-AF65-F5344CB8AC3E}">
        <p14:creationId xmlns:p14="http://schemas.microsoft.com/office/powerpoint/2010/main" val="42540376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Mastering the </a:t>
            </a:r>
            <a:r>
              <a:rPr lang="en-US" dirty="0" err="1" smtClean="0"/>
              <a:t>Ceasar</a:t>
            </a:r>
            <a:r>
              <a:rPr lang="en-US" dirty="0" smtClean="0"/>
              <a:t> shift cipher</a:t>
            </a:r>
            <a:endParaRPr lang="en-US" dirty="0"/>
          </a:p>
        </p:txBody>
      </p:sp>
      <p:pic>
        <p:nvPicPr>
          <p:cNvPr id="4"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2969" y="4381806"/>
            <a:ext cx="1514311" cy="2245359"/>
          </a:xfrm>
          <a:prstGeom prst="rect">
            <a:avLst/>
          </a:prstGeom>
        </p:spPr>
      </p:pic>
      <p:sp>
        <p:nvSpPr>
          <p:cNvPr id="5" name="Rectangle 4"/>
          <p:cNvSpPr/>
          <p:nvPr/>
        </p:nvSpPr>
        <p:spPr>
          <a:xfrm>
            <a:off x="637412" y="1371600"/>
            <a:ext cx="8079868" cy="338554"/>
          </a:xfrm>
          <a:prstGeom prst="rect">
            <a:avLst/>
          </a:prstGeom>
        </p:spPr>
        <p:txBody>
          <a:bodyPr wrap="square">
            <a:spAutoFit/>
          </a:bodyPr>
          <a:lstStyle/>
          <a:p>
            <a:r>
              <a:rPr lang="en-US" sz="1600" dirty="0" err="1">
                <a:latin typeface="Verdana" panose="020B0604030504040204" pitchFamily="34" charset="0"/>
              </a:rPr>
              <a:t>kpfkhhgtgpeg</a:t>
            </a:r>
            <a:r>
              <a:rPr lang="en-US" sz="1600" dirty="0">
                <a:latin typeface="Verdana" panose="020B0604030504040204" pitchFamily="34" charset="0"/>
              </a:rPr>
              <a:t> </a:t>
            </a:r>
            <a:r>
              <a:rPr lang="en-US" sz="1600" dirty="0" err="1">
                <a:latin typeface="Verdana" panose="020B0604030504040204" pitchFamily="34" charset="0"/>
              </a:rPr>
              <a:t>yknn</a:t>
            </a:r>
            <a:r>
              <a:rPr lang="en-US" sz="1600" dirty="0">
                <a:latin typeface="Verdana" panose="020B0604030504040204" pitchFamily="34" charset="0"/>
              </a:rPr>
              <a:t> </a:t>
            </a:r>
            <a:r>
              <a:rPr lang="en-US" sz="1600" dirty="0" err="1">
                <a:latin typeface="Verdana" panose="020B0604030504040204" pitchFamily="34" charset="0"/>
              </a:rPr>
              <a:t>egtvckpna</a:t>
            </a:r>
            <a:r>
              <a:rPr lang="en-US" sz="1600" dirty="0">
                <a:latin typeface="Verdana" panose="020B0604030504040204" pitchFamily="34" charset="0"/>
              </a:rPr>
              <a:t> dg </a:t>
            </a:r>
            <a:r>
              <a:rPr lang="en-US" sz="1600" dirty="0" err="1">
                <a:latin typeface="Verdana" panose="020B0604030504040204" pitchFamily="34" charset="0"/>
              </a:rPr>
              <a:t>vjg</a:t>
            </a:r>
            <a:r>
              <a:rPr lang="en-US" sz="1600" dirty="0">
                <a:latin typeface="Verdana" panose="020B0604030504040204" pitchFamily="34" charset="0"/>
              </a:rPr>
              <a:t> </a:t>
            </a:r>
            <a:r>
              <a:rPr lang="en-US" sz="1600" dirty="0" err="1">
                <a:latin typeface="Verdana" panose="020B0604030504040204" pitchFamily="34" charset="0"/>
              </a:rPr>
              <a:t>fqyphcnn</a:t>
            </a:r>
            <a:r>
              <a:rPr lang="en-US" sz="1600" dirty="0">
                <a:latin typeface="Verdana" panose="020B0604030504040204" pitchFamily="34" charset="0"/>
              </a:rPr>
              <a:t> </a:t>
            </a:r>
            <a:r>
              <a:rPr lang="en-US" sz="1600" dirty="0" err="1">
                <a:latin typeface="Verdana" panose="020B0604030504040204" pitchFamily="34" charset="0"/>
              </a:rPr>
              <a:t>qh</a:t>
            </a:r>
            <a:r>
              <a:rPr lang="en-US" sz="1600" dirty="0">
                <a:latin typeface="Verdana" panose="020B0604030504040204" pitchFamily="34" charset="0"/>
              </a:rPr>
              <a:t> </a:t>
            </a:r>
            <a:r>
              <a:rPr lang="en-US" sz="1600" dirty="0" err="1">
                <a:latin typeface="Verdana" panose="020B0604030504040204" pitchFamily="34" charset="0"/>
              </a:rPr>
              <a:t>ocpmkpf</a:t>
            </a:r>
            <a:r>
              <a:rPr lang="en-US" sz="1600" dirty="0">
                <a:latin typeface="Verdana" panose="020B0604030504040204" pitchFamily="34" charset="0"/>
              </a:rPr>
              <a:t>, </a:t>
            </a:r>
            <a:r>
              <a:rPr lang="en-US" sz="1600" dirty="0" err="1">
                <a:latin typeface="Verdana" panose="020B0604030504040204" pitchFamily="34" charset="0"/>
              </a:rPr>
              <a:t>dwv</a:t>
            </a:r>
            <a:r>
              <a:rPr lang="en-US" sz="1600" dirty="0">
                <a:latin typeface="Verdana" panose="020B0604030504040204" pitchFamily="34" charset="0"/>
              </a:rPr>
              <a:t> </a:t>
            </a:r>
            <a:r>
              <a:rPr lang="en-US" sz="1600" dirty="0" err="1">
                <a:latin typeface="Verdana" panose="020B0604030504040204" pitchFamily="34" charset="0"/>
              </a:rPr>
              <a:t>yjq</a:t>
            </a:r>
            <a:r>
              <a:rPr lang="en-US" sz="1600" dirty="0">
                <a:latin typeface="Verdana" panose="020B0604030504040204" pitchFamily="34" charset="0"/>
              </a:rPr>
              <a:t> </a:t>
            </a:r>
            <a:r>
              <a:rPr lang="en-US" sz="1600" dirty="0" err="1">
                <a:latin typeface="Verdana" panose="020B0604030504040204" pitchFamily="34" charset="0"/>
              </a:rPr>
              <a:t>ectgu</a:t>
            </a:r>
            <a:r>
              <a:rPr lang="en-US" sz="1600" dirty="0">
                <a:latin typeface="Verdana" panose="020B0604030504040204" pitchFamily="34" charset="0"/>
              </a:rPr>
              <a:t>?</a:t>
            </a:r>
            <a:endParaRPr lang="en-US" sz="1600" dirty="0"/>
          </a:p>
        </p:txBody>
      </p:sp>
      <p:sp>
        <p:nvSpPr>
          <p:cNvPr id="6" name="TextBox 5"/>
          <p:cNvSpPr txBox="1"/>
          <p:nvPr/>
        </p:nvSpPr>
        <p:spPr>
          <a:xfrm>
            <a:off x="3402288" y="6096000"/>
            <a:ext cx="2540183" cy="461665"/>
          </a:xfrm>
          <a:prstGeom prst="rect">
            <a:avLst/>
          </a:prstGeom>
          <a:noFill/>
        </p:spPr>
        <p:txBody>
          <a:bodyPr wrap="none" rtlCol="0">
            <a:spAutoFit/>
          </a:bodyPr>
          <a:lstStyle/>
          <a:p>
            <a:r>
              <a:rPr lang="en-US" sz="2400" dirty="0" smtClean="0"/>
              <a:t>How to crack this?</a:t>
            </a:r>
            <a:endParaRPr lang="en-US" sz="2400" dirty="0"/>
          </a:p>
        </p:txBody>
      </p:sp>
    </p:spTree>
    <p:extLst>
      <p:ext uri="{BB962C8B-B14F-4D97-AF65-F5344CB8AC3E}">
        <p14:creationId xmlns:p14="http://schemas.microsoft.com/office/powerpoint/2010/main" val="16138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Variables</a:t>
            </a:r>
            <a:endParaRPr lang="en-US" dirty="0"/>
          </a:p>
        </p:txBody>
      </p:sp>
      <p:sp>
        <p:nvSpPr>
          <p:cNvPr id="5" name="Content Placeholder 4"/>
          <p:cNvSpPr>
            <a:spLocks noGrp="1"/>
          </p:cNvSpPr>
          <p:nvPr>
            <p:ph idx="1"/>
          </p:nvPr>
        </p:nvSpPr>
        <p:spPr/>
        <p:txBody>
          <a:bodyPr/>
          <a:lstStyle/>
          <a:p>
            <a:r>
              <a:rPr lang="en-US" dirty="0" smtClean="0"/>
              <a:t>Variables are basically boxes that you can put stuff in</a:t>
            </a:r>
          </a:p>
          <a:p>
            <a:r>
              <a:rPr lang="en-US" dirty="0" smtClean="0"/>
              <a:t>They store the values you assign them</a:t>
            </a:r>
            <a:endParaRPr lang="en-US" dirty="0"/>
          </a:p>
        </p:txBody>
      </p:sp>
      <p:pic>
        <p:nvPicPr>
          <p:cNvPr id="10" name="Picture 9" descr="Free vector graphic: Box, Open, Input, Icon, Symbol - Free Image on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3505200"/>
            <a:ext cx="2362200" cy="228469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In-place condition aka ternary operator</a:t>
            </a:r>
            <a:endParaRPr lang="en-US" sz="3600" dirty="0"/>
          </a:p>
        </p:txBody>
      </p:sp>
      <p:sp>
        <p:nvSpPr>
          <p:cNvPr id="4" name="Content Placeholder 3"/>
          <p:cNvSpPr>
            <a:spLocks noGrp="1"/>
          </p:cNvSpPr>
          <p:nvPr>
            <p:ph idx="1"/>
          </p:nvPr>
        </p:nvSpPr>
        <p:spPr/>
        <p:txBody>
          <a:bodyPr/>
          <a:lstStyle/>
          <a:p>
            <a:r>
              <a:rPr lang="en-US" dirty="0" smtClean="0"/>
              <a:t>If takes a complete line – sometimes it is too much</a:t>
            </a:r>
          </a:p>
          <a:p>
            <a:r>
              <a:rPr lang="en-US" dirty="0" smtClean="0"/>
              <a:t>You can reverse it for in-place condition</a:t>
            </a:r>
          </a:p>
          <a:p>
            <a:pPr marL="0" indent="0">
              <a:buNone/>
            </a:pPr>
            <a:endParaRPr lang="en-US" dirty="0" smtClean="0"/>
          </a:p>
          <a:p>
            <a:pPr marL="0" indent="0">
              <a:buNone/>
            </a:pPr>
            <a:endParaRPr lang="en-US" dirty="0"/>
          </a:p>
        </p:txBody>
      </p:sp>
      <p:sp>
        <p:nvSpPr>
          <p:cNvPr id="5" name="Rectangle 4"/>
          <p:cNvSpPr/>
          <p:nvPr/>
        </p:nvSpPr>
        <p:spPr>
          <a:xfrm>
            <a:off x="2590800" y="3863181"/>
            <a:ext cx="4572000" cy="1200329"/>
          </a:xfrm>
          <a:prstGeom prst="rect">
            <a:avLst/>
          </a:prstGeom>
        </p:spPr>
        <p:txBody>
          <a:bodyPr>
            <a:spAutoFit/>
          </a:bodyPr>
          <a:lstStyle/>
          <a:p>
            <a:r>
              <a:rPr lang="en-US" sz="2400" dirty="0"/>
              <a:t>a = 4</a:t>
            </a:r>
          </a:p>
          <a:p>
            <a:r>
              <a:rPr lang="en-US" sz="2400" dirty="0"/>
              <a:t>b = 3</a:t>
            </a:r>
          </a:p>
          <a:p>
            <a:r>
              <a:rPr lang="en-US" sz="2400" dirty="0"/>
              <a:t>print (a if a &gt; b else b)</a:t>
            </a:r>
          </a:p>
        </p:txBody>
      </p:sp>
    </p:spTree>
    <p:extLst>
      <p:ext uri="{BB962C8B-B14F-4D97-AF65-F5344CB8AC3E}">
        <p14:creationId xmlns:p14="http://schemas.microsoft.com/office/powerpoint/2010/main" val="4421999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Mastering the </a:t>
            </a:r>
            <a:r>
              <a:rPr lang="en-US" dirty="0" err="1" smtClean="0"/>
              <a:t>Ceasar</a:t>
            </a:r>
            <a:r>
              <a:rPr lang="en-US" dirty="0" smtClean="0"/>
              <a:t> shift cipher</a:t>
            </a:r>
            <a:endParaRPr lang="en-US" dirty="0"/>
          </a:p>
        </p:txBody>
      </p:sp>
      <p:pic>
        <p:nvPicPr>
          <p:cNvPr id="4"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2969" y="4381806"/>
            <a:ext cx="1514311" cy="2245359"/>
          </a:xfrm>
          <a:prstGeom prst="rect">
            <a:avLst/>
          </a:prstGeom>
        </p:spPr>
      </p:pic>
      <p:sp>
        <p:nvSpPr>
          <p:cNvPr id="5" name="Rectangle 4"/>
          <p:cNvSpPr/>
          <p:nvPr/>
        </p:nvSpPr>
        <p:spPr>
          <a:xfrm>
            <a:off x="637412" y="1371600"/>
            <a:ext cx="8079868" cy="338554"/>
          </a:xfrm>
          <a:prstGeom prst="rect">
            <a:avLst/>
          </a:prstGeom>
        </p:spPr>
        <p:txBody>
          <a:bodyPr wrap="square">
            <a:spAutoFit/>
          </a:bodyPr>
          <a:lstStyle/>
          <a:p>
            <a:r>
              <a:rPr lang="en-US" sz="1600" dirty="0" err="1">
                <a:latin typeface="Verdana" panose="020B0604030504040204" pitchFamily="34" charset="0"/>
              </a:rPr>
              <a:t>kpfkhhgtgpeg</a:t>
            </a:r>
            <a:r>
              <a:rPr lang="en-US" sz="1600" dirty="0">
                <a:latin typeface="Verdana" panose="020B0604030504040204" pitchFamily="34" charset="0"/>
              </a:rPr>
              <a:t> </a:t>
            </a:r>
            <a:r>
              <a:rPr lang="en-US" sz="1600" dirty="0" err="1">
                <a:latin typeface="Verdana" panose="020B0604030504040204" pitchFamily="34" charset="0"/>
              </a:rPr>
              <a:t>yknn</a:t>
            </a:r>
            <a:r>
              <a:rPr lang="en-US" sz="1600" dirty="0">
                <a:latin typeface="Verdana" panose="020B0604030504040204" pitchFamily="34" charset="0"/>
              </a:rPr>
              <a:t> </a:t>
            </a:r>
            <a:r>
              <a:rPr lang="en-US" sz="1600" dirty="0" err="1">
                <a:latin typeface="Verdana" panose="020B0604030504040204" pitchFamily="34" charset="0"/>
              </a:rPr>
              <a:t>egtvckpna</a:t>
            </a:r>
            <a:r>
              <a:rPr lang="en-US" sz="1600" dirty="0">
                <a:latin typeface="Verdana" panose="020B0604030504040204" pitchFamily="34" charset="0"/>
              </a:rPr>
              <a:t> dg </a:t>
            </a:r>
            <a:r>
              <a:rPr lang="en-US" sz="1600" dirty="0" err="1">
                <a:latin typeface="Verdana" panose="020B0604030504040204" pitchFamily="34" charset="0"/>
              </a:rPr>
              <a:t>vjg</a:t>
            </a:r>
            <a:r>
              <a:rPr lang="en-US" sz="1600" dirty="0">
                <a:latin typeface="Verdana" panose="020B0604030504040204" pitchFamily="34" charset="0"/>
              </a:rPr>
              <a:t> </a:t>
            </a:r>
            <a:r>
              <a:rPr lang="en-US" sz="1600" dirty="0" err="1">
                <a:latin typeface="Verdana" panose="020B0604030504040204" pitchFamily="34" charset="0"/>
              </a:rPr>
              <a:t>fqyphcnn</a:t>
            </a:r>
            <a:r>
              <a:rPr lang="en-US" sz="1600" dirty="0">
                <a:latin typeface="Verdana" panose="020B0604030504040204" pitchFamily="34" charset="0"/>
              </a:rPr>
              <a:t> </a:t>
            </a:r>
            <a:r>
              <a:rPr lang="en-US" sz="1600" dirty="0" err="1">
                <a:latin typeface="Verdana" panose="020B0604030504040204" pitchFamily="34" charset="0"/>
              </a:rPr>
              <a:t>qh</a:t>
            </a:r>
            <a:r>
              <a:rPr lang="en-US" sz="1600" dirty="0">
                <a:latin typeface="Verdana" panose="020B0604030504040204" pitchFamily="34" charset="0"/>
              </a:rPr>
              <a:t> </a:t>
            </a:r>
            <a:r>
              <a:rPr lang="en-US" sz="1600" dirty="0" err="1">
                <a:latin typeface="Verdana" panose="020B0604030504040204" pitchFamily="34" charset="0"/>
              </a:rPr>
              <a:t>ocpmkpf</a:t>
            </a:r>
            <a:r>
              <a:rPr lang="en-US" sz="1600" dirty="0">
                <a:latin typeface="Verdana" panose="020B0604030504040204" pitchFamily="34" charset="0"/>
              </a:rPr>
              <a:t>, </a:t>
            </a:r>
            <a:r>
              <a:rPr lang="en-US" sz="1600" dirty="0" err="1">
                <a:latin typeface="Verdana" panose="020B0604030504040204" pitchFamily="34" charset="0"/>
              </a:rPr>
              <a:t>dwv</a:t>
            </a:r>
            <a:r>
              <a:rPr lang="en-US" sz="1600" dirty="0">
                <a:latin typeface="Verdana" panose="020B0604030504040204" pitchFamily="34" charset="0"/>
              </a:rPr>
              <a:t> </a:t>
            </a:r>
            <a:r>
              <a:rPr lang="en-US" sz="1600" dirty="0" err="1">
                <a:latin typeface="Verdana" panose="020B0604030504040204" pitchFamily="34" charset="0"/>
              </a:rPr>
              <a:t>yjq</a:t>
            </a:r>
            <a:r>
              <a:rPr lang="en-US" sz="1600" dirty="0">
                <a:latin typeface="Verdana" panose="020B0604030504040204" pitchFamily="34" charset="0"/>
              </a:rPr>
              <a:t> </a:t>
            </a:r>
            <a:r>
              <a:rPr lang="en-US" sz="1600" dirty="0" err="1">
                <a:latin typeface="Verdana" panose="020B0604030504040204" pitchFamily="34" charset="0"/>
              </a:rPr>
              <a:t>ectgu</a:t>
            </a:r>
            <a:r>
              <a:rPr lang="en-US" sz="1600" dirty="0">
                <a:latin typeface="Verdana" panose="020B0604030504040204" pitchFamily="34" charset="0"/>
              </a:rPr>
              <a:t>?</a:t>
            </a:r>
            <a:endParaRPr lang="en-US" sz="1600" dirty="0"/>
          </a:p>
        </p:txBody>
      </p:sp>
      <p:sp>
        <p:nvSpPr>
          <p:cNvPr id="3" name="Rectangle 2"/>
          <p:cNvSpPr/>
          <p:nvPr/>
        </p:nvSpPr>
        <p:spPr>
          <a:xfrm>
            <a:off x="637412" y="2286000"/>
            <a:ext cx="7896988" cy="738664"/>
          </a:xfrm>
          <a:prstGeom prst="rect">
            <a:avLst/>
          </a:prstGeom>
        </p:spPr>
        <p:txBody>
          <a:bodyPr wrap="square">
            <a:spAutoFit/>
          </a:bodyPr>
          <a:lstStyle/>
          <a:p>
            <a:r>
              <a:rPr lang="en-US" sz="1400" dirty="0" err="1"/>
              <a:t>stoplist</a:t>
            </a:r>
            <a:r>
              <a:rPr lang="en-US" sz="1400" dirty="0"/>
              <a:t> = [ ' ', ',', '?']</a:t>
            </a:r>
          </a:p>
          <a:p>
            <a:r>
              <a:rPr lang="en-US" sz="1400" dirty="0" err="1"/>
              <a:t>def</a:t>
            </a:r>
            <a:r>
              <a:rPr lang="en-US" sz="1400" dirty="0"/>
              <a:t> </a:t>
            </a:r>
            <a:r>
              <a:rPr lang="en-US" sz="1400" dirty="0" err="1"/>
              <a:t>ceasar</a:t>
            </a:r>
            <a:r>
              <a:rPr lang="en-US" sz="1400" dirty="0"/>
              <a:t>(text, shift):</a:t>
            </a:r>
          </a:p>
          <a:p>
            <a:r>
              <a:rPr lang="en-US" sz="1400" dirty="0"/>
              <a:t>    return "".join([t if (t in </a:t>
            </a:r>
            <a:r>
              <a:rPr lang="en-US" sz="1400" dirty="0" err="1"/>
              <a:t>stoplist</a:t>
            </a:r>
            <a:r>
              <a:rPr lang="en-US" sz="1400" dirty="0"/>
              <a:t>) else </a:t>
            </a:r>
            <a:r>
              <a:rPr lang="en-US" sz="1400" dirty="0" err="1"/>
              <a:t>chr</a:t>
            </a:r>
            <a:r>
              <a:rPr lang="en-US" sz="1400" dirty="0"/>
              <a:t>(</a:t>
            </a:r>
            <a:r>
              <a:rPr lang="en-US" sz="1400" dirty="0" err="1"/>
              <a:t>ord</a:t>
            </a:r>
            <a:r>
              <a:rPr lang="en-US" sz="1400" dirty="0"/>
              <a:t>('a') + (</a:t>
            </a:r>
            <a:r>
              <a:rPr lang="en-US" sz="1400" dirty="0" err="1"/>
              <a:t>ord</a:t>
            </a:r>
            <a:r>
              <a:rPr lang="en-US" sz="1400" dirty="0"/>
              <a:t>(t) - </a:t>
            </a:r>
            <a:r>
              <a:rPr lang="en-US" sz="1400" dirty="0" err="1"/>
              <a:t>ord</a:t>
            </a:r>
            <a:r>
              <a:rPr lang="en-US" sz="1400" dirty="0"/>
              <a:t>('a') + shift + 26) % 26 ) for t in text])</a:t>
            </a:r>
          </a:p>
        </p:txBody>
      </p:sp>
    </p:spTree>
    <p:extLst>
      <p:ext uri="{BB962C8B-B14F-4D97-AF65-F5344CB8AC3E}">
        <p14:creationId xmlns:p14="http://schemas.microsoft.com/office/powerpoint/2010/main" val="31564531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substitution cipher</a:t>
            </a:r>
            <a:endParaRPr lang="en-US" dirty="0"/>
          </a:p>
        </p:txBody>
      </p:sp>
      <p:pic>
        <p:nvPicPr>
          <p:cNvPr id="4"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2969" y="4381806"/>
            <a:ext cx="1514311" cy="2245359"/>
          </a:xfrm>
          <a:prstGeom prst="rect">
            <a:avLst/>
          </a:prstGeom>
        </p:spPr>
      </p:pic>
      <p:sp>
        <p:nvSpPr>
          <p:cNvPr id="5" name="Rectangle 4"/>
          <p:cNvSpPr/>
          <p:nvPr/>
        </p:nvSpPr>
        <p:spPr>
          <a:xfrm>
            <a:off x="637412" y="1371600"/>
            <a:ext cx="8079868" cy="369332"/>
          </a:xfrm>
          <a:prstGeom prst="rect">
            <a:avLst/>
          </a:prstGeom>
        </p:spPr>
        <p:txBody>
          <a:bodyPr wrap="square">
            <a:spAutoFit/>
          </a:bodyPr>
          <a:lstStyle/>
          <a:p>
            <a:r>
              <a:rPr lang="pt-BR" dirty="0"/>
              <a:t>тhe$e @Яe que$т!0п$ f0Я @cт!0п, п0т $pecu1@т!0п, шh!ch !$ !d1e.</a:t>
            </a:r>
            <a:endParaRPr lang="en-US" dirty="0"/>
          </a:p>
        </p:txBody>
      </p:sp>
      <p:sp>
        <p:nvSpPr>
          <p:cNvPr id="6" name="TextBox 5"/>
          <p:cNvSpPr txBox="1"/>
          <p:nvPr/>
        </p:nvSpPr>
        <p:spPr>
          <a:xfrm>
            <a:off x="2819400" y="6096000"/>
            <a:ext cx="4011291" cy="461665"/>
          </a:xfrm>
          <a:prstGeom prst="rect">
            <a:avLst/>
          </a:prstGeom>
          <a:noFill/>
        </p:spPr>
        <p:txBody>
          <a:bodyPr wrap="none" rtlCol="0">
            <a:spAutoFit/>
          </a:bodyPr>
          <a:lstStyle/>
          <a:p>
            <a:r>
              <a:rPr lang="en-US" sz="2400" dirty="0" smtClean="0"/>
              <a:t>How to optimize replace here?</a:t>
            </a:r>
            <a:endParaRPr lang="en-US" sz="2400" dirty="0"/>
          </a:p>
        </p:txBody>
      </p:sp>
    </p:spTree>
    <p:extLst>
      <p:ext uri="{BB962C8B-B14F-4D97-AF65-F5344CB8AC3E}">
        <p14:creationId xmlns:p14="http://schemas.microsoft.com/office/powerpoint/2010/main" val="5519004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Dictionary</a:t>
            </a:r>
            <a:endParaRPr lang="en-US" dirty="0"/>
          </a:p>
        </p:txBody>
      </p:sp>
      <p:sp>
        <p:nvSpPr>
          <p:cNvPr id="4" name="Content Placeholder 3"/>
          <p:cNvSpPr>
            <a:spLocks noGrp="1"/>
          </p:cNvSpPr>
          <p:nvPr>
            <p:ph idx="1"/>
          </p:nvPr>
        </p:nvSpPr>
        <p:spPr/>
        <p:txBody>
          <a:bodyPr/>
          <a:lstStyle/>
          <a:p>
            <a:r>
              <a:rPr lang="en-US" dirty="0" smtClean="0"/>
              <a:t>Like a usual dictionary</a:t>
            </a:r>
          </a:p>
          <a:p>
            <a:pPr lvl="1"/>
            <a:r>
              <a:rPr lang="en-US" dirty="0" smtClean="0"/>
              <a:t>Has a key – e.g. the glossary word we look for</a:t>
            </a:r>
          </a:p>
          <a:p>
            <a:pPr lvl="1"/>
            <a:r>
              <a:rPr lang="en-US" dirty="0" smtClean="0"/>
              <a:t>Contains value – e.g. the explanation for word</a:t>
            </a:r>
          </a:p>
          <a:p>
            <a:r>
              <a:rPr lang="en-US" dirty="0" smtClean="0"/>
              <a:t>It helps to associate things pairwise</a:t>
            </a:r>
          </a:p>
          <a:p>
            <a:r>
              <a:rPr lang="en-US" dirty="0" smtClean="0"/>
              <a:t>Most often used to find a value for a key, but can be reversed if needed (</a:t>
            </a:r>
            <a:r>
              <a:rPr lang="en-US" dirty="0" err="1" smtClean="0"/>
              <a:t>costy</a:t>
            </a:r>
            <a:r>
              <a:rPr lang="en-US" dirty="0" smtClean="0"/>
              <a:t>!)</a:t>
            </a:r>
          </a:p>
          <a:p>
            <a:r>
              <a:rPr lang="en-US" dirty="0" smtClean="0"/>
              <a:t>Other names: hash, </a:t>
            </a:r>
            <a:r>
              <a:rPr lang="en-US" dirty="0" err="1" smtClean="0"/>
              <a:t>hashtable</a:t>
            </a:r>
            <a:r>
              <a:rPr lang="en-US" dirty="0" smtClean="0"/>
              <a:t>, map</a:t>
            </a:r>
            <a:endParaRPr lang="en-US" dirty="0"/>
          </a:p>
        </p:txBody>
      </p:sp>
    </p:spTree>
    <p:extLst>
      <p:ext uri="{BB962C8B-B14F-4D97-AF65-F5344CB8AC3E}">
        <p14:creationId xmlns:p14="http://schemas.microsoft.com/office/powerpoint/2010/main" val="5196845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Dictionary operations</a:t>
            </a:r>
            <a:endParaRPr lang="en-US" dirty="0"/>
          </a:p>
        </p:txBody>
      </p:sp>
      <p:sp>
        <p:nvSpPr>
          <p:cNvPr id="5" name="Content Placeholder 4"/>
          <p:cNvSpPr>
            <a:spLocks noGrp="1"/>
          </p:cNvSpPr>
          <p:nvPr>
            <p:ph sz="half" idx="1"/>
          </p:nvPr>
        </p:nvSpPr>
        <p:spPr/>
        <p:txBody>
          <a:bodyPr/>
          <a:lstStyle/>
          <a:p>
            <a:pPr marL="514350" indent="-514350">
              <a:buFont typeface="+mj-lt"/>
              <a:buAutoNum type="arabicPeriod"/>
            </a:pPr>
            <a:r>
              <a:rPr lang="en-US" dirty="0" smtClean="0"/>
              <a:t>How to create a d?</a:t>
            </a:r>
          </a:p>
          <a:p>
            <a:pPr marL="514350" indent="-514350">
              <a:buFont typeface="+mj-lt"/>
              <a:buAutoNum type="arabicPeriod"/>
            </a:pPr>
            <a:r>
              <a:rPr lang="en-US" dirty="0" smtClean="0"/>
              <a:t>How to add an element?</a:t>
            </a:r>
          </a:p>
          <a:p>
            <a:pPr marL="514350" indent="-514350">
              <a:buFont typeface="+mj-lt"/>
              <a:buAutoNum type="arabicPeriod"/>
            </a:pPr>
            <a:r>
              <a:rPr lang="en-US" dirty="0" smtClean="0"/>
              <a:t>How to check for element?</a:t>
            </a:r>
          </a:p>
          <a:p>
            <a:pPr marL="514350" indent="-514350">
              <a:buFont typeface="+mj-lt"/>
              <a:buAutoNum type="arabicPeriod"/>
            </a:pPr>
            <a:r>
              <a:rPr lang="en-US" dirty="0" smtClean="0"/>
              <a:t>How to retrieve an element?</a:t>
            </a:r>
            <a:endParaRPr lang="en-US" dirty="0"/>
          </a:p>
        </p:txBody>
      </p:sp>
      <p:sp>
        <p:nvSpPr>
          <p:cNvPr id="6" name="Content Placeholder 5"/>
          <p:cNvSpPr>
            <a:spLocks noGrp="1"/>
          </p:cNvSpPr>
          <p:nvPr>
            <p:ph sz="half" idx="2"/>
          </p:nvPr>
        </p:nvSpPr>
        <p:spPr/>
        <p:txBody>
          <a:bodyPr/>
          <a:lstStyle/>
          <a:p>
            <a:pPr marL="514350" indent="-514350">
              <a:buFont typeface="+mj-lt"/>
              <a:buAutoNum type="arabicPeriod"/>
            </a:pPr>
            <a:r>
              <a:rPr lang="en-US" dirty="0" err="1" smtClean="0"/>
              <a:t>dct</a:t>
            </a:r>
            <a:r>
              <a:rPr lang="en-US" dirty="0" smtClean="0"/>
              <a:t> = { ‘a’ : ‘b’, ‘b’ : ‘c’}</a:t>
            </a:r>
          </a:p>
          <a:p>
            <a:pPr marL="514350" indent="-514350">
              <a:buFont typeface="+mj-lt"/>
              <a:buAutoNum type="arabicPeriod"/>
            </a:pPr>
            <a:r>
              <a:rPr lang="en-US" dirty="0" err="1" smtClean="0"/>
              <a:t>dct</a:t>
            </a:r>
            <a:r>
              <a:rPr lang="en-US" dirty="0" smtClean="0"/>
              <a:t>[‘v’] = ‘w’</a:t>
            </a:r>
          </a:p>
          <a:p>
            <a:pPr marL="514350" indent="-514350">
              <a:buFont typeface="+mj-lt"/>
              <a:buAutoNum type="arabicPeriod"/>
            </a:pPr>
            <a:endParaRPr lang="en-US" dirty="0"/>
          </a:p>
          <a:p>
            <a:pPr marL="514350" indent="-514350">
              <a:buFont typeface="+mj-lt"/>
              <a:buAutoNum type="arabicPeriod"/>
            </a:pPr>
            <a:r>
              <a:rPr lang="en-US" dirty="0" smtClean="0"/>
              <a:t>if (</a:t>
            </a:r>
            <a:r>
              <a:rPr lang="en-US" dirty="0" err="1" smtClean="0"/>
              <a:t>elem</a:t>
            </a:r>
            <a:r>
              <a:rPr lang="en-US" dirty="0" smtClean="0"/>
              <a:t> in </a:t>
            </a:r>
            <a:r>
              <a:rPr lang="en-US" dirty="0" err="1" smtClean="0"/>
              <a:t>dct</a:t>
            </a:r>
            <a:r>
              <a:rPr lang="en-US" dirty="0" smtClean="0"/>
              <a:t>):</a:t>
            </a:r>
          </a:p>
          <a:p>
            <a:pPr marL="514350" indent="-514350">
              <a:buFont typeface="+mj-lt"/>
              <a:buAutoNum type="arabicPeriod"/>
            </a:pPr>
            <a:endParaRPr lang="en-US" dirty="0"/>
          </a:p>
          <a:p>
            <a:pPr marL="514350" indent="-514350">
              <a:buFont typeface="+mj-lt"/>
              <a:buAutoNum type="arabicPeriod"/>
            </a:pPr>
            <a:r>
              <a:rPr lang="en-US" dirty="0" err="1" smtClean="0"/>
              <a:t>dct</a:t>
            </a:r>
            <a:r>
              <a:rPr lang="en-US" dirty="0" smtClean="0"/>
              <a:t>[‘b’]</a:t>
            </a:r>
            <a:endParaRPr lang="en-US" dirty="0"/>
          </a:p>
        </p:txBody>
      </p:sp>
    </p:spTree>
    <p:extLst>
      <p:ext uri="{BB962C8B-B14F-4D97-AF65-F5344CB8AC3E}">
        <p14:creationId xmlns:p14="http://schemas.microsoft.com/office/powerpoint/2010/main" val="39125267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substitution cipher</a:t>
            </a:r>
            <a:endParaRPr lang="en-US" dirty="0"/>
          </a:p>
        </p:txBody>
      </p:sp>
      <p:pic>
        <p:nvPicPr>
          <p:cNvPr id="4" name="Content Placeholder 6" descr="Robot Cartoon Vector Clip Ar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2969" y="4381806"/>
            <a:ext cx="1514311" cy="2245359"/>
          </a:xfrm>
          <a:prstGeom prst="rect">
            <a:avLst/>
          </a:prstGeom>
        </p:spPr>
      </p:pic>
      <p:sp>
        <p:nvSpPr>
          <p:cNvPr id="5" name="Rectangle 4"/>
          <p:cNvSpPr/>
          <p:nvPr/>
        </p:nvSpPr>
        <p:spPr>
          <a:xfrm>
            <a:off x="637412" y="1371600"/>
            <a:ext cx="8079868" cy="369332"/>
          </a:xfrm>
          <a:prstGeom prst="rect">
            <a:avLst/>
          </a:prstGeom>
        </p:spPr>
        <p:txBody>
          <a:bodyPr wrap="square">
            <a:spAutoFit/>
          </a:bodyPr>
          <a:lstStyle/>
          <a:p>
            <a:r>
              <a:rPr lang="pt-BR" dirty="0"/>
              <a:t>тhe$e @Яe que$т!0п$ f0Я @cт!0п, п0т $pecu1@т!0п, шh!ch !$ !d1e.</a:t>
            </a:r>
            <a:endParaRPr lang="en-US" dirty="0"/>
          </a:p>
        </p:txBody>
      </p:sp>
      <p:sp>
        <p:nvSpPr>
          <p:cNvPr id="3" name="Rectangle 2"/>
          <p:cNvSpPr/>
          <p:nvPr/>
        </p:nvSpPr>
        <p:spPr>
          <a:xfrm>
            <a:off x="914400" y="2690336"/>
            <a:ext cx="7543800" cy="923330"/>
          </a:xfrm>
          <a:prstGeom prst="rect">
            <a:avLst/>
          </a:prstGeom>
        </p:spPr>
        <p:txBody>
          <a:bodyPr wrap="square">
            <a:spAutoFit/>
          </a:bodyPr>
          <a:lstStyle/>
          <a:p>
            <a:r>
              <a:rPr lang="en-US" dirty="0" err="1"/>
              <a:t>def</a:t>
            </a:r>
            <a:r>
              <a:rPr lang="en-US" dirty="0"/>
              <a:t> </a:t>
            </a:r>
            <a:r>
              <a:rPr lang="en-US" dirty="0" err="1"/>
              <a:t>subst</a:t>
            </a:r>
            <a:r>
              <a:rPr lang="en-US" dirty="0"/>
              <a:t>(text):</a:t>
            </a:r>
          </a:p>
          <a:p>
            <a:r>
              <a:rPr lang="en-US" dirty="0"/>
              <a:t>    s = { 'т' : 't', '$' : 's', '@' : 'a', '!' : '</a:t>
            </a:r>
            <a:r>
              <a:rPr lang="en-US" dirty="0" err="1"/>
              <a:t>i</a:t>
            </a:r>
            <a:r>
              <a:rPr lang="en-US" dirty="0"/>
              <a:t>', 'Я' : 'r', '1' : 'l', 'ш' : 'w', '0' : 'o', 'п' : 'n'}</a:t>
            </a:r>
          </a:p>
          <a:p>
            <a:r>
              <a:rPr lang="en-US" dirty="0"/>
              <a:t>    return "".join([t if not(t in </a:t>
            </a:r>
            <a:r>
              <a:rPr lang="en-US" dirty="0" err="1"/>
              <a:t>s.keys</a:t>
            </a:r>
            <a:r>
              <a:rPr lang="en-US" dirty="0"/>
              <a:t>()) else s[t] for t in text ])</a:t>
            </a:r>
          </a:p>
        </p:txBody>
      </p:sp>
    </p:spTree>
    <p:extLst>
      <p:ext uri="{BB962C8B-B14F-4D97-AF65-F5344CB8AC3E}">
        <p14:creationId xmlns:p14="http://schemas.microsoft.com/office/powerpoint/2010/main" val="6462168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Building decoding software</a:t>
            </a:r>
            <a:endParaRPr lang="en-US" dirty="0"/>
          </a:p>
        </p:txBody>
      </p:sp>
      <p:sp>
        <p:nvSpPr>
          <p:cNvPr id="4" name="Text Placeholder 3"/>
          <p:cNvSpPr>
            <a:spLocks noGrp="1"/>
          </p:cNvSpPr>
          <p:nvPr>
            <p:ph type="body" idx="1"/>
          </p:nvPr>
        </p:nvSpPr>
        <p:spPr/>
        <p:txBody>
          <a:bodyPr/>
          <a:lstStyle/>
          <a:p>
            <a:r>
              <a:rPr lang="en-US" dirty="0" smtClean="0"/>
              <a:t>Total recap</a:t>
            </a:r>
            <a:endParaRPr lang="en-US" dirty="0"/>
          </a:p>
        </p:txBody>
      </p:sp>
    </p:spTree>
    <p:extLst>
      <p:ext uri="{BB962C8B-B14F-4D97-AF65-F5344CB8AC3E}">
        <p14:creationId xmlns:p14="http://schemas.microsoft.com/office/powerpoint/2010/main" val="6208120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Decoding assistant</a:t>
            </a:r>
            <a:endParaRPr lang="en-US" dirty="0"/>
          </a:p>
        </p:txBody>
      </p:sp>
      <p:sp>
        <p:nvSpPr>
          <p:cNvPr id="5" name="Content Placeholder 4"/>
          <p:cNvSpPr>
            <a:spLocks noGrp="1"/>
          </p:cNvSpPr>
          <p:nvPr>
            <p:ph idx="1"/>
          </p:nvPr>
        </p:nvSpPr>
        <p:spPr/>
        <p:txBody>
          <a:bodyPr/>
          <a:lstStyle/>
          <a:p>
            <a:pPr marL="0" indent="0">
              <a:buNone/>
            </a:pPr>
            <a:r>
              <a:rPr lang="en-US" dirty="0" smtClean="0"/>
              <a:t>&gt; message .</a:t>
            </a:r>
            <a:r>
              <a:rPr lang="en-US" dirty="0" err="1"/>
              <a:t>eldi</a:t>
            </a:r>
            <a:r>
              <a:rPr lang="en-US" dirty="0"/>
              <a:t> </a:t>
            </a:r>
            <a:r>
              <a:rPr lang="en-US" dirty="0" err="1"/>
              <a:t>si</a:t>
            </a:r>
            <a:r>
              <a:rPr lang="en-US" dirty="0"/>
              <a:t> </a:t>
            </a:r>
            <a:r>
              <a:rPr lang="en-US" dirty="0" err="1"/>
              <a:t>hcihw</a:t>
            </a:r>
            <a:r>
              <a:rPr lang="en-US" dirty="0"/>
              <a:t> ,</a:t>
            </a:r>
            <a:r>
              <a:rPr lang="en-US" dirty="0" err="1"/>
              <a:t>noitaluceps</a:t>
            </a:r>
            <a:r>
              <a:rPr lang="en-US" dirty="0"/>
              <a:t> ton ,</a:t>
            </a:r>
            <a:r>
              <a:rPr lang="en-US" dirty="0" err="1"/>
              <a:t>noitca</a:t>
            </a:r>
            <a:r>
              <a:rPr lang="en-US" dirty="0"/>
              <a:t> </a:t>
            </a:r>
            <a:r>
              <a:rPr lang="en-US" dirty="0" err="1"/>
              <a:t>rof</a:t>
            </a:r>
            <a:r>
              <a:rPr lang="en-US" dirty="0"/>
              <a:t> </a:t>
            </a:r>
            <a:r>
              <a:rPr lang="en-US" dirty="0" err="1"/>
              <a:t>snoitseuq</a:t>
            </a:r>
            <a:r>
              <a:rPr lang="en-US" dirty="0"/>
              <a:t> era </a:t>
            </a:r>
            <a:r>
              <a:rPr lang="en-US" dirty="0" err="1" smtClean="0"/>
              <a:t>esehT</a:t>
            </a:r>
            <a:r>
              <a:rPr lang="en-US" dirty="0" smtClean="0"/>
              <a:t/>
            </a:r>
            <a:br>
              <a:rPr lang="en-US" dirty="0" smtClean="0"/>
            </a:br>
            <a:r>
              <a:rPr lang="en-US" dirty="0" smtClean="0"/>
              <a:t>Message [0]: “</a:t>
            </a:r>
            <a:r>
              <a:rPr lang="en-US" dirty="0"/>
              <a:t>.</a:t>
            </a:r>
            <a:r>
              <a:rPr lang="en-US" dirty="0" err="1"/>
              <a:t>eldi</a:t>
            </a:r>
            <a:r>
              <a:rPr lang="en-US" dirty="0"/>
              <a:t> </a:t>
            </a:r>
            <a:r>
              <a:rPr lang="en-US" dirty="0" err="1"/>
              <a:t>si</a:t>
            </a:r>
            <a:r>
              <a:rPr lang="en-US" dirty="0"/>
              <a:t> </a:t>
            </a:r>
            <a:r>
              <a:rPr lang="en-US" dirty="0" err="1"/>
              <a:t>hcihw</a:t>
            </a:r>
            <a:r>
              <a:rPr lang="en-US" dirty="0"/>
              <a:t> ,</a:t>
            </a:r>
            <a:r>
              <a:rPr lang="en-US" dirty="0" err="1"/>
              <a:t>noitaluceps</a:t>
            </a:r>
            <a:r>
              <a:rPr lang="en-US" dirty="0"/>
              <a:t> ton ,</a:t>
            </a:r>
            <a:r>
              <a:rPr lang="en-US" dirty="0" err="1"/>
              <a:t>noitca</a:t>
            </a:r>
            <a:r>
              <a:rPr lang="en-US" dirty="0"/>
              <a:t> </a:t>
            </a:r>
            <a:r>
              <a:rPr lang="en-US" dirty="0" err="1"/>
              <a:t>rof</a:t>
            </a:r>
            <a:r>
              <a:rPr lang="en-US" dirty="0"/>
              <a:t> </a:t>
            </a:r>
            <a:r>
              <a:rPr lang="en-US" dirty="0" err="1"/>
              <a:t>snoitseuq</a:t>
            </a:r>
            <a:r>
              <a:rPr lang="en-US" dirty="0"/>
              <a:t> era </a:t>
            </a:r>
            <a:r>
              <a:rPr lang="en-US" dirty="0" err="1" smtClean="0"/>
              <a:t>esehT</a:t>
            </a:r>
            <a:r>
              <a:rPr lang="en-US" dirty="0" smtClean="0"/>
              <a:t>”</a:t>
            </a:r>
          </a:p>
          <a:p>
            <a:pPr marL="0" indent="0">
              <a:buNone/>
            </a:pPr>
            <a:r>
              <a:rPr lang="en-US" dirty="0" smtClean="0"/>
              <a:t>&gt;apply palindrome 0</a:t>
            </a:r>
          </a:p>
          <a:p>
            <a:pPr marL="0" indent="0">
              <a:buNone/>
            </a:pPr>
            <a:r>
              <a:rPr lang="en-US" dirty="0" smtClean="0"/>
              <a:t>Message [0]: “</a:t>
            </a:r>
            <a:r>
              <a:rPr lang="en-US" dirty="0" err="1" smtClean="0"/>
              <a:t>sdsdf</a:t>
            </a:r>
            <a:r>
              <a:rPr lang="en-US" dirty="0" smtClean="0"/>
              <a:t>”</a:t>
            </a:r>
          </a:p>
          <a:p>
            <a:pPr marL="0" indent="0">
              <a:buNone/>
            </a:pPr>
            <a:r>
              <a:rPr lang="en-US" dirty="0" smtClean="0"/>
              <a:t>Applied k</a:t>
            </a:r>
            <a:endParaRPr lang="en-US" dirty="0"/>
          </a:p>
        </p:txBody>
      </p:sp>
    </p:spTree>
    <p:extLst>
      <p:ext uri="{BB962C8B-B14F-4D97-AF65-F5344CB8AC3E}">
        <p14:creationId xmlns:p14="http://schemas.microsoft.com/office/powerpoint/2010/main" val="255818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4" name="Content Placeholder 3"/>
          <p:cNvSpPr>
            <a:spLocks noGrp="1"/>
          </p:cNvSpPr>
          <p:nvPr>
            <p:ph sz="half" idx="2"/>
          </p:nvPr>
        </p:nvSpPr>
        <p:spPr>
          <a:xfrm>
            <a:off x="3657600" y="2514600"/>
            <a:ext cx="5029200" cy="1904999"/>
          </a:xfrm>
        </p:spPr>
        <p:txBody>
          <a:bodyPr>
            <a:normAutofit fontScale="85000" lnSpcReduction="10000"/>
          </a:bodyPr>
          <a:lstStyle/>
          <a:p>
            <a:pPr marL="0" indent="0">
              <a:buNone/>
            </a:pPr>
            <a:r>
              <a:rPr lang="en-US" sz="2400" dirty="0"/>
              <a:t>print("Hello, I am python, your servant")</a:t>
            </a:r>
          </a:p>
          <a:p>
            <a:pPr marL="0" indent="0">
              <a:buNone/>
            </a:pPr>
            <a:r>
              <a:rPr lang="en-US" sz="2400" dirty="0"/>
              <a:t>master = input("What is your name, master? ")</a:t>
            </a:r>
          </a:p>
          <a:p>
            <a:pPr marL="0" indent="0">
              <a:buNone/>
            </a:pPr>
            <a:r>
              <a:rPr lang="en-US" sz="2400" dirty="0"/>
              <a:t>print("I am glad to welcome you")</a:t>
            </a:r>
          </a:p>
          <a:p>
            <a:pPr marL="0" indent="0">
              <a:buNone/>
            </a:pPr>
            <a:r>
              <a:rPr lang="en-US" sz="2400" dirty="0"/>
              <a:t>print(master)</a:t>
            </a:r>
          </a:p>
          <a:p>
            <a:pPr marL="0" indent="0">
              <a:buNone/>
            </a:pPr>
            <a:r>
              <a:rPr lang="en-US" sz="2400" dirty="0"/>
              <a:t>print("my master")</a:t>
            </a:r>
          </a:p>
        </p:txBody>
      </p:sp>
      <p:pic>
        <p:nvPicPr>
          <p:cNvPr id="5"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447800" y="2438400"/>
            <a:ext cx="1514311" cy="2245359"/>
          </a:xfrm>
        </p:spPr>
      </p:pic>
    </p:spTree>
    <p:extLst>
      <p:ext uri="{BB962C8B-B14F-4D97-AF65-F5344CB8AC3E}">
        <p14:creationId xmlns:p14="http://schemas.microsoft.com/office/powerpoint/2010/main" val="232856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5" name="Content Placeholder 4"/>
          <p:cNvSpPr>
            <a:spLocks noGrp="1"/>
          </p:cNvSpPr>
          <p:nvPr>
            <p:ph idx="1"/>
          </p:nvPr>
        </p:nvSpPr>
        <p:spPr/>
        <p:txBody>
          <a:bodyPr/>
          <a:lstStyle/>
          <a:p>
            <a:r>
              <a:rPr lang="en-US" dirty="0" smtClean="0"/>
              <a:t>A type is the kind of value that a value (and variable) can be</a:t>
            </a:r>
          </a:p>
          <a:p>
            <a:r>
              <a:rPr lang="en-US" dirty="0" smtClean="0"/>
              <a:t>There are numerous kinds of types</a:t>
            </a:r>
          </a:p>
          <a:p>
            <a:r>
              <a:rPr lang="en-US" dirty="0" smtClean="0"/>
              <a:t>String, Integer, Boolean are examples</a:t>
            </a:r>
          </a:p>
        </p:txBody>
      </p:sp>
      <p:pic>
        <p:nvPicPr>
          <p:cNvPr id="1026" name="Picture 2" descr="http://uploads.neatorama.com/wp-content/uploads/2007/10/kiss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114800"/>
            <a:ext cx="4572000" cy="1914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4" name="Content Placeholder 3"/>
          <p:cNvSpPr>
            <a:spLocks noGrp="1"/>
          </p:cNvSpPr>
          <p:nvPr>
            <p:ph sz="half" idx="2"/>
          </p:nvPr>
        </p:nvSpPr>
        <p:spPr>
          <a:xfrm>
            <a:off x="3657600" y="1600200"/>
            <a:ext cx="3962400" cy="4114800"/>
          </a:xfrm>
        </p:spPr>
        <p:txBody>
          <a:bodyPr>
            <a:normAutofit fontScale="85000" lnSpcReduction="20000"/>
          </a:bodyPr>
          <a:lstStyle/>
          <a:p>
            <a:pPr marL="0" indent="0">
              <a:buNone/>
            </a:pPr>
            <a:r>
              <a:rPr lang="en-US" sz="2400" dirty="0"/>
              <a:t>word = "Word"</a:t>
            </a:r>
          </a:p>
          <a:p>
            <a:pPr marL="0" indent="0">
              <a:buNone/>
            </a:pPr>
            <a:r>
              <a:rPr lang="en-US" sz="2400" dirty="0"/>
              <a:t>print(type(word))</a:t>
            </a:r>
          </a:p>
          <a:p>
            <a:pPr marL="0" indent="0">
              <a:buNone/>
            </a:pPr>
            <a:endParaRPr lang="en-US" sz="2400" dirty="0"/>
          </a:p>
          <a:p>
            <a:pPr marL="0" indent="0">
              <a:buNone/>
            </a:pPr>
            <a:r>
              <a:rPr lang="en-US" sz="2400" dirty="0"/>
              <a:t>number = 3</a:t>
            </a:r>
          </a:p>
          <a:p>
            <a:pPr marL="0" indent="0">
              <a:buNone/>
            </a:pPr>
            <a:r>
              <a:rPr lang="en-US" sz="2400" dirty="0"/>
              <a:t>print(type(number))</a:t>
            </a:r>
          </a:p>
          <a:p>
            <a:pPr marL="0" indent="0">
              <a:buNone/>
            </a:pPr>
            <a:endParaRPr lang="en-US" sz="2400" dirty="0"/>
          </a:p>
          <a:p>
            <a:pPr marL="0" indent="0">
              <a:buNone/>
            </a:pPr>
            <a:r>
              <a:rPr lang="en-US" sz="2400" dirty="0"/>
              <a:t>fraction = 2/7</a:t>
            </a:r>
          </a:p>
          <a:p>
            <a:pPr marL="0" indent="0">
              <a:buNone/>
            </a:pPr>
            <a:r>
              <a:rPr lang="en-US" sz="2400" dirty="0"/>
              <a:t>print(type(fraction))</a:t>
            </a:r>
          </a:p>
          <a:p>
            <a:pPr marL="0" indent="0">
              <a:buNone/>
            </a:pPr>
            <a:r>
              <a:rPr lang="en-US" sz="2400" dirty="0"/>
              <a:t>print(fraction)</a:t>
            </a:r>
          </a:p>
          <a:p>
            <a:pPr marL="0" indent="0">
              <a:buNone/>
            </a:pPr>
            <a:endParaRPr lang="en-US" sz="2400" dirty="0"/>
          </a:p>
          <a:p>
            <a:pPr marL="0" indent="0">
              <a:buNone/>
            </a:pPr>
            <a:r>
              <a:rPr lang="en-US" sz="2400" dirty="0"/>
              <a:t>equation = 4 &gt; 8</a:t>
            </a:r>
          </a:p>
          <a:p>
            <a:pPr marL="0" indent="0">
              <a:buNone/>
            </a:pPr>
            <a:r>
              <a:rPr lang="en-US" sz="2400" dirty="0"/>
              <a:t>print(type(equation))</a:t>
            </a:r>
          </a:p>
          <a:p>
            <a:pPr marL="0" indent="0">
              <a:buNone/>
            </a:pPr>
            <a:r>
              <a:rPr lang="en-US" sz="2400" dirty="0"/>
              <a:t>print(equation)</a:t>
            </a:r>
          </a:p>
        </p:txBody>
      </p:sp>
      <p:pic>
        <p:nvPicPr>
          <p:cNvPr id="5" name="Content Placeholder 6" descr="Robot Cartoon Vector Clip Art"/>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447800" y="2438400"/>
            <a:ext cx="1514311" cy="2245359"/>
          </a:xfrm>
        </p:spPr>
      </p:pic>
    </p:spTree>
    <p:extLst>
      <p:ext uri="{BB962C8B-B14F-4D97-AF65-F5344CB8AC3E}">
        <p14:creationId xmlns:p14="http://schemas.microsoft.com/office/powerpoint/2010/main" val="32014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2556</Words>
  <Application>Microsoft Office PowerPoint</Application>
  <PresentationFormat>On-screen Show (4:3)</PresentationFormat>
  <Paragraphs>493</Paragraphs>
  <Slides>67</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Courier New</vt:lpstr>
      <vt:lpstr>Times New Roman</vt:lpstr>
      <vt:lpstr>Verdana</vt:lpstr>
      <vt:lpstr>Wingdings</vt:lpstr>
      <vt:lpstr>Office Theme</vt:lpstr>
      <vt:lpstr>Python programming intermediate course</vt:lpstr>
      <vt:lpstr>About this course</vt:lpstr>
      <vt:lpstr>Course outline</vt:lpstr>
      <vt:lpstr>control flow and vars</vt:lpstr>
      <vt:lpstr>Control flow</vt:lpstr>
      <vt:lpstr>Variables</vt:lpstr>
      <vt:lpstr>Variables</vt:lpstr>
      <vt:lpstr>Types</vt:lpstr>
      <vt:lpstr>Types</vt:lpstr>
      <vt:lpstr>Boolean Operators</vt:lpstr>
      <vt:lpstr>Important</vt:lpstr>
      <vt:lpstr>PowerPoint Presentation</vt:lpstr>
      <vt:lpstr>What can we compare?</vt:lpstr>
      <vt:lpstr>If/Else Statement</vt:lpstr>
      <vt:lpstr>If/Else</vt:lpstr>
      <vt:lpstr>Elif</vt:lpstr>
      <vt:lpstr>If/Else/Elif</vt:lpstr>
      <vt:lpstr>While Loops</vt:lpstr>
      <vt:lpstr>while</vt:lpstr>
      <vt:lpstr>For Loops</vt:lpstr>
      <vt:lpstr>for in range</vt:lpstr>
      <vt:lpstr>strings and collections</vt:lpstr>
      <vt:lpstr>Recap from last session</vt:lpstr>
      <vt:lpstr>Recap from last session</vt:lpstr>
      <vt:lpstr>while</vt:lpstr>
      <vt:lpstr>Advanced loops</vt:lpstr>
      <vt:lpstr>Strings: what do we now?</vt:lpstr>
      <vt:lpstr>Strings: what do we now and what don’t?</vt:lpstr>
      <vt:lpstr>Strings: what should we know?</vt:lpstr>
      <vt:lpstr>Strings &amp; math</vt:lpstr>
      <vt:lpstr>How to test for empty string?</vt:lpstr>
      <vt:lpstr>How find how long a string is?</vt:lpstr>
      <vt:lpstr>Pretty printing in Python?</vt:lpstr>
      <vt:lpstr>Strings: what should we know?</vt:lpstr>
      <vt:lpstr>Pretty printing in Python?</vt:lpstr>
      <vt:lpstr>Lists</vt:lpstr>
      <vt:lpstr>Hidden lists</vt:lpstr>
      <vt:lpstr>Browsing lists</vt:lpstr>
      <vt:lpstr>Browsing lists (2)</vt:lpstr>
      <vt:lpstr>PowerPoint Presentation</vt:lpstr>
      <vt:lpstr>ASCII manipulations</vt:lpstr>
      <vt:lpstr>List comprehensions</vt:lpstr>
      <vt:lpstr>Challenge begins!! </vt:lpstr>
      <vt:lpstr>Functions, dictionaries etc</vt:lpstr>
      <vt:lpstr>Trying to decode… </vt:lpstr>
      <vt:lpstr>Trying to decode… </vt:lpstr>
      <vt:lpstr>Trying to decode… </vt:lpstr>
      <vt:lpstr>Trying to decode… </vt:lpstr>
      <vt:lpstr>Functions</vt:lpstr>
      <vt:lpstr>Functions as reusable components</vt:lpstr>
      <vt:lpstr>Further decoding</vt:lpstr>
      <vt:lpstr>Further decoding</vt:lpstr>
      <vt:lpstr>More advanced</vt:lpstr>
      <vt:lpstr>More advanced</vt:lpstr>
      <vt:lpstr>Further and further</vt:lpstr>
      <vt:lpstr>List: recap</vt:lpstr>
      <vt:lpstr>List: recap</vt:lpstr>
      <vt:lpstr>Further and further</vt:lpstr>
      <vt:lpstr>Mastering the Ceasar shift cipher</vt:lpstr>
      <vt:lpstr>In-place condition aka ternary operator</vt:lpstr>
      <vt:lpstr>Mastering the Ceasar shift cipher</vt:lpstr>
      <vt:lpstr>Simple substitution cipher</vt:lpstr>
      <vt:lpstr>Dictionary</vt:lpstr>
      <vt:lpstr>Dictionary operations</vt:lpstr>
      <vt:lpstr>Simple substitution cipher</vt:lpstr>
      <vt:lpstr>Building decoding software</vt:lpstr>
      <vt:lpstr>Decoding assistant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LiNk</dc:creator>
  <cp:lastModifiedBy>Alexander Galkin</cp:lastModifiedBy>
  <cp:revision>64</cp:revision>
  <dcterms:created xsi:type="dcterms:W3CDTF">2016-01-21T00:33:40Z</dcterms:created>
  <dcterms:modified xsi:type="dcterms:W3CDTF">2016-04-24T05:40:49Z</dcterms:modified>
</cp:coreProperties>
</file>