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10287000" cx="18288000"/>
  <p:notesSz cx="18288000" cy="10287000"/>
  <p:embeddedFontLst>
    <p:embeddedFont>
      <p:font typeface="Titillium Web"/>
      <p:regular r:id="rId27"/>
      <p:bold r:id="rId28"/>
      <p:italic r:id="rId29"/>
      <p:boldItalic r:id="rId30"/>
    </p:embeddedFont>
    <p:embeddedFont>
      <p:font typeface="Barlow Medium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Barlow SemiBold"/>
      <p:regular r:id="rId39"/>
      <p:bold r:id="rId40"/>
      <p:italic r:id="rId41"/>
      <p:boldItalic r:id="rId42"/>
    </p:embeddedFont>
    <p:embeddedFont>
      <p:font typeface="Barlow"/>
      <p:regular r:id="rId43"/>
      <p:bold r:id="rId44"/>
      <p:italic r:id="rId45"/>
      <p:boldItalic r:id="rId46"/>
    </p:embeddedFont>
    <p:embeddedFont>
      <p:font typeface="Barlow Light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5" roundtripDataSignature="AMtx7mjw1r0mWD1KbvgJsKdzHgtw6UHB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D4E855-F5ED-4202-AFE3-70740A19335C}">
  <a:tblStyle styleId="{85D4E855-F5ED-4202-AFE3-70740A193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Bold-bold.fntdata"/><Relationship Id="rId42" Type="http://schemas.openxmlformats.org/officeDocument/2006/relationships/font" Target="fonts/BarlowSemiBold-boldItalic.fntdata"/><Relationship Id="rId41" Type="http://schemas.openxmlformats.org/officeDocument/2006/relationships/font" Target="fonts/BarlowSemiBold-italic.fntdata"/><Relationship Id="rId44" Type="http://schemas.openxmlformats.org/officeDocument/2006/relationships/font" Target="fonts/Barlow-bold.fntdata"/><Relationship Id="rId43" Type="http://schemas.openxmlformats.org/officeDocument/2006/relationships/font" Target="fonts/Barlow-regular.fntdata"/><Relationship Id="rId46" Type="http://schemas.openxmlformats.org/officeDocument/2006/relationships/font" Target="fonts/Barlow-boldItalic.fntdata"/><Relationship Id="rId45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Light-bold.fntdata"/><Relationship Id="rId47" Type="http://schemas.openxmlformats.org/officeDocument/2006/relationships/font" Target="fonts/BarlowLight-regular.fntdata"/><Relationship Id="rId49" Type="http://schemas.openxmlformats.org/officeDocument/2006/relationships/font" Target="fonts/Barlow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regular.fntdata"/><Relationship Id="rId30" Type="http://schemas.openxmlformats.org/officeDocument/2006/relationships/font" Target="fonts/TitilliumWeb-boldItalic.fntdata"/><Relationship Id="rId33" Type="http://schemas.openxmlformats.org/officeDocument/2006/relationships/font" Target="fonts/BarlowMedium-italic.fntdata"/><Relationship Id="rId32" Type="http://schemas.openxmlformats.org/officeDocument/2006/relationships/font" Target="fonts/BarlowMedium-bold.fntdata"/><Relationship Id="rId35" Type="http://schemas.openxmlformats.org/officeDocument/2006/relationships/font" Target="fonts/HelveticaNeue-regular.fntdata"/><Relationship Id="rId34" Type="http://schemas.openxmlformats.org/officeDocument/2006/relationships/font" Target="fonts/BarlowMedium-boldItalic.fntdata"/><Relationship Id="rId37" Type="http://schemas.openxmlformats.org/officeDocument/2006/relationships/font" Target="fonts/HelveticaNeue-italic.fntdata"/><Relationship Id="rId36" Type="http://schemas.openxmlformats.org/officeDocument/2006/relationships/font" Target="fonts/HelveticaNeue-bold.fntdata"/><Relationship Id="rId39" Type="http://schemas.openxmlformats.org/officeDocument/2006/relationships/font" Target="fonts/BarlowSemiBold-regular.fntdata"/><Relationship Id="rId38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29" Type="http://schemas.openxmlformats.org/officeDocument/2006/relationships/font" Target="fonts/TitilliumWeb-italic.fntdata"/><Relationship Id="rId51" Type="http://schemas.openxmlformats.org/officeDocument/2006/relationships/font" Target="fonts/OpenSans-regular.fntdata"/><Relationship Id="rId50" Type="http://schemas.openxmlformats.org/officeDocument/2006/relationships/font" Target="fonts/BarlowLight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c369219d0_0_8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ac369219d0_0_8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369219d0_0_9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ac369219d0_0_9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c369219d0_0_11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ac369219d0_0_11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369219d0_0_12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ac369219d0_0_12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c369219d0_0_13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c369219d0_0_13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c369219d0_0_14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c369219d0_0_14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c369219d0_0_15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ac369219d0_0_15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369219d0_0_17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ac369219d0_0_17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c369219d0_0_17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ac369219d0_0_17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c369219d0_0_19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ac369219d0_0_19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c369219d0_0_20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ac369219d0_0_20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121f7fb2_0_2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ac121f7fb2_0_2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369219d0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ac369219d0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369219d0_0_2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ac369219d0_0_2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369219d0_0_4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ac369219d0_0_4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c369219d0_0_6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ac369219d0_0_6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1" type="ftr"/>
          </p:nvPr>
        </p:nvSpPr>
        <p:spPr>
          <a:xfrm>
            <a:off x="11817631" y="9480076"/>
            <a:ext cx="5728969" cy="227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">
                <a:solidFill>
                  <a:srgbClr val="F695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19"/>
          <p:cNvSpPr txBox="1"/>
          <p:nvPr>
            <p:ph type="title"/>
          </p:nvPr>
        </p:nvSpPr>
        <p:spPr>
          <a:xfrm>
            <a:off x="6563450" y="618322"/>
            <a:ext cx="5161099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>
                <a:solidFill>
                  <a:srgbClr val="EBF0F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2207634" y="2483143"/>
            <a:ext cx="13872731" cy="6839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11817631" y="9480076"/>
            <a:ext cx="5728969" cy="227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">
                <a:solidFill>
                  <a:srgbClr val="F695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0"/>
          <p:cNvSpPr/>
          <p:nvPr/>
        </p:nvSpPr>
        <p:spPr>
          <a:xfrm>
            <a:off x="11596730" y="9331361"/>
            <a:ext cx="6162675" cy="447675"/>
          </a:xfrm>
          <a:custGeom>
            <a:rect b="b" l="l" r="r" t="t"/>
            <a:pathLst>
              <a:path extrusionOk="0" h="447675" w="6162675">
                <a:moveTo>
                  <a:pt x="6162674" y="447674"/>
                </a:moveTo>
                <a:lnTo>
                  <a:pt x="0" y="447674"/>
                </a:lnTo>
                <a:lnTo>
                  <a:pt x="0" y="0"/>
                </a:lnTo>
                <a:lnTo>
                  <a:pt x="6162674" y="0"/>
                </a:lnTo>
                <a:lnTo>
                  <a:pt x="6162674" y="447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0"/>
          <p:cNvSpPr txBox="1"/>
          <p:nvPr>
            <p:ph type="ctrTitle"/>
          </p:nvPr>
        </p:nvSpPr>
        <p:spPr>
          <a:xfrm>
            <a:off x="6463898" y="1810826"/>
            <a:ext cx="5360203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>
                <a:solidFill>
                  <a:srgbClr val="EBF0F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11817631" y="9480076"/>
            <a:ext cx="5728969" cy="227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">
                <a:solidFill>
                  <a:srgbClr val="F695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1"/>
          <p:cNvSpPr/>
          <p:nvPr/>
        </p:nvSpPr>
        <p:spPr>
          <a:xfrm>
            <a:off x="11596730" y="9331360"/>
            <a:ext cx="6162675" cy="447675"/>
          </a:xfrm>
          <a:custGeom>
            <a:rect b="b" l="l" r="r" t="t"/>
            <a:pathLst>
              <a:path extrusionOk="0" h="447675" w="6162675">
                <a:moveTo>
                  <a:pt x="6162674" y="447674"/>
                </a:moveTo>
                <a:lnTo>
                  <a:pt x="0" y="447674"/>
                </a:lnTo>
                <a:lnTo>
                  <a:pt x="0" y="0"/>
                </a:lnTo>
                <a:lnTo>
                  <a:pt x="6162674" y="0"/>
                </a:lnTo>
                <a:lnTo>
                  <a:pt x="6162674" y="447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1"/>
          <p:cNvSpPr/>
          <p:nvPr/>
        </p:nvSpPr>
        <p:spPr>
          <a:xfrm>
            <a:off x="3961386" y="3658957"/>
            <a:ext cx="10363199" cy="461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6563450" y="618322"/>
            <a:ext cx="5161099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>
                <a:solidFill>
                  <a:srgbClr val="EBF0F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11817631" y="9480076"/>
            <a:ext cx="5728969" cy="227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">
                <a:solidFill>
                  <a:srgbClr val="F695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>
            <a:off x="6563450" y="618322"/>
            <a:ext cx="5161099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>
                <a:solidFill>
                  <a:srgbClr val="EBF0F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11817631" y="9480076"/>
            <a:ext cx="5728969" cy="227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">
                <a:solidFill>
                  <a:srgbClr val="F695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6563450" y="618322"/>
            <a:ext cx="5161099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EBF0F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2207634" y="2483143"/>
            <a:ext cx="13872731" cy="6839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1" type="ftr"/>
          </p:nvPr>
        </p:nvSpPr>
        <p:spPr>
          <a:xfrm>
            <a:off x="11817631" y="9480076"/>
            <a:ext cx="5728969" cy="227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" u="none" cap="none" strike="noStrike">
                <a:solidFill>
                  <a:srgbClr val="F6952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hyperlink" Target="https://xd.adobe.com/view/773af657-9169-4b11-6cda-ffc08fd75ff6-010b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1"/>
          <p:cNvSpPr txBox="1"/>
          <p:nvPr/>
        </p:nvSpPr>
        <p:spPr>
          <a:xfrm>
            <a:off x="4048475" y="4034788"/>
            <a:ext cx="1037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EBF0F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PLANEJAMENTO E GERENCIAMENTO DE PROJETOS</a:t>
            </a:r>
            <a:endParaRPr sz="315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025806" y="4282414"/>
            <a:ext cx="122364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225">
            <a:spAutoFit/>
          </a:bodyPr>
          <a:lstStyle/>
          <a:p>
            <a:pPr indent="219075" lvl="0" marL="12700" marR="5080" rtl="0" algn="ctr">
              <a:lnSpc>
                <a:spcPct val="967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50">
                <a:solidFill>
                  <a:srgbClr val="EBF0F1"/>
                </a:solidFill>
                <a:latin typeface="Barlow"/>
                <a:ea typeface="Barlow"/>
                <a:cs typeface="Barlow"/>
                <a:sym typeface="Barlow"/>
              </a:rPr>
              <a:t>MOBILI</a:t>
            </a:r>
            <a:endParaRPr b="1" sz="6750">
              <a:latin typeface="Barlow"/>
              <a:ea typeface="Barlow"/>
              <a:cs typeface="Barlow"/>
              <a:sym typeface="Barlow"/>
            </a:endParaRPr>
          </a:p>
          <a:p>
            <a:pPr indent="0" lvl="0" marL="423544" marR="0" rtl="0" algn="ctr">
              <a:lnSpc>
                <a:spcPct val="1127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F6952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POR ANDERSON LAURENTINO, ASLAY SANTOS, JACKSON MATHEUS, JOÃO COSTA, JOSÉ HELTON E PEDRO LIMA</a:t>
            </a:r>
            <a:endParaRPr sz="295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685129" y="9452475"/>
            <a:ext cx="3050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BF0F1"/>
                </a:solidFill>
                <a:latin typeface="Trebuchet MS"/>
                <a:ea typeface="Trebuchet MS"/>
                <a:cs typeface="Trebuchet MS"/>
                <a:sym typeface="Trebuchet MS"/>
              </a:rPr>
              <a:t>17/11/2020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369219d0_0_8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gac369219d0_0_87"/>
          <p:cNvSpPr txBox="1"/>
          <p:nvPr>
            <p:ph type="title"/>
          </p:nvPr>
        </p:nvSpPr>
        <p:spPr>
          <a:xfrm>
            <a:off x="1021900" y="4321200"/>
            <a:ext cx="157179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PLANO DE GESTÃO DE RISCOS</a:t>
            </a:r>
            <a:endParaRPr/>
          </a:p>
        </p:txBody>
      </p:sp>
      <p:sp>
        <p:nvSpPr>
          <p:cNvPr id="157" name="Google Shape;157;gac369219d0_0_87"/>
          <p:cNvSpPr txBox="1"/>
          <p:nvPr/>
        </p:nvSpPr>
        <p:spPr>
          <a:xfrm>
            <a:off x="11749125" y="94436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8" name="Google Shape;158;gac369219d0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6988" y="3069688"/>
            <a:ext cx="3697825" cy="32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c369219d0_0_95"/>
          <p:cNvSpPr/>
          <p:nvPr/>
        </p:nvSpPr>
        <p:spPr>
          <a:xfrm>
            <a:off x="0" y="2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gac369219d0_0_95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gac369219d0_0_95"/>
          <p:cNvSpPr txBox="1"/>
          <p:nvPr>
            <p:ph type="title"/>
          </p:nvPr>
        </p:nvSpPr>
        <p:spPr>
          <a:xfrm>
            <a:off x="402275" y="431425"/>
            <a:ext cx="69510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RBS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9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Risk Breakdown Structure</a:t>
            </a:r>
            <a:endParaRPr sz="39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6" name="Google Shape;166;gac369219d0_0_95"/>
          <p:cNvPicPr preferRelativeResize="0"/>
          <p:nvPr/>
        </p:nvPicPr>
        <p:blipFill rotWithShape="1">
          <a:blip r:embed="rId3">
            <a:alphaModFix/>
          </a:blip>
          <a:srcRect b="0" l="0" r="901" t="1048"/>
          <a:stretch/>
        </p:blipFill>
        <p:spPr>
          <a:xfrm>
            <a:off x="6514350" y="1625824"/>
            <a:ext cx="10922350" cy="809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gac369219d0_0_95"/>
          <p:cNvCxnSpPr/>
          <p:nvPr/>
        </p:nvCxnSpPr>
        <p:spPr>
          <a:xfrm>
            <a:off x="545950" y="2930925"/>
            <a:ext cx="5551800" cy="2964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6952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gac369219d0_0_95"/>
          <p:cNvSpPr txBox="1"/>
          <p:nvPr/>
        </p:nvSpPr>
        <p:spPr>
          <a:xfrm>
            <a:off x="516075" y="9386224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9" name="Google Shape;169;gac369219d0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8385" y="145474"/>
            <a:ext cx="1588739" cy="13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369219d0_0_111"/>
          <p:cNvSpPr/>
          <p:nvPr/>
        </p:nvSpPr>
        <p:spPr>
          <a:xfrm>
            <a:off x="0" y="2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gac369219d0_0_111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gac369219d0_0_111"/>
          <p:cNvSpPr txBox="1"/>
          <p:nvPr>
            <p:ph type="title"/>
          </p:nvPr>
        </p:nvSpPr>
        <p:spPr>
          <a:xfrm>
            <a:off x="478475" y="736225"/>
            <a:ext cx="69510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MOBILI RISK LIST</a:t>
            </a:r>
            <a:endParaRPr sz="6500">
              <a:latin typeface="Barlow"/>
              <a:ea typeface="Barlow"/>
              <a:cs typeface="Barlow"/>
              <a:sym typeface="Barlo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7" name="Google Shape;177;gac369219d0_0_111"/>
          <p:cNvCxnSpPr/>
          <p:nvPr/>
        </p:nvCxnSpPr>
        <p:spPr>
          <a:xfrm>
            <a:off x="643326" y="2442387"/>
            <a:ext cx="6740700" cy="3254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6952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gac369219d0_0_111"/>
          <p:cNvSpPr txBox="1"/>
          <p:nvPr/>
        </p:nvSpPr>
        <p:spPr>
          <a:xfrm>
            <a:off x="516075" y="9386224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9" name="Google Shape;179;gac369219d0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385" y="145474"/>
            <a:ext cx="1588739" cy="13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ac369219d0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8826" y="1532450"/>
            <a:ext cx="9408934" cy="83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369219d0_0_12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gac369219d0_0_124"/>
          <p:cNvSpPr txBox="1"/>
          <p:nvPr>
            <p:ph type="title"/>
          </p:nvPr>
        </p:nvSpPr>
        <p:spPr>
          <a:xfrm>
            <a:off x="1021900" y="4321200"/>
            <a:ext cx="157179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PLANO DE GESTÃO DE CUSTOS</a:t>
            </a:r>
            <a:endParaRPr/>
          </a:p>
        </p:txBody>
      </p:sp>
      <p:sp>
        <p:nvSpPr>
          <p:cNvPr id="187" name="Google Shape;187;gac369219d0_0_124"/>
          <p:cNvSpPr txBox="1"/>
          <p:nvPr/>
        </p:nvSpPr>
        <p:spPr>
          <a:xfrm>
            <a:off x="11749125" y="94436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8" name="Google Shape;188;gac369219d0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725" y="2877400"/>
            <a:ext cx="4075000" cy="40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c369219d0_0_135"/>
          <p:cNvSpPr/>
          <p:nvPr/>
        </p:nvSpPr>
        <p:spPr>
          <a:xfrm>
            <a:off x="0" y="2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gac369219d0_0_135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gac369219d0_0_135"/>
          <p:cNvSpPr txBox="1"/>
          <p:nvPr>
            <p:ph type="title"/>
          </p:nvPr>
        </p:nvSpPr>
        <p:spPr>
          <a:xfrm>
            <a:off x="554675" y="583825"/>
            <a:ext cx="69510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PROCESSOS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GERENCIAMENTO DE CUSTOS</a:t>
            </a:r>
            <a:endParaRPr sz="3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" name="Google Shape;196;gac369219d0_0_135"/>
          <p:cNvSpPr txBox="1"/>
          <p:nvPr/>
        </p:nvSpPr>
        <p:spPr>
          <a:xfrm>
            <a:off x="11761325" y="9396224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" name="Google Shape;197;gac369219d0_0_135"/>
          <p:cNvSpPr txBox="1"/>
          <p:nvPr/>
        </p:nvSpPr>
        <p:spPr>
          <a:xfrm>
            <a:off x="2787475" y="3570550"/>
            <a:ext cx="1261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Barlow"/>
              <a:buChar char="-"/>
            </a:pPr>
            <a:r>
              <a:rPr lang="en-US" sz="3700">
                <a:latin typeface="Barlow"/>
                <a:ea typeface="Barlow"/>
                <a:cs typeface="Barlow"/>
                <a:sym typeface="Barlow"/>
              </a:rPr>
              <a:t>Scrum Master e Gerente responsáveis pelas atualizações</a:t>
            </a:r>
            <a:endParaRPr sz="3700">
              <a:latin typeface="Barlow"/>
              <a:ea typeface="Barlow"/>
              <a:cs typeface="Barlow"/>
              <a:sym typeface="Barlow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Barlow"/>
              <a:buChar char="-"/>
            </a:pPr>
            <a:r>
              <a:rPr lang="en-US" sz="3700">
                <a:latin typeface="Barlow"/>
                <a:ea typeface="Barlow"/>
                <a:cs typeface="Barlow"/>
                <a:sym typeface="Barlow"/>
              </a:rPr>
              <a:t>Utilização de Planilhas</a:t>
            </a:r>
            <a:endParaRPr sz="3700">
              <a:latin typeface="Barlow"/>
              <a:ea typeface="Barlow"/>
              <a:cs typeface="Barlow"/>
              <a:sym typeface="Barlow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Barlow"/>
              <a:buChar char="-"/>
            </a:pPr>
            <a:r>
              <a:rPr lang="en-US" sz="3700">
                <a:latin typeface="Barlow"/>
                <a:ea typeface="Barlow"/>
                <a:cs typeface="Barlow"/>
                <a:sym typeface="Barlow"/>
              </a:rPr>
              <a:t>Desenvolvedores Senior’s fazem os levantamentos</a:t>
            </a:r>
            <a:endParaRPr sz="3700">
              <a:latin typeface="Barlow"/>
              <a:ea typeface="Barlow"/>
              <a:cs typeface="Barlow"/>
              <a:sym typeface="Barlow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Barlow"/>
              <a:buChar char="-"/>
            </a:pPr>
            <a:r>
              <a:rPr lang="en-US" sz="3700">
                <a:latin typeface="Barlow"/>
                <a:ea typeface="Barlow"/>
                <a:cs typeface="Barlow"/>
                <a:sym typeface="Barlow"/>
              </a:rPr>
              <a:t>Qualquer mudança, será realizada uma nova avaliação</a:t>
            </a:r>
            <a:endParaRPr sz="37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8" name="Google Shape;198;gac369219d0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325" y="694513"/>
            <a:ext cx="1906525" cy="19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c369219d0_0_148"/>
          <p:cNvSpPr/>
          <p:nvPr/>
        </p:nvSpPr>
        <p:spPr>
          <a:xfrm>
            <a:off x="0" y="2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gac369219d0_0_148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gac369219d0_0_148"/>
          <p:cNvSpPr txBox="1"/>
          <p:nvPr>
            <p:ph type="title"/>
          </p:nvPr>
        </p:nvSpPr>
        <p:spPr>
          <a:xfrm>
            <a:off x="554675" y="583825"/>
            <a:ext cx="69510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FREQUÊNCIA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AVALIAÇÃO DO ORÇAMENTO</a:t>
            </a:r>
            <a:endParaRPr sz="3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6" name="Google Shape;206;gac369219d0_0_148"/>
          <p:cNvSpPr txBox="1"/>
          <p:nvPr/>
        </p:nvSpPr>
        <p:spPr>
          <a:xfrm>
            <a:off x="11761325" y="9396224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7" name="Google Shape;207;gac369219d0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325" y="694513"/>
            <a:ext cx="1906525" cy="19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ac369219d0_0_148"/>
          <p:cNvSpPr txBox="1"/>
          <p:nvPr/>
        </p:nvSpPr>
        <p:spPr>
          <a:xfrm>
            <a:off x="2787250" y="3819150"/>
            <a:ext cx="1160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Barlow"/>
              <a:buChar char="-"/>
            </a:pPr>
            <a:r>
              <a:rPr lang="en-US" sz="3700">
                <a:latin typeface="Barlow"/>
                <a:ea typeface="Barlow"/>
                <a:cs typeface="Barlow"/>
                <a:sym typeface="Barlow"/>
              </a:rPr>
              <a:t>Balanço geral semanalmente</a:t>
            </a:r>
            <a:endParaRPr sz="3700">
              <a:latin typeface="Barlow"/>
              <a:ea typeface="Barlow"/>
              <a:cs typeface="Barlow"/>
              <a:sym typeface="Barlow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Barlow"/>
              <a:buChar char="-"/>
            </a:pPr>
            <a:r>
              <a:rPr lang="en-US" sz="3700">
                <a:latin typeface="Barlow"/>
                <a:ea typeface="Barlow"/>
                <a:cs typeface="Barlow"/>
                <a:sym typeface="Barlow"/>
              </a:rPr>
              <a:t>Mudanças acima do planejado = Orçamento reavaliado</a:t>
            </a:r>
            <a:endParaRPr sz="3700">
              <a:latin typeface="Barlow"/>
              <a:ea typeface="Barlow"/>
              <a:cs typeface="Barlow"/>
              <a:sym typeface="Barlow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Barlow"/>
              <a:buChar char="-"/>
            </a:pPr>
            <a:r>
              <a:rPr lang="en-US" sz="3700">
                <a:latin typeface="Barlow"/>
                <a:ea typeface="Barlow"/>
                <a:cs typeface="Barlow"/>
                <a:sym typeface="Barlow"/>
              </a:rPr>
              <a:t>Riscos além das reservas financeiras</a:t>
            </a:r>
            <a:endParaRPr sz="37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c369219d0_0_159"/>
          <p:cNvSpPr/>
          <p:nvPr/>
        </p:nvSpPr>
        <p:spPr>
          <a:xfrm>
            <a:off x="0" y="2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gac369219d0_0_159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gac369219d0_0_159"/>
          <p:cNvSpPr txBox="1"/>
          <p:nvPr>
            <p:ph type="title"/>
          </p:nvPr>
        </p:nvSpPr>
        <p:spPr>
          <a:xfrm>
            <a:off x="554675" y="583825"/>
            <a:ext cx="114276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PRIORIZAÇÃO E AUTONOMIA</a:t>
            </a:r>
            <a:endParaRPr sz="6400">
              <a:latin typeface="Barlow"/>
              <a:ea typeface="Barlow"/>
              <a:cs typeface="Barlow"/>
              <a:sym typeface="Barlo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ORÇAMENTO</a:t>
            </a:r>
            <a:endParaRPr sz="3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6" name="Google Shape;216;gac369219d0_0_159"/>
          <p:cNvSpPr txBox="1"/>
          <p:nvPr/>
        </p:nvSpPr>
        <p:spPr>
          <a:xfrm>
            <a:off x="11761325" y="9396224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7" name="Google Shape;217;gac369219d0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325" y="694513"/>
            <a:ext cx="1906525" cy="19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ac369219d0_0_159"/>
          <p:cNvSpPr txBox="1"/>
          <p:nvPr/>
        </p:nvSpPr>
        <p:spPr>
          <a:xfrm>
            <a:off x="2212550" y="2919600"/>
            <a:ext cx="1275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Barlow"/>
                <a:ea typeface="Barlow"/>
                <a:cs typeface="Barlow"/>
                <a:sym typeface="Barlow"/>
              </a:rPr>
              <a:t>Será priorizado caso algum risco negativo, que tenha grande influência sobre o projeto, seja concretizado durante o mesmo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9" name="Google Shape;219;gac369219d0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063" y="5281800"/>
            <a:ext cx="16333875" cy="327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c369219d0_0_17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gac369219d0_0_171"/>
          <p:cNvSpPr txBox="1"/>
          <p:nvPr>
            <p:ph type="title"/>
          </p:nvPr>
        </p:nvSpPr>
        <p:spPr>
          <a:xfrm>
            <a:off x="3061850" y="4349925"/>
            <a:ext cx="157179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LIÇÕES APRENDIDAS</a:t>
            </a:r>
            <a:endParaRPr/>
          </a:p>
        </p:txBody>
      </p:sp>
      <p:sp>
        <p:nvSpPr>
          <p:cNvPr id="226" name="Google Shape;226;gac369219d0_0_171"/>
          <p:cNvSpPr txBox="1"/>
          <p:nvPr/>
        </p:nvSpPr>
        <p:spPr>
          <a:xfrm>
            <a:off x="11749125" y="94436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27" name="Google Shape;227;gac369219d0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0400" y="3250300"/>
            <a:ext cx="3386650" cy="33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369219d0_0_179"/>
          <p:cNvSpPr/>
          <p:nvPr/>
        </p:nvSpPr>
        <p:spPr>
          <a:xfrm>
            <a:off x="0" y="2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gac369219d0_0_179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gac369219d0_0_179"/>
          <p:cNvSpPr txBox="1"/>
          <p:nvPr>
            <p:ph type="title"/>
          </p:nvPr>
        </p:nvSpPr>
        <p:spPr>
          <a:xfrm>
            <a:off x="554675" y="583825"/>
            <a:ext cx="116001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PONTOS FORTES E FRACOS</a:t>
            </a:r>
            <a:endParaRPr>
              <a:solidFill>
                <a:srgbClr val="251D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LIÇÕES APRENDIDAS</a:t>
            </a:r>
            <a:endParaRPr sz="3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5" name="Google Shape;235;gac369219d0_0_179"/>
          <p:cNvSpPr txBox="1"/>
          <p:nvPr/>
        </p:nvSpPr>
        <p:spPr>
          <a:xfrm>
            <a:off x="11761325" y="9396224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6" name="Google Shape;236;gac369219d0_0_179"/>
          <p:cNvSpPr txBox="1"/>
          <p:nvPr/>
        </p:nvSpPr>
        <p:spPr>
          <a:xfrm>
            <a:off x="1834950" y="3315938"/>
            <a:ext cx="37638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Barlow"/>
                <a:ea typeface="Barlow"/>
                <a:cs typeface="Barlow"/>
                <a:sym typeface="Barlow"/>
              </a:rPr>
              <a:t>Pontos fortes</a:t>
            </a:r>
            <a:endParaRPr sz="3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7" name="Google Shape;237;gac369219d0_0_179"/>
          <p:cNvSpPr txBox="1"/>
          <p:nvPr/>
        </p:nvSpPr>
        <p:spPr>
          <a:xfrm>
            <a:off x="1834950" y="6275942"/>
            <a:ext cx="4792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Barlow"/>
                <a:ea typeface="Barlow"/>
                <a:cs typeface="Barlow"/>
                <a:sym typeface="Barlow"/>
              </a:rPr>
              <a:t>Pontos Negativos</a:t>
            </a:r>
            <a:endParaRPr sz="3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8" name="Google Shape;238;gac369219d0_0_179"/>
          <p:cNvSpPr txBox="1"/>
          <p:nvPr/>
        </p:nvSpPr>
        <p:spPr>
          <a:xfrm>
            <a:off x="2334876" y="4173414"/>
            <a:ext cx="120693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Barlow"/>
                <a:ea typeface="Barlow"/>
                <a:cs typeface="Barlow"/>
                <a:sym typeface="Barlow"/>
              </a:rPr>
              <a:t>Planejamento coerente com as atividades da equipe</a:t>
            </a:r>
            <a:endParaRPr sz="3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Barlow"/>
                <a:ea typeface="Barlow"/>
                <a:cs typeface="Barlow"/>
                <a:sym typeface="Barlow"/>
              </a:rPr>
              <a:t>Bom relacionamento</a:t>
            </a:r>
            <a:endParaRPr sz="3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Barlow"/>
                <a:ea typeface="Barlow"/>
                <a:cs typeface="Barlow"/>
                <a:sym typeface="Barlow"/>
              </a:rPr>
              <a:t>Comunicação afetiva</a:t>
            </a:r>
            <a:endParaRPr sz="3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gac369219d0_0_179"/>
          <p:cNvSpPr txBox="1"/>
          <p:nvPr/>
        </p:nvSpPr>
        <p:spPr>
          <a:xfrm>
            <a:off x="2334880" y="7190321"/>
            <a:ext cx="120693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Barlow"/>
                <a:ea typeface="Barlow"/>
                <a:cs typeface="Barlow"/>
                <a:sym typeface="Barlow"/>
              </a:rPr>
              <a:t>Comunicação dispersa</a:t>
            </a:r>
            <a:endParaRPr sz="3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Barlow"/>
                <a:ea typeface="Barlow"/>
                <a:cs typeface="Barlow"/>
                <a:sym typeface="Barlow"/>
              </a:rPr>
              <a:t>Dificuldade para o levantamento de reuniões acerca do projeto</a:t>
            </a:r>
            <a:endParaRPr sz="3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Barlow"/>
                <a:ea typeface="Barlow"/>
                <a:cs typeface="Barlow"/>
                <a:sym typeface="Barlow"/>
              </a:rPr>
              <a:t>Falta de canais de comunicação adequados</a:t>
            </a:r>
            <a:endParaRPr sz="3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0" name="Google Shape;240;gac369219d0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1250" y="290625"/>
            <a:ext cx="2262675" cy="22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c369219d0_0_192"/>
          <p:cNvSpPr/>
          <p:nvPr/>
        </p:nvSpPr>
        <p:spPr>
          <a:xfrm>
            <a:off x="0" y="2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" name="Google Shape;246;gac369219d0_0_192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gac369219d0_0_192"/>
          <p:cNvSpPr txBox="1"/>
          <p:nvPr>
            <p:ph type="title"/>
          </p:nvPr>
        </p:nvSpPr>
        <p:spPr>
          <a:xfrm>
            <a:off x="554675" y="583825"/>
            <a:ext cx="116001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LIÇÕES PARA OUTROS PROJETOS</a:t>
            </a:r>
            <a:endParaRPr sz="5900">
              <a:solidFill>
                <a:srgbClr val="251D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LIÇÕES APRENDIDAS</a:t>
            </a:r>
            <a:endParaRPr sz="3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8" name="Google Shape;248;gac369219d0_0_192"/>
          <p:cNvSpPr txBox="1"/>
          <p:nvPr/>
        </p:nvSpPr>
        <p:spPr>
          <a:xfrm>
            <a:off x="11761325" y="9396224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9" name="Google Shape;249;gac369219d0_0_192"/>
          <p:cNvSpPr txBox="1"/>
          <p:nvPr/>
        </p:nvSpPr>
        <p:spPr>
          <a:xfrm>
            <a:off x="1207375" y="3896750"/>
            <a:ext cx="104301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0" name="Google Shape;250;gac369219d0_0_192"/>
          <p:cNvSpPr txBox="1"/>
          <p:nvPr/>
        </p:nvSpPr>
        <p:spPr>
          <a:xfrm>
            <a:off x="1557349" y="3668150"/>
            <a:ext cx="13585800" cy="4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Barlow"/>
                <a:ea typeface="Barlow"/>
                <a:cs typeface="Barlow"/>
                <a:sym typeface="Barlow"/>
              </a:rPr>
              <a:t>Padronizar canais de comunicação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Barlow"/>
                <a:ea typeface="Barlow"/>
                <a:cs typeface="Barlow"/>
                <a:sym typeface="Barlow"/>
              </a:rPr>
              <a:t>Definir um calendário para a realização de reuniões para discutir sobre o projeto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Barlow"/>
                <a:ea typeface="Barlow"/>
                <a:cs typeface="Barlow"/>
                <a:sym typeface="Barlow"/>
              </a:rPr>
              <a:t>Planejar imprevistos de forma coerente ao projeto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Barlow"/>
                <a:ea typeface="Barlow"/>
                <a:cs typeface="Barlow"/>
                <a:sym typeface="Barlow"/>
              </a:rPr>
              <a:t>Aceitar as mudanças e adotar medidas adaptacionais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51" name="Google Shape;251;gac369219d0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1250" y="290625"/>
            <a:ext cx="2262675" cy="22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2"/>
          <p:cNvSpPr txBox="1"/>
          <p:nvPr>
            <p:ph type="title"/>
          </p:nvPr>
        </p:nvSpPr>
        <p:spPr>
          <a:xfrm>
            <a:off x="4484200" y="4328725"/>
            <a:ext cx="49764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EVOLUÇÃO</a:t>
            </a:r>
            <a:endParaRPr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600" y="2400400"/>
            <a:ext cx="4343200" cy="43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>
            <a:off x="11749125" y="94436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sp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c369219d0_0_20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gac369219d0_0_206"/>
          <p:cNvSpPr txBox="1"/>
          <p:nvPr>
            <p:ph type="title"/>
          </p:nvPr>
        </p:nvSpPr>
        <p:spPr>
          <a:xfrm>
            <a:off x="1309250" y="4349925"/>
            <a:ext cx="157179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APRESENTAÇÃO DO PRODUTO</a:t>
            </a:r>
            <a:endParaRPr/>
          </a:p>
        </p:txBody>
      </p:sp>
      <p:pic>
        <p:nvPicPr>
          <p:cNvPr id="258" name="Google Shape;258;gac369219d0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350" y="270510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ac369219d0_0_206"/>
          <p:cNvSpPr txBox="1"/>
          <p:nvPr/>
        </p:nvSpPr>
        <p:spPr>
          <a:xfrm>
            <a:off x="11749125" y="94436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0" name="Google Shape;260;gac369219d0_0_206"/>
          <p:cNvSpPr txBox="1"/>
          <p:nvPr>
            <p:ph type="title"/>
          </p:nvPr>
        </p:nvSpPr>
        <p:spPr>
          <a:xfrm>
            <a:off x="1285050" y="5464525"/>
            <a:ext cx="85917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https://xd.adobe.com/view/773af657-9169-4b11-6cda-ffc08fd75ff6-010b/</a:t>
            </a:r>
            <a:endParaRPr sz="3000">
              <a:solidFill>
                <a:srgbClr val="00A7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ac121f7fb2_0_21" title="Cumulative Flow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825" y="1975225"/>
            <a:ext cx="11949300" cy="738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sp>
        <p:nvSpPr>
          <p:cNvPr id="66" name="Google Shape;66;gac121f7fb2_0_21"/>
          <p:cNvSpPr txBox="1"/>
          <p:nvPr/>
        </p:nvSpPr>
        <p:spPr>
          <a:xfrm>
            <a:off x="5917025" y="554850"/>
            <a:ext cx="74184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Barlow Light"/>
                <a:ea typeface="Barlow Light"/>
                <a:cs typeface="Barlow Light"/>
                <a:sym typeface="Barlow Light"/>
              </a:rPr>
              <a:t>Planejado x Realizado</a:t>
            </a:r>
            <a:endParaRPr sz="6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7" name="Google Shape;67;gac121f7fb2_0_21"/>
          <p:cNvSpPr txBox="1"/>
          <p:nvPr/>
        </p:nvSpPr>
        <p:spPr>
          <a:xfrm>
            <a:off x="3620575" y="1973450"/>
            <a:ext cx="11989200" cy="7451400"/>
          </a:xfrm>
          <a:prstGeom prst="rect">
            <a:avLst/>
          </a:prstGeom>
          <a:noFill/>
          <a:ln cap="flat" cmpd="sng" w="76200">
            <a:solidFill>
              <a:srgbClr val="F695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597025" marR="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ac121f7fb2_0_21"/>
          <p:cNvSpPr txBox="1"/>
          <p:nvPr/>
        </p:nvSpPr>
        <p:spPr>
          <a:xfrm>
            <a:off x="11901525" y="95960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" name="Google Shape;69;gac121f7fb2_0_21"/>
          <p:cNvCxnSpPr/>
          <p:nvPr/>
        </p:nvCxnSpPr>
        <p:spPr>
          <a:xfrm>
            <a:off x="11605347" y="3803406"/>
            <a:ext cx="0" cy="411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gac121f7fb2_0_21"/>
          <p:cNvCxnSpPr/>
          <p:nvPr/>
        </p:nvCxnSpPr>
        <p:spPr>
          <a:xfrm flipH="1">
            <a:off x="11413441" y="4131510"/>
            <a:ext cx="14400" cy="133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71" name="Google Shape;71;gac121f7fb2_0_21"/>
          <p:cNvSpPr txBox="1"/>
          <p:nvPr/>
        </p:nvSpPr>
        <p:spPr>
          <a:xfrm>
            <a:off x="8601360" y="4485617"/>
            <a:ext cx="27513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WIP = 7 tasks</a:t>
            </a:r>
            <a:endParaRPr sz="2400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2" name="Google Shape;72;gac121f7fb2_0_21"/>
          <p:cNvSpPr txBox="1"/>
          <p:nvPr/>
        </p:nvSpPr>
        <p:spPr>
          <a:xfrm>
            <a:off x="12557363" y="2737199"/>
            <a:ext cx="5200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Tempo de ciclo =</a:t>
            </a:r>
            <a:endParaRPr b="1" sz="2200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4 semanas </a:t>
            </a:r>
            <a:endParaRPr sz="2300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73" name="Google Shape;73;gac121f7fb2_0_21"/>
          <p:cNvCxnSpPr/>
          <p:nvPr/>
        </p:nvCxnSpPr>
        <p:spPr>
          <a:xfrm>
            <a:off x="15089632" y="3933681"/>
            <a:ext cx="0" cy="399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gac121f7fb2_0_21"/>
          <p:cNvCxnSpPr/>
          <p:nvPr/>
        </p:nvCxnSpPr>
        <p:spPr>
          <a:xfrm rot="10800000">
            <a:off x="11690375" y="3803400"/>
            <a:ext cx="335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triangle"/>
            <a:tailEnd len="med" w="med" type="triangle"/>
          </a:ln>
        </p:spPr>
      </p:cxnSp>
      <p:pic>
        <p:nvPicPr>
          <p:cNvPr id="75" name="Google Shape;75;gac121f7fb2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2825" y="-20250"/>
            <a:ext cx="1902275" cy="1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5917025" y="554850"/>
            <a:ext cx="74184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Barlow Light"/>
                <a:ea typeface="Barlow Light"/>
                <a:cs typeface="Barlow Light"/>
                <a:sym typeface="Barlow Light"/>
              </a:rPr>
              <a:t>Planejado x Realizado</a:t>
            </a:r>
            <a:endParaRPr sz="6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586125" y="1935225"/>
            <a:ext cx="14080200" cy="7489800"/>
          </a:xfrm>
          <a:prstGeom prst="rect">
            <a:avLst/>
          </a:prstGeom>
          <a:noFill/>
          <a:ln cap="flat" cmpd="sng" w="76200">
            <a:solidFill>
              <a:srgbClr val="F695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97025" marR="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2" name="Google Shape;82;p3"/>
          <p:cNvGraphicFramePr/>
          <p:nvPr/>
        </p:nvGraphicFramePr>
        <p:xfrm>
          <a:off x="2860125" y="21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{85D4E855-F5ED-4202-AFE3-70740A19335C}</a:tableStyleId>
              </a:tblPr>
              <a:tblGrid>
                <a:gridCol w="3191725"/>
                <a:gridCol w="3453650"/>
                <a:gridCol w="3453650"/>
                <a:gridCol w="3453650"/>
              </a:tblGrid>
              <a:tr h="77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Atividade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Inicio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Término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Status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91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Plano de Qualidade e Critérios de Aceitação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21/10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27/10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Completo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91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Plano de Riscos e Lista de Riscos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21/10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01/11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Completo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91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Planejado x Realizado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10/11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14/11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Completo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91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Termo de Encerramento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01/10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20/10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Completo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91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Orçamento e Plano de Custos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05/10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20/10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Completo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91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Relatório de PostMortem e Lições Aprendidas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29/09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20/10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Completo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77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Desenho de telas e fluxo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21/10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13/11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Completo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83" name="Google Shape;83;p3"/>
          <p:cNvSpPr txBox="1"/>
          <p:nvPr/>
        </p:nvSpPr>
        <p:spPr>
          <a:xfrm>
            <a:off x="11901525" y="95960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825" y="-20250"/>
            <a:ext cx="1902275" cy="1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369219d0_0_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gac369219d0_0_0"/>
          <p:cNvSpPr txBox="1"/>
          <p:nvPr>
            <p:ph type="title"/>
          </p:nvPr>
        </p:nvSpPr>
        <p:spPr>
          <a:xfrm>
            <a:off x="3160800" y="4242525"/>
            <a:ext cx="125571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PLANO DE QUALIDADE</a:t>
            </a:r>
            <a:endParaRPr/>
          </a:p>
        </p:txBody>
      </p:sp>
      <p:sp>
        <p:nvSpPr>
          <p:cNvPr id="91" name="Google Shape;91;gac369219d0_0_0"/>
          <p:cNvSpPr txBox="1"/>
          <p:nvPr/>
        </p:nvSpPr>
        <p:spPr>
          <a:xfrm>
            <a:off x="11749125" y="94436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2" name="Google Shape;92;gac369219d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6813" y="2618387"/>
            <a:ext cx="3907226" cy="39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8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8"/>
          <p:cNvSpPr txBox="1"/>
          <p:nvPr>
            <p:ph type="title"/>
          </p:nvPr>
        </p:nvSpPr>
        <p:spPr>
          <a:xfrm>
            <a:off x="556250" y="718750"/>
            <a:ext cx="127479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REQUISITOS DE QUALIDADE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12700" marR="5080" rtl="0" algn="l">
              <a:lnSpc>
                <a:spcPct val="107142"/>
              </a:lnSpc>
              <a:spcBef>
                <a:spcPts val="153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1417585" y="3923863"/>
            <a:ext cx="134034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Barlow"/>
              <a:buChar char="-"/>
            </a:pPr>
            <a:r>
              <a:rPr lang="en-US" sz="3600">
                <a:latin typeface="Barlow"/>
                <a:ea typeface="Barlow"/>
                <a:cs typeface="Barlow"/>
                <a:sym typeface="Barlow"/>
              </a:rPr>
              <a:t>Aplicação de conceitos do PMBOK e a utilização do Scrum;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Barlow"/>
              <a:buChar char="-"/>
            </a:pPr>
            <a:r>
              <a:rPr lang="en-US" sz="3600">
                <a:latin typeface="Barlow"/>
                <a:ea typeface="Barlow"/>
                <a:cs typeface="Barlow"/>
                <a:sym typeface="Barlow"/>
              </a:rPr>
              <a:t>Design seja de intuitivo;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Barlow"/>
              <a:buChar char="-"/>
            </a:pPr>
            <a:r>
              <a:rPr lang="en-US" sz="3600">
                <a:latin typeface="Barlow"/>
                <a:ea typeface="Barlow"/>
                <a:cs typeface="Barlow"/>
                <a:sym typeface="Barlow"/>
              </a:rPr>
              <a:t>Fácil aplicação na arquitetura atual.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11749125" y="94436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" name="Google Shape;1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4043" y="434567"/>
            <a:ext cx="1609500" cy="16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c369219d0_0_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gac369219d0_0_25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gac369219d0_0_25"/>
          <p:cNvSpPr txBox="1"/>
          <p:nvPr>
            <p:ph type="title"/>
          </p:nvPr>
        </p:nvSpPr>
        <p:spPr>
          <a:xfrm>
            <a:off x="556250" y="718750"/>
            <a:ext cx="127479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CONTROLE </a:t>
            </a:r>
            <a:r>
              <a:rPr lang="en-US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DE QUALIDADE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12700" marR="5080" rtl="0" algn="l">
              <a:lnSpc>
                <a:spcPct val="107142"/>
              </a:lnSpc>
              <a:spcBef>
                <a:spcPts val="153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gac369219d0_0_25"/>
          <p:cNvSpPr txBox="1"/>
          <p:nvPr/>
        </p:nvSpPr>
        <p:spPr>
          <a:xfrm>
            <a:off x="11749125" y="94436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1" name="Google Shape;111;gac369219d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4043" y="434567"/>
            <a:ext cx="1609500" cy="1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c369219d0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342" y="5991239"/>
            <a:ext cx="1620714" cy="196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ac369219d0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3405" y="2643575"/>
            <a:ext cx="1620714" cy="196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ac369219d0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2153" y="6069676"/>
            <a:ext cx="1620714" cy="196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ac369219d0_0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06319" y="2643602"/>
            <a:ext cx="1620714" cy="196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ac369219d0_0_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18445" y="5991239"/>
            <a:ext cx="1620714" cy="196271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ac369219d0_0_25"/>
          <p:cNvSpPr txBox="1"/>
          <p:nvPr/>
        </p:nvSpPr>
        <p:spPr>
          <a:xfrm>
            <a:off x="2183825" y="8198872"/>
            <a:ext cx="32805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Status Report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gac369219d0_0_25"/>
          <p:cNvSpPr txBox="1"/>
          <p:nvPr/>
        </p:nvSpPr>
        <p:spPr>
          <a:xfrm>
            <a:off x="10676433" y="4606313"/>
            <a:ext cx="32805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Desempenho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9" name="Google Shape;119;gac369219d0_0_25"/>
          <p:cNvSpPr txBox="1"/>
          <p:nvPr/>
        </p:nvSpPr>
        <p:spPr>
          <a:xfrm>
            <a:off x="4803518" y="4606313"/>
            <a:ext cx="32805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Sprint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gac369219d0_0_25"/>
          <p:cNvSpPr txBox="1"/>
          <p:nvPr/>
        </p:nvSpPr>
        <p:spPr>
          <a:xfrm>
            <a:off x="7562244" y="8032386"/>
            <a:ext cx="32805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Prototipação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gac369219d0_0_25"/>
          <p:cNvSpPr txBox="1"/>
          <p:nvPr/>
        </p:nvSpPr>
        <p:spPr>
          <a:xfrm>
            <a:off x="13127076" y="8198872"/>
            <a:ext cx="32805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Taxa de Cliques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c369219d0_0_4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gac369219d0_0_44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gac369219d0_0_44"/>
          <p:cNvSpPr txBox="1"/>
          <p:nvPr>
            <p:ph type="title"/>
          </p:nvPr>
        </p:nvSpPr>
        <p:spPr>
          <a:xfrm>
            <a:off x="556250" y="718750"/>
            <a:ext cx="127479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AUDITORIAS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12700" marR="5080" rtl="0" algn="l">
              <a:lnSpc>
                <a:spcPct val="107142"/>
              </a:lnSpc>
              <a:spcBef>
                <a:spcPts val="153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gac369219d0_0_44"/>
          <p:cNvSpPr txBox="1"/>
          <p:nvPr/>
        </p:nvSpPr>
        <p:spPr>
          <a:xfrm>
            <a:off x="11749125" y="94436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0" name="Google Shape;130;gac369219d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4043" y="434567"/>
            <a:ext cx="1609500" cy="1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ac369219d0_0_44"/>
          <p:cNvPicPr preferRelativeResize="0"/>
          <p:nvPr/>
        </p:nvPicPr>
        <p:blipFill rotWithShape="1">
          <a:blip r:embed="rId4">
            <a:alphaModFix/>
          </a:blip>
          <a:srcRect b="2807" l="602" r="612" t="2342"/>
          <a:stretch/>
        </p:blipFill>
        <p:spPr>
          <a:xfrm>
            <a:off x="2357175" y="3707314"/>
            <a:ext cx="13573662" cy="321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c369219d0_0_6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95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gac369219d0_0_63"/>
          <p:cNvSpPr/>
          <p:nvPr/>
        </p:nvSpPr>
        <p:spPr>
          <a:xfrm>
            <a:off x="135081" y="145476"/>
            <a:ext cx="18021300" cy="9991725"/>
          </a:xfrm>
          <a:custGeom>
            <a:rect b="b" l="l" r="r" t="t"/>
            <a:pathLst>
              <a:path extrusionOk="0" h="9991725" w="18021300">
                <a:moveTo>
                  <a:pt x="18021298" y="9991724"/>
                </a:moveTo>
                <a:lnTo>
                  <a:pt x="0" y="9991724"/>
                </a:lnTo>
                <a:lnTo>
                  <a:pt x="0" y="0"/>
                </a:lnTo>
                <a:lnTo>
                  <a:pt x="18021298" y="0"/>
                </a:lnTo>
                <a:lnTo>
                  <a:pt x="18021298" y="9991724"/>
                </a:lnTo>
                <a:close/>
              </a:path>
            </a:pathLst>
          </a:custGeom>
          <a:solidFill>
            <a:srgbClr val="EB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gac369219d0_0_63"/>
          <p:cNvSpPr txBox="1"/>
          <p:nvPr>
            <p:ph type="title"/>
          </p:nvPr>
        </p:nvSpPr>
        <p:spPr>
          <a:xfrm>
            <a:off x="556250" y="718750"/>
            <a:ext cx="127479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100">
            <a:noAutofit/>
          </a:bodyPr>
          <a:lstStyle/>
          <a:p>
            <a:pPr indent="0" lvl="0" marL="12700" marR="5080" rtl="0" algn="l">
              <a:lnSpc>
                <a:spcPct val="107142"/>
              </a:lnSpc>
              <a:spcBef>
                <a:spcPts val="153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1D20"/>
                </a:solidFill>
                <a:latin typeface="Barlow"/>
                <a:ea typeface="Barlow"/>
                <a:cs typeface="Barlow"/>
                <a:sym typeface="Barlow"/>
              </a:rPr>
              <a:t>GARANTIA DE QUALIDADE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gac369219d0_0_63"/>
          <p:cNvSpPr txBox="1"/>
          <p:nvPr/>
        </p:nvSpPr>
        <p:spPr>
          <a:xfrm>
            <a:off x="11749125" y="9443699"/>
            <a:ext cx="61626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1275">
            <a:noAutofit/>
          </a:bodyPr>
          <a:lstStyle/>
          <a:p>
            <a:pPr indent="0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952F"/>
                </a:solidFill>
                <a:latin typeface="Barlow"/>
                <a:ea typeface="Barlow"/>
                <a:cs typeface="Barlow"/>
                <a:sym typeface="Barlow"/>
              </a:rPr>
              <a:t>PLANEJAMENTO E GERENCIAMENTO DE PROJETOS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0" name="Google Shape;140;gac369219d0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4043" y="434567"/>
            <a:ext cx="1609500" cy="16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ac369219d0_0_63"/>
          <p:cNvSpPr txBox="1"/>
          <p:nvPr/>
        </p:nvSpPr>
        <p:spPr>
          <a:xfrm>
            <a:off x="2040075" y="8108176"/>
            <a:ext cx="3240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PMBOK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2" name="Google Shape;142;gac369219d0_0_63"/>
          <p:cNvSpPr txBox="1"/>
          <p:nvPr/>
        </p:nvSpPr>
        <p:spPr>
          <a:xfrm>
            <a:off x="10453749" y="4885694"/>
            <a:ext cx="3240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Processos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" name="Google Shape;143;gac369219d0_0_63"/>
          <p:cNvSpPr txBox="1"/>
          <p:nvPr/>
        </p:nvSpPr>
        <p:spPr>
          <a:xfrm>
            <a:off x="4653564" y="4885694"/>
            <a:ext cx="3240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S</a:t>
            </a: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crum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gac369219d0_0_63"/>
          <p:cNvSpPr txBox="1"/>
          <p:nvPr/>
        </p:nvSpPr>
        <p:spPr>
          <a:xfrm>
            <a:off x="7457060" y="8108176"/>
            <a:ext cx="3240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Stakeholder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5" name="Google Shape;145;gac369219d0_0_63"/>
          <p:cNvSpPr txBox="1"/>
          <p:nvPr/>
        </p:nvSpPr>
        <p:spPr>
          <a:xfrm>
            <a:off x="12874089" y="8108176"/>
            <a:ext cx="3240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tillium Web"/>
                <a:ea typeface="Titillium Web"/>
                <a:cs typeface="Titillium Web"/>
                <a:sym typeface="Titillium Web"/>
              </a:rPr>
              <a:t>Notas</a:t>
            </a:r>
            <a:endParaRPr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6" name="Google Shape;146;gac369219d0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3358" y="3039563"/>
            <a:ext cx="1600687" cy="184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ac369219d0_0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3325" y="6188296"/>
            <a:ext cx="1600687" cy="184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ac369219d0_0_63"/>
          <p:cNvPicPr preferRelativeResize="0"/>
          <p:nvPr/>
        </p:nvPicPr>
        <p:blipFill rotWithShape="1">
          <a:blip r:embed="rId6">
            <a:alphaModFix/>
          </a:blip>
          <a:srcRect b="0" l="0" r="0" t="20019"/>
          <a:stretch/>
        </p:blipFill>
        <p:spPr>
          <a:xfrm>
            <a:off x="2859662" y="6557938"/>
            <a:ext cx="1600643" cy="147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ac369219d0_0_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6669" y="6262123"/>
            <a:ext cx="1600643" cy="184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ac369219d0_0_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3173" y="3039589"/>
            <a:ext cx="1600643" cy="184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0F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2020-11-17T01:46:17Z</dcterms:created>
</cp:coreProperties>
</file>