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Titillium Web"/>
      <p:regular r:id="rId45"/>
      <p:bold r:id="rId46"/>
      <p:italic r:id="rId47"/>
      <p:boldItalic r:id="rId48"/>
    </p:embeddedFont>
    <p:embeddedFont>
      <p:font typeface="Titillium Web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131204-2E77-47BD-84D6-3B703D91BFCE}">
  <a:tblStyle styleId="{A9131204-2E77-47BD-84D6-3B703D91B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TitilliumWeb-bold.fntdata"/><Relationship Id="rId45" Type="http://schemas.openxmlformats.org/officeDocument/2006/relationships/font" Target="fonts/TitilliumWe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itilliumWeb-boldItalic.fntdata"/><Relationship Id="rId47" Type="http://schemas.openxmlformats.org/officeDocument/2006/relationships/font" Target="fonts/TitilliumWeb-italic.fntdata"/><Relationship Id="rId49" Type="http://schemas.openxmlformats.org/officeDocument/2006/relationships/font" Target="fonts/TitilliumWeb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itilliumWebLight-italic.fntdata"/><Relationship Id="rId50" Type="http://schemas.openxmlformats.org/officeDocument/2006/relationships/font" Target="fonts/TitilliumWebLight-bold.fntdata"/><Relationship Id="rId52" Type="http://schemas.openxmlformats.org/officeDocument/2006/relationships/font" Target="fonts/TitilliumWeb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72b454599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72b4545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57f11223_2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57f1122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Descrição Detalhada do Produto do Projeto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72b454599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72b4545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Para executar este projeto terá um Gerente, um scrum master e 3 desenvolvedores e 1 design. A execução deste planejamento terá 2 meses, com início programado em 07/09/2020 e término 13/11/2020 como da de entrega final. As entregas serão executadas após a finalização de cada sprint de duração de 3 semanas cada, nas quais estão descritas abaixo: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Artefatos do Kick off do projeto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Artefatos do 1º. Status Report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Artefatos do 2º. Status Report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Artefatos da Entrega Final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cd153f273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cd153f2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Descrição Detalhada do Produto do Projeto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cd153f273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cd153f2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 conter: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Termo de Abertura;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Link Github;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Link Github project ou Trello;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Avaliação 360;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Avaliação individual.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cd153f273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cd153f2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 conter: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Termo de Abertura;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Link Github;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Link Github project ou Trello;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Avaliação 360;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Avaliação individual.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cd153f27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cd153f27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 conter: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Termo de Abertura;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Link Github;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Link Github project ou Trello;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Avaliação 360;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Avaliação individual.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d153f273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cd153f27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Opcional: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Atualização de documentos: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Declaração de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RH;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Comunicação;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Tempo.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cd153f273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cd153f27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Plano de Comunicação;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Tempo.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d153f273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cd153f27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Descrição Detalhada do Produto do Projeto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d153f273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d153f2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cd153f273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cd153f27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Para executar este projeto terá um Gerente, um scrum master e 3 desenvolvedores e 1 design. A execução deste planejamento terá 2 meses, com início programado em 07/09/2020 e término 13/11/2020 como da de entrega final. As entregas serão executadas após a finalização de cada sprint de duração de 3 semanas cada, nas quais estão descritas abaixo: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Artefatos do Kick off do projeto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Artefatos do 1º. Status Report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Artefatos do 2º. Status Report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Artefatos da Entrega Final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d153f273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cd153f27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Descrição Detalhada do Produto do Projeto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cd153f273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cd153f27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Formar duplas para pair programing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Construir os documentos assim que abordado o mind map na sala de aula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Respeitar a data limite do projeto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Não colocar a avaliação 360 e individual no github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Manter o trello atualizado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infraestrutura para hospedar a aplicação de produção e de lab deve ser fornecida pelo IFPE;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cd153f273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cd153f27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Descrição Detalhada do Produto do Projeto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cd153f273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cd153f27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Formar duplas para pair programing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Construir os documentos assim que abordado o mind map na sala de aula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Respeitar a data limite do projeto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Não colocar a avaliação 360 e individual no github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Manter o trello atualizado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infraestrutura para hospedar a aplicação de produção e de lab deve ser fornecida pelo IFPE;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cd153f273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cd153f27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cd153f273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cd153f27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Plano de Comunicação;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Tempo.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cd153f273_2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cd153f273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Plano de Comunicação;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Tempo.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cd153f273_2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cd153f273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Plano de Comunicação;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Tempo.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cd153f273_2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cd153f273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Plano de Comunicação;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Tempo.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cd153f273_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cd153f27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cd153f273_2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cd153f273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Plano de Comunicação;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Tempo.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cd153f273_2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cd153f273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Plano de Comunicação;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Tempo.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cd153f273_6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cd153f273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Plano de Comunicação;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Tempo.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cd153f273_7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cd153f273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Plano de Comunicação;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Tempo.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cd153f273_7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cd153f273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Plano de Comunicação;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Escopo;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Plano de Gestão do Tempo.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cd153f273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cd153f27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cd153f273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cd153f27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9cd153f273_4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9cd153f273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cd153f273_4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cd153f273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d153f273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d153f27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d153f273_8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d153f273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d153f273_3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d153f273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cd153f273_3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cd153f273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cd153f273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cd153f27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4af4007f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4af4007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1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type="ctrTitle"/>
          </p:nvPr>
        </p:nvSpPr>
        <p:spPr>
          <a:xfrm>
            <a:off x="1207650" y="1991850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Mobili</a:t>
            </a:r>
            <a:endParaRPr sz="1400"/>
          </a:p>
        </p:txBody>
      </p:sp>
      <p:sp>
        <p:nvSpPr>
          <p:cNvPr id="56" name="Google Shape;56;p11"/>
          <p:cNvSpPr txBox="1"/>
          <p:nvPr/>
        </p:nvSpPr>
        <p:spPr>
          <a:xfrm>
            <a:off x="5769700" y="3983775"/>
            <a:ext cx="337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Alunos:  Anderson Sobrinho Lima Laurentino - (asll)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	  </a:t>
            </a:r>
            <a:r>
              <a:rPr b="1" lang="en" sz="1000">
                <a:solidFill>
                  <a:schemeClr val="lt1"/>
                </a:solidFill>
              </a:rPr>
              <a:t>Aslay Clevisson Soares Santos - (acss3)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	  Jackson Matheus Sales Santos - (jmss3)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	  João Matheus Guedes da Costa - (jmgc)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	  Jose Helton Alves Pimentel - (jhap)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	  Pedro Henrique Salvador Lima - (phsl)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562825" y="1583763"/>
            <a:ext cx="3492300" cy="2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Melhorar a mobilidade dos funcionários do IFPE para transacionar de um campus à outro, utilizando um aplicativo de transporte compartilhado com veículos próprios do instituto</a:t>
            </a:r>
            <a:endParaRPr b="1"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Objetivo do projeto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300" y="1103313"/>
            <a:ext cx="2936876" cy="293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idx="4294967295" type="ctrTitle"/>
          </p:nvPr>
        </p:nvSpPr>
        <p:spPr>
          <a:xfrm>
            <a:off x="685800" y="2915650"/>
            <a:ext cx="7360200" cy="167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Descrição Detalhada do Produto do Projeto</a:t>
            </a:r>
            <a:endParaRPr sz="5000"/>
          </a:p>
        </p:txBody>
      </p:sp>
      <p:grpSp>
        <p:nvGrpSpPr>
          <p:cNvPr id="151" name="Google Shape;151;p21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152" name="Google Shape;152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1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55" name="Google Shape;155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5034625" y="1705075"/>
            <a:ext cx="33252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-62450" y="1073100"/>
            <a:ext cx="4725000" cy="23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Documentação e ferramentas de planejamento e 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gerenciamento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do desenvolvimento de um aplicativo mobile com um interface fácil e intuitiva levando em conta a perspectivas de vários grupos de pessoas propondo melhorias na interface utilizando UI/UX. Além disso, automação do processo de aprovação da rota e um plano de rota compartilhado entre os usuários.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Descrição Detalhada do Produto do Projeto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325" y="1417250"/>
            <a:ext cx="2637450" cy="26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4294967295" type="ctrTitle"/>
          </p:nvPr>
        </p:nvSpPr>
        <p:spPr>
          <a:xfrm>
            <a:off x="685800" y="2915650"/>
            <a:ext cx="7360200" cy="167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Entregas</a:t>
            </a:r>
            <a:endParaRPr sz="5000"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181" name="Google Shape;181;p23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3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84" name="Google Shape;184;p23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3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5034625" y="1697950"/>
            <a:ext cx="33252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235450" y="1017325"/>
            <a:ext cx="42036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Artefatos</a:t>
            </a:r>
            <a:r>
              <a:rPr b="1" lang="en" sz="1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do Kick Off do projeto</a:t>
            </a:r>
            <a:endParaRPr b="1" sz="1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Termo de Abertura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Link Github;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Trello;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360;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Individual.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625" y="853025"/>
            <a:ext cx="3036200" cy="3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235450" y="1017325"/>
            <a:ext cx="42036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Artefatos do Primeiro Status Report:</a:t>
            </a:r>
            <a:endParaRPr b="1" sz="1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RH;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Comunicação;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Declaração de escopo;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360;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Individual.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625" y="853025"/>
            <a:ext cx="3036200" cy="3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/>
        </p:nvSpPr>
        <p:spPr>
          <a:xfrm>
            <a:off x="221225" y="792825"/>
            <a:ext cx="42036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Artefatos do Segundo Status Report:</a:t>
            </a:r>
            <a:endParaRPr b="1" sz="1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EAP/Lista de Requisitos;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Gestão do Escopo/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Requisitos;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Gestão do tempo;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Mock up | Escolha de 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tecnologias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UML;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360;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Individual.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625" y="853025"/>
            <a:ext cx="3036200" cy="3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359400" y="0"/>
            <a:ext cx="42036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Artefatos da Entrega Final</a:t>
            </a:r>
            <a:endParaRPr b="1" sz="1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Riscos/ Lista de Riscos;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Orçamento / Plano de Custos;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Qualidade/ Critérios de aceitação do produto;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UML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Desenvolvimento do produto / Atividades de QA;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Apresentação do produto desenvolvido;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Relatório de post-mortem/ Lições aprendidas;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Termo de Encerramento;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360;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individual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625" y="853025"/>
            <a:ext cx="3036200" cy="3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214125" y="1031550"/>
            <a:ext cx="42036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Opcional</a:t>
            </a:r>
            <a:endParaRPr b="1" sz="1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Atualização de documentos: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Declaração de escopo;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RH;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Comunicação;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Gestão do Escopo;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○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Gestão do Tempo;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625" y="853025"/>
            <a:ext cx="3036200" cy="3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4294967295" type="ctrTitle"/>
          </p:nvPr>
        </p:nvSpPr>
        <p:spPr>
          <a:xfrm>
            <a:off x="685800" y="2915650"/>
            <a:ext cx="7360200" cy="167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Escopo Não </a:t>
            </a:r>
            <a:r>
              <a:rPr lang="en" sz="5000"/>
              <a:t>Contemplado</a:t>
            </a:r>
            <a:endParaRPr sz="5000"/>
          </a:p>
        </p:txBody>
      </p:sp>
      <p:grpSp>
        <p:nvGrpSpPr>
          <p:cNvPr id="236" name="Google Shape;236;p29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237" name="Google Shape;237;p2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9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240" name="Google Shape;240;p2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9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5034625" y="1697950"/>
            <a:ext cx="33252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ctrTitle"/>
          </p:nvPr>
        </p:nvSpPr>
        <p:spPr>
          <a:xfrm>
            <a:off x="1207625" y="1998975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000"/>
              <a:t>Report</a:t>
            </a:r>
            <a:endParaRPr sz="50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/>
        </p:nvSpPr>
        <p:spPr>
          <a:xfrm>
            <a:off x="0" y="1025863"/>
            <a:ext cx="47736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Infraestrutura para hospedar a aplicação;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Funcionalidades além das abordadas no termo de abertura mantendo o mesmo prazo na entrega final;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Detalhes de publicação da aplicação em lojas de aplicativos, gerenciadores de pacotes e etc;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Desenvolvimento da aplicação.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175" y="1447425"/>
            <a:ext cx="2791225" cy="27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Objetivo do projeto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idx="4294967295" type="ctrTitle"/>
          </p:nvPr>
        </p:nvSpPr>
        <p:spPr>
          <a:xfrm>
            <a:off x="685800" y="2915650"/>
            <a:ext cx="7360200" cy="167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Premissas</a:t>
            </a:r>
            <a:endParaRPr sz="5000"/>
          </a:p>
        </p:txBody>
      </p:sp>
      <p:grpSp>
        <p:nvGrpSpPr>
          <p:cNvPr id="265" name="Google Shape;265;p31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266" name="Google Shape;266;p3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269" name="Google Shape;269;p3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1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5034625" y="1697950"/>
            <a:ext cx="33252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217875" y="1035050"/>
            <a:ext cx="42036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Construir os documentos assim que abordado o mind map na sala de aula;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infraestrutura para hospedar a aplicação de lab será fornecida pelo IFPE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550" y="1511200"/>
            <a:ext cx="300037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Premissas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 txBox="1"/>
          <p:nvPr>
            <p:ph idx="4294967295" type="ctrTitle"/>
          </p:nvPr>
        </p:nvSpPr>
        <p:spPr>
          <a:xfrm>
            <a:off x="685800" y="2915650"/>
            <a:ext cx="7360200" cy="167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Restrições</a:t>
            </a:r>
            <a:endParaRPr sz="5000"/>
          </a:p>
        </p:txBody>
      </p:sp>
      <p:grpSp>
        <p:nvGrpSpPr>
          <p:cNvPr id="294" name="Google Shape;294;p33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295" name="Google Shape;295;p33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33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298" name="Google Shape;298;p33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33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5034625" y="1697950"/>
            <a:ext cx="33252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/>
        </p:nvSpPr>
        <p:spPr>
          <a:xfrm>
            <a:off x="-84675" y="740475"/>
            <a:ext cx="42036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Não serão permitidas horas extras sem uma justificativa plausível;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Não extrapolar o prazo do projeto sem combinar com 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antecedência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mínima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de 2 semanas com o cliente;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Coleta de Feedback de usuários e pesquisas 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públicas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de 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opinião deverão ser realizadas de maneira 100% online enquanto perdurar a pandemia 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725" y="1945150"/>
            <a:ext cx="4720275" cy="3138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4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Restrições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 txBox="1"/>
          <p:nvPr>
            <p:ph type="ctrTitle"/>
          </p:nvPr>
        </p:nvSpPr>
        <p:spPr>
          <a:xfrm>
            <a:off x="1207625" y="1998975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Recursos Humanos</a:t>
            </a:r>
            <a:endParaRPr sz="5000"/>
          </a:p>
        </p:txBody>
      </p:sp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/>
        </p:nvSpPr>
        <p:spPr>
          <a:xfrm>
            <a:off x="2470200" y="237325"/>
            <a:ext cx="420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Organograma do Projeto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36"/>
          <p:cNvCxnSpPr/>
          <p:nvPr/>
        </p:nvCxnSpPr>
        <p:spPr>
          <a:xfrm>
            <a:off x="4773525" y="2068363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6"/>
          <p:cNvSpPr/>
          <p:nvPr/>
        </p:nvSpPr>
        <p:spPr>
          <a:xfrm>
            <a:off x="-176776" y="-107013"/>
            <a:ext cx="8670352" cy="2853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36"/>
          <p:cNvCxnSpPr/>
          <p:nvPr/>
        </p:nvCxnSpPr>
        <p:spPr>
          <a:xfrm>
            <a:off x="4771576" y="2649408"/>
            <a:ext cx="0" cy="17582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3" name="Google Shape;333;p36"/>
          <p:cNvSpPr/>
          <p:nvPr/>
        </p:nvSpPr>
        <p:spPr>
          <a:xfrm>
            <a:off x="3972738" y="2304764"/>
            <a:ext cx="1601570" cy="35165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Gerente de Projeto</a:t>
            </a:r>
            <a:endParaRPr sz="1200"/>
          </a:p>
        </p:txBody>
      </p:sp>
      <p:grpSp>
        <p:nvGrpSpPr>
          <p:cNvPr id="334" name="Google Shape;334;p36"/>
          <p:cNvGrpSpPr/>
          <p:nvPr/>
        </p:nvGrpSpPr>
        <p:grpSpPr>
          <a:xfrm>
            <a:off x="1772392" y="2825250"/>
            <a:ext cx="6606844" cy="1040972"/>
            <a:chOff x="1838" y="5581"/>
            <a:chExt cx="11138" cy="1776"/>
          </a:xfrm>
        </p:grpSpPr>
        <p:sp>
          <p:nvSpPr>
            <p:cNvPr id="335" name="Google Shape;335;p36"/>
            <p:cNvSpPr/>
            <p:nvPr/>
          </p:nvSpPr>
          <p:spPr>
            <a:xfrm>
              <a:off x="1838" y="6757"/>
              <a:ext cx="24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Desenvolvedor</a:t>
              </a:r>
              <a:endParaRPr sz="1200"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4431" y="6757"/>
              <a:ext cx="21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Desenvolvedor</a:t>
              </a:r>
              <a:endParaRPr sz="1200"/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10576" y="6757"/>
              <a:ext cx="24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Desenvolvedor</a:t>
              </a:r>
              <a:endParaRPr sz="1200"/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grpSp>
          <p:nvGrpSpPr>
            <p:cNvPr id="338" name="Google Shape;338;p36"/>
            <p:cNvGrpSpPr/>
            <p:nvPr/>
          </p:nvGrpSpPr>
          <p:grpSpPr>
            <a:xfrm>
              <a:off x="3038" y="5581"/>
              <a:ext cx="8738" cy="1176"/>
              <a:chOff x="3038" y="5581"/>
              <a:chExt cx="8738" cy="1176"/>
            </a:xfrm>
          </p:grpSpPr>
          <p:cxnSp>
            <p:nvCxnSpPr>
              <p:cNvPr id="339" name="Google Shape;339;p36"/>
              <p:cNvCxnSpPr/>
              <p:nvPr/>
            </p:nvCxnSpPr>
            <p:spPr>
              <a:xfrm>
                <a:off x="8540" y="6457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36"/>
              <p:cNvCxnSpPr/>
              <p:nvPr/>
            </p:nvCxnSpPr>
            <p:spPr>
              <a:xfrm>
                <a:off x="3046" y="6469"/>
                <a:ext cx="8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36"/>
              <p:cNvCxnSpPr/>
              <p:nvPr/>
            </p:nvCxnSpPr>
            <p:spPr>
              <a:xfrm>
                <a:off x="3038" y="6457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36"/>
              <p:cNvCxnSpPr/>
              <p:nvPr/>
            </p:nvCxnSpPr>
            <p:spPr>
              <a:xfrm>
                <a:off x="5481" y="6457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36"/>
              <p:cNvCxnSpPr/>
              <p:nvPr/>
            </p:nvCxnSpPr>
            <p:spPr>
              <a:xfrm>
                <a:off x="11776" y="6457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36"/>
              <p:cNvCxnSpPr/>
              <p:nvPr/>
            </p:nvCxnSpPr>
            <p:spPr>
              <a:xfrm>
                <a:off x="6894" y="616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5" name="Google Shape;345;p36"/>
              <p:cNvSpPr/>
              <p:nvPr/>
            </p:nvSpPr>
            <p:spPr>
              <a:xfrm>
                <a:off x="5547" y="5581"/>
                <a:ext cx="2700" cy="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Scrum Master</a:t>
                </a:r>
                <a:endParaRPr sz="1200"/>
              </a:p>
            </p:txBody>
          </p:sp>
        </p:grpSp>
        <p:sp>
          <p:nvSpPr>
            <p:cNvPr id="346" name="Google Shape;346;p36"/>
            <p:cNvSpPr/>
            <p:nvPr/>
          </p:nvSpPr>
          <p:spPr>
            <a:xfrm>
              <a:off x="6890" y="6757"/>
              <a:ext cx="33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Desenvolvedor</a:t>
              </a:r>
              <a:endParaRPr sz="1200"/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347" name="Google Shape;347;p36"/>
          <p:cNvSpPr/>
          <p:nvPr/>
        </p:nvSpPr>
        <p:spPr>
          <a:xfrm>
            <a:off x="3841875" y="1716763"/>
            <a:ext cx="1863300" cy="3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Coordenador de Projeto</a:t>
            </a:r>
            <a:endParaRPr sz="1200"/>
          </a:p>
        </p:txBody>
      </p:sp>
      <p:sp>
        <p:nvSpPr>
          <p:cNvPr id="348" name="Google Shape;348;p36"/>
          <p:cNvSpPr/>
          <p:nvPr/>
        </p:nvSpPr>
        <p:spPr>
          <a:xfrm>
            <a:off x="1703475" y="1716763"/>
            <a:ext cx="1423500" cy="3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Cliente do projeto</a:t>
            </a:r>
            <a:endParaRPr sz="1200"/>
          </a:p>
        </p:txBody>
      </p:sp>
      <p:cxnSp>
        <p:nvCxnSpPr>
          <p:cNvPr id="349" name="Google Shape;349;p36"/>
          <p:cNvCxnSpPr>
            <a:stCxn id="348" idx="3"/>
            <a:endCxn id="347" idx="1"/>
          </p:cNvCxnSpPr>
          <p:nvPr/>
        </p:nvCxnSpPr>
        <p:spPr>
          <a:xfrm>
            <a:off x="3126975" y="1892563"/>
            <a:ext cx="71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Pápeis e Responsabilidades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6" name="Google Shape;356;p37"/>
          <p:cNvGraphicFramePr/>
          <p:nvPr/>
        </p:nvGraphicFramePr>
        <p:xfrm>
          <a:off x="1578150" y="14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{A9131204-2E77-47BD-84D6-3B703D91BFCE}</a:tableStyleId>
              </a:tblPr>
              <a:tblGrid>
                <a:gridCol w="968325"/>
                <a:gridCol w="2029525"/>
                <a:gridCol w="2288300"/>
                <a:gridCol w="1501950"/>
              </a:tblGrid>
              <a:tr h="2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Papel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Autoridade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Responsabilidade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Competência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</a:tr>
              <a:tr h="19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Gerente de Projeto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Tomar decisões;</a:t>
                      </a:r>
                      <a:endParaRPr sz="1100"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Aprovar mudanças;</a:t>
                      </a:r>
                      <a:endParaRPr sz="1100"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Direito de aplicar recursos do projeto;</a:t>
                      </a:r>
                      <a:endParaRPr sz="1100"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Aprovar novos recursos financeiro do projeto.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Gerenciar a equipe;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Alocação da equipe;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Análise de desempenho;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Gestão de conflitos;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Controlar o escopo do projeto;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Capacitar a equipe.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Liderança;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Motivador;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Comunicação;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Proativo;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Negociador;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Pápeis e Responsabilidades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62" name="Google Shape;3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38"/>
          <p:cNvGraphicFramePr/>
          <p:nvPr/>
        </p:nvGraphicFramePr>
        <p:xfrm>
          <a:off x="1578150" y="14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{A9131204-2E77-47BD-84D6-3B703D91BFCE}</a:tableStyleId>
              </a:tblPr>
              <a:tblGrid>
                <a:gridCol w="892050"/>
                <a:gridCol w="2124900"/>
                <a:gridCol w="2053250"/>
                <a:gridCol w="1925900"/>
              </a:tblGrid>
              <a:tr h="30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Papel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Autoridade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Responsabilidade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Competência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39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Scrum Master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Tomar decisões para implementação da cultura ágil;</a:t>
                      </a:r>
                      <a:endParaRPr sz="1100"/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Direito de aplicar práticas de gerenciamento;</a:t>
                      </a:r>
                      <a:endParaRPr sz="1100"/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Aplicar recursos do projeto.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Garantir que a equipe esteja aplicando Scrum;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Desenvolver a cultura ágil da equipe e do cliente;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Garantir que o time está sendo produtivo.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Ter conhecimento em Scrum;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Ter um mindset ágil;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Transparente;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Empírico;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Adepto a mudanças;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Comunicação;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Motivador.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Pápeis e Responsabilidades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69" name="Google Shape;3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p39"/>
          <p:cNvGraphicFramePr/>
          <p:nvPr/>
        </p:nvGraphicFramePr>
        <p:xfrm>
          <a:off x="1578150" y="14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{A9131204-2E77-47BD-84D6-3B703D91BFCE}</a:tableStyleId>
              </a:tblPr>
              <a:tblGrid>
                <a:gridCol w="1230150"/>
                <a:gridCol w="1704175"/>
                <a:gridCol w="2111275"/>
                <a:gridCol w="1884300"/>
              </a:tblGrid>
              <a:tr h="3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Papel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Autoridade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Responsabilidade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Competência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17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Desenvolvedor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Liberdade para inovação;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Definir as  ferramentas necessárias para desenvolvimento.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Garantir que o desenvolvimento esteja de acordo com o planejado;</a:t>
                      </a:r>
                      <a:endParaRPr sz="1100"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Realizar as estimativas das atividades;</a:t>
                      </a:r>
                      <a:endParaRPr sz="1100"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Propor soluções para resolver os problemas;</a:t>
                      </a:r>
                      <a:endParaRPr sz="1100"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Desenvolver testes para garantir que o código esteja de acordo com os requisitos.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Conhecimento de programação;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Comprometimento.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-2" y="7049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263150" y="90015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Atividades planejadas</a:t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Gerenciamento da Comunicação</a:t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Declaração de Escopo</a:t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Plano de RH</a:t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Acesso a interface atual do</a:t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Mobili entender os</a:t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problemas de UX</a:t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Report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781975" y="82395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Duração</a:t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3 semanas (1 sprint)</a:t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09/09/2020 - Planning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10/09/2020 à 25/09/2020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- Desenvolvimento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25/09/2020 à 28/09/2020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- Validação interna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29/09/2020 - Status report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Pápeis e Responsabilidades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76" name="Google Shape;3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7" name="Google Shape;377;p40"/>
          <p:cNvGraphicFramePr/>
          <p:nvPr/>
        </p:nvGraphicFramePr>
        <p:xfrm>
          <a:off x="1578150" y="14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{A9131204-2E77-47BD-84D6-3B703D91BFCE}</a:tableStyleId>
              </a:tblPr>
              <a:tblGrid>
                <a:gridCol w="1259575"/>
                <a:gridCol w="1839725"/>
                <a:gridCol w="2002900"/>
                <a:gridCol w="1747300"/>
              </a:tblGrid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Papel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Autoridade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Responsabilidade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Competência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07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Coordenador de Projeto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Tomar decisões;</a:t>
                      </a:r>
                      <a:endParaRPr sz="1100"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Aprovar mudanças;</a:t>
                      </a:r>
                      <a:endParaRPr sz="1100"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Assinar aprovações;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Aceitar entregas.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Garantir as entregas do projeto;</a:t>
                      </a:r>
                      <a:endParaRPr sz="1100"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Garantir que os processos de gerenciamento do PMBOK esteja sendo implementado;</a:t>
                      </a:r>
                      <a:endParaRPr sz="1100"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Avaliação de desempenho do projeto e da entrega.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Precisa ter conhecimentos do PMBOK;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Saber gerenciar o projeto;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Comunicação.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Pápeis e Responsabilidades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3" name="Google Shape;3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4" name="Google Shape;384;p41"/>
          <p:cNvGraphicFramePr/>
          <p:nvPr/>
        </p:nvGraphicFramePr>
        <p:xfrm>
          <a:off x="1578150" y="14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{A9131204-2E77-47BD-84D6-3B703D91BFCE}</a:tableStyleId>
              </a:tblPr>
              <a:tblGrid>
                <a:gridCol w="1169575"/>
                <a:gridCol w="1558700"/>
                <a:gridCol w="1905375"/>
                <a:gridCol w="1544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Papel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Autoridade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Responsabilidade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Competência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27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Cliente do projeto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Aprovar as entregas;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Sugerir mudanças;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Definir os requisitos;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Explicar a regra de negócio;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Dar feedbacks sempre que possível;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Priorizar as atividades;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Definir os prazos de entrega;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Conhecer o negócio;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Entender suas necessidades.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/>
        </p:nvSpPr>
        <p:spPr>
          <a:xfrm>
            <a:off x="1613850" y="246775"/>
            <a:ext cx="591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Novos Recursos, Realocação e Substituição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90" name="Google Shape;3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2"/>
          <p:cNvSpPr txBox="1"/>
          <p:nvPr/>
        </p:nvSpPr>
        <p:spPr>
          <a:xfrm>
            <a:off x="20200" y="1235000"/>
            <a:ext cx="54987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Home Office</a:t>
            </a: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-&gt; Recursos Físicos ~ 0,00R$;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Recursos Operacionais -&gt; Análise feita pelos Devs;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Alocação -&gt; Apresentar as tecnologias;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Planejamento e Controle de Produção (PCP): vantagens para a indústria e  como aplicar – Blog | JFP Engenharia" id="392" name="Google Shape;3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975" y="2496100"/>
            <a:ext cx="3627824" cy="24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/>
        </p:nvSpPr>
        <p:spPr>
          <a:xfrm>
            <a:off x="1613850" y="246775"/>
            <a:ext cx="591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Desempenho e Feedbacks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98" name="Google Shape;3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3"/>
          <p:cNvSpPr txBox="1"/>
          <p:nvPr/>
        </p:nvSpPr>
        <p:spPr>
          <a:xfrm>
            <a:off x="0" y="1298675"/>
            <a:ext cx="43098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Avaliações de Desempenho  -&gt; utilizando métricas indicadas pelo Scrum Master;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Feedbacks -&gt; reunião 1-an-1 por Sprint.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O QUE É FEEDBACK? SAIBA COMO FAZER E A IMPORTÂNCIA NA EMPRESA - Locus Iuris" id="400" name="Google Shape;400;p43"/>
          <p:cNvPicPr preferRelativeResize="0"/>
          <p:nvPr/>
        </p:nvPicPr>
        <p:blipFill rotWithShape="1">
          <a:blip r:embed="rId4">
            <a:alphaModFix/>
          </a:blip>
          <a:srcRect b="0" l="14627" r="12634" t="0"/>
          <a:stretch/>
        </p:blipFill>
        <p:spPr>
          <a:xfrm>
            <a:off x="6536425" y="3069875"/>
            <a:ext cx="2231376" cy="182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valiação de desempenho: conheça os principais tipos - Sobre Administração" id="401" name="Google Shape;40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350" y="1173575"/>
            <a:ext cx="1768076" cy="176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/>
        </p:nvSpPr>
        <p:spPr>
          <a:xfrm>
            <a:off x="1613850" y="246775"/>
            <a:ext cx="591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Bonificações e Treinamento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07" name="Google Shape;4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4"/>
          <p:cNvSpPr txBox="1"/>
          <p:nvPr/>
        </p:nvSpPr>
        <p:spPr>
          <a:xfrm>
            <a:off x="0" y="1484150"/>
            <a:ext cx="48960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Bonificações -&gt; Análise de quem foi mais produtivo por Sprint e quem entregou com excelência;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Treinamento -&gt; Wiki e Workshops semanais;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Como montar um plano de bonificação para funcionários? Aprenda!" id="409" name="Google Shape;40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900" y="2885525"/>
            <a:ext cx="1827575" cy="182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 razões para investir no treinamento de equipe em tempos de crise" id="410" name="Google Shape;41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950" y="1176175"/>
            <a:ext cx="2297575" cy="153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 dicas de finanças para empreendedores | FinanceOne" id="411" name="Google Shape;41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5799" y="3427701"/>
            <a:ext cx="2489925" cy="16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5"/>
          <p:cNvSpPr txBox="1"/>
          <p:nvPr>
            <p:ph type="ctrTitle"/>
          </p:nvPr>
        </p:nvSpPr>
        <p:spPr>
          <a:xfrm>
            <a:off x="1207625" y="1998975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Plano de Comunicação</a:t>
            </a:r>
            <a:endParaRPr sz="5000"/>
          </a:p>
        </p:txBody>
      </p:sp>
      <p:pic>
        <p:nvPicPr>
          <p:cNvPr id="418" name="Google Shape;4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>
            <p:ph type="ctrTitle"/>
          </p:nvPr>
        </p:nvSpPr>
        <p:spPr>
          <a:xfrm>
            <a:off x="1269900" y="409725"/>
            <a:ext cx="66042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Processo do Gerenciamento das Comunicações</a:t>
            </a:r>
            <a:endParaRPr sz="2400"/>
          </a:p>
        </p:txBody>
      </p:sp>
      <p:pic>
        <p:nvPicPr>
          <p:cNvPr id="424" name="Google Shape;4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6"/>
          <p:cNvPicPr preferRelativeResize="0"/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>
            <a:off x="4228875" y="1123250"/>
            <a:ext cx="4915126" cy="276475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st="19050">
              <a:srgbClr val="F3F3F3">
                <a:alpha val="67000"/>
              </a:srgbClr>
            </a:outerShdw>
            <a:reflection blurRad="0" dir="5400000" dist="38100" endA="0" endPos="30000" fadeDir="5400012" kx="0" rotWithShape="0" algn="bl" stA="35000" stPos="0" sy="-100000" ky="0"/>
          </a:effectLst>
        </p:spPr>
      </p:pic>
      <p:sp>
        <p:nvSpPr>
          <p:cNvPr id="426" name="Google Shape;426;p46"/>
          <p:cNvSpPr txBox="1"/>
          <p:nvPr/>
        </p:nvSpPr>
        <p:spPr>
          <a:xfrm>
            <a:off x="0" y="1072975"/>
            <a:ext cx="7907700" cy="359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Comunicação Iterativa;</a:t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Kanban e Trello como ferramentas de comunicação;</a:t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Sprints com foco no desenvolvimento e bem estar de toda equipe;</a:t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Refinamento de atividades;</a:t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Contato direto com o cliente por meio de canais de comunicação definidos;</a:t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Controle e decodificação das informações.</a:t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>
            <p:ph type="ctrTitle"/>
          </p:nvPr>
        </p:nvSpPr>
        <p:spPr>
          <a:xfrm>
            <a:off x="1376250" y="399450"/>
            <a:ext cx="65130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Frequência e causas para a atualização do plano de comunicação</a:t>
            </a:r>
            <a:endParaRPr sz="2400"/>
          </a:p>
        </p:txBody>
      </p:sp>
      <p:pic>
        <p:nvPicPr>
          <p:cNvPr id="432" name="Google Shape;4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 txBox="1"/>
          <p:nvPr/>
        </p:nvSpPr>
        <p:spPr>
          <a:xfrm>
            <a:off x="0" y="1741500"/>
            <a:ext cx="75330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Necessidades de nivelamento das comunicações;</a:t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Cultura e comportamento individual;</a:t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b="1"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Mudança no ambiente para o desenvolvimento do projeto;</a:t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type="ctrTitle"/>
          </p:nvPr>
        </p:nvSpPr>
        <p:spPr>
          <a:xfrm>
            <a:off x="1673550" y="571725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Formalização</a:t>
            </a:r>
            <a:r>
              <a:rPr lang="en" sz="2400">
                <a:solidFill>
                  <a:srgbClr val="FFFFFF"/>
                </a:solidFill>
              </a:rPr>
              <a:t> da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Estrutura de diretório do projeto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9" name="Google Shape;439;p48"/>
          <p:cNvSpPr txBox="1"/>
          <p:nvPr/>
        </p:nvSpPr>
        <p:spPr>
          <a:xfrm>
            <a:off x="2242775" y="2200325"/>
            <a:ext cx="49455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Ifpe-mobili-</a:t>
            </a:r>
            <a:r>
              <a:rPr lang="en" sz="15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nome_do_arquivo</a:t>
            </a:r>
            <a:r>
              <a:rPr b="1"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r>
              <a:rPr lang="en" sz="15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extensão_do_arquivo</a:t>
            </a:r>
            <a:endParaRPr sz="15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 txBox="1"/>
          <p:nvPr>
            <p:ph type="title"/>
          </p:nvPr>
        </p:nvSpPr>
        <p:spPr>
          <a:xfrm>
            <a:off x="1559250" y="1751775"/>
            <a:ext cx="6025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DÚVIDAS?</a:t>
            </a:r>
            <a:endParaRPr sz="4800"/>
          </a:p>
        </p:txBody>
      </p:sp>
      <p:sp>
        <p:nvSpPr>
          <p:cNvPr id="445" name="Google Shape;445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100" y="2708775"/>
            <a:ext cx="2677766" cy="18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 title="Burndow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575" y="695200"/>
            <a:ext cx="6168900" cy="3814500"/>
          </a:xfrm>
          <a:prstGeom prst="roundRect">
            <a:avLst>
              <a:gd fmla="val 7371" name="adj"/>
            </a:avLst>
          </a:prstGeom>
          <a:noFill/>
          <a:ln>
            <a:noFill/>
          </a:ln>
        </p:spPr>
      </p:pic>
      <p:cxnSp>
        <p:nvCxnSpPr>
          <p:cNvPr id="80" name="Google Shape;80;p14"/>
          <p:cNvCxnSpPr/>
          <p:nvPr/>
        </p:nvCxnSpPr>
        <p:spPr>
          <a:xfrm>
            <a:off x="4188800" y="1524525"/>
            <a:ext cx="0" cy="225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7479125" y="1480125"/>
            <a:ext cx="0" cy="234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title="CF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578" y="695200"/>
            <a:ext cx="6168900" cy="3814500"/>
          </a:xfrm>
          <a:prstGeom prst="roundRect">
            <a:avLst>
              <a:gd fmla="val 7371" name="adj"/>
            </a:avLst>
          </a:prstGeom>
          <a:noFill/>
          <a:ln>
            <a:noFill/>
          </a:ln>
        </p:spPr>
      </p:pic>
      <p:cxnSp>
        <p:nvCxnSpPr>
          <p:cNvPr id="88" name="Google Shape;88;p15"/>
          <p:cNvCxnSpPr/>
          <p:nvPr/>
        </p:nvCxnSpPr>
        <p:spPr>
          <a:xfrm>
            <a:off x="3989000" y="1539350"/>
            <a:ext cx="0" cy="22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7190500" y="1539350"/>
            <a:ext cx="0" cy="22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 title="CF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578" y="695200"/>
            <a:ext cx="6168900" cy="3814500"/>
          </a:xfrm>
          <a:prstGeom prst="roundRect">
            <a:avLst>
              <a:gd fmla="val 7371" name="adj"/>
            </a:avLst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6"/>
          <p:cNvCxnSpPr/>
          <p:nvPr/>
        </p:nvCxnSpPr>
        <p:spPr>
          <a:xfrm>
            <a:off x="3989000" y="1539350"/>
            <a:ext cx="0" cy="22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7190500" y="1539350"/>
            <a:ext cx="0" cy="22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4288700" y="2708675"/>
            <a:ext cx="0" cy="82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 rot="10800000">
            <a:off x="4299950" y="2708675"/>
            <a:ext cx="2893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4351625" y="2970175"/>
            <a:ext cx="1309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WIP = 3 tasks</a:t>
            </a:r>
            <a:endParaRPr sz="1300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288700" y="2281850"/>
            <a:ext cx="2475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Tempo de ciclo = 2.5 semanas</a:t>
            </a:r>
            <a:endParaRPr sz="1300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2" y="7049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263150" y="900150"/>
            <a:ext cx="5997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tillium Web"/>
              <a:buChar char="●"/>
            </a:pPr>
            <a:r>
              <a:rPr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Marcar um reunião com o cliente para ter acesso a interface atual e fazer um análise de usabilidade</a:t>
            </a:r>
            <a:endParaRPr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470200" y="237325"/>
            <a:ext cx="4394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Problemas e Riscos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type="ctrTitle"/>
          </p:nvPr>
        </p:nvSpPr>
        <p:spPr>
          <a:xfrm>
            <a:off x="1207625" y="1998975"/>
            <a:ext cx="672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000"/>
              <a:t>Escopo do Projeto</a:t>
            </a:r>
            <a:endParaRPr sz="50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-27" y="14174"/>
            <a:ext cx="9144000" cy="5129400"/>
          </a:xfrm>
          <a:prstGeom prst="rect">
            <a:avLst/>
          </a:prstGeom>
          <a:solidFill>
            <a:srgbClr val="000000">
              <a:alpha val="3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4294967295" type="ctrTitle"/>
          </p:nvPr>
        </p:nvSpPr>
        <p:spPr>
          <a:xfrm>
            <a:off x="347900" y="2838550"/>
            <a:ext cx="5278800" cy="120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Objetivo do projeto</a:t>
            </a:r>
            <a:endParaRPr sz="5000"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124" name="Google Shape;124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9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27" name="Google Shape;127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9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" y="4605825"/>
            <a:ext cx="6477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