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Titillium Web SemiBold"/>
      <p:regular r:id="rId31"/>
      <p:bold r:id="rId32"/>
      <p:italic r:id="rId33"/>
      <p:boldItalic r:id="rId34"/>
    </p:embeddedFont>
    <p:embeddedFont>
      <p:font typeface="Titillium Web"/>
      <p:regular r:id="rId35"/>
      <p:bold r:id="rId36"/>
      <p:italic r:id="rId37"/>
      <p:boldItalic r:id="rId38"/>
    </p:embeddedFont>
    <p:embeddedFont>
      <p:font typeface="Titillium Web Ligh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D6FCE7-213B-4846-A4FD-631407F76624}">
  <a:tblStyle styleId="{7ED6FCE7-213B-4846-A4FD-631407F766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Light-bold.fntdata"/><Relationship Id="rId20" Type="http://schemas.openxmlformats.org/officeDocument/2006/relationships/slide" Target="slides/slide15.xml"/><Relationship Id="rId42" Type="http://schemas.openxmlformats.org/officeDocument/2006/relationships/font" Target="fonts/TitilliumWebLight-boldItalic.fntdata"/><Relationship Id="rId41" Type="http://schemas.openxmlformats.org/officeDocument/2006/relationships/font" Target="fonts/TitilliumWebLigh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itilliumWebSemiBold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TitilliumWebSemiBold-italic.fntdata"/><Relationship Id="rId10" Type="http://schemas.openxmlformats.org/officeDocument/2006/relationships/slide" Target="slides/slide5.xml"/><Relationship Id="rId32" Type="http://schemas.openxmlformats.org/officeDocument/2006/relationships/font" Target="fonts/TitilliumWebSemiBold-bold.fntdata"/><Relationship Id="rId13" Type="http://schemas.openxmlformats.org/officeDocument/2006/relationships/slide" Target="slides/slide8.xml"/><Relationship Id="rId35" Type="http://schemas.openxmlformats.org/officeDocument/2006/relationships/font" Target="fonts/TitilliumWeb-regular.fntdata"/><Relationship Id="rId12" Type="http://schemas.openxmlformats.org/officeDocument/2006/relationships/slide" Target="slides/slide7.xml"/><Relationship Id="rId34" Type="http://schemas.openxmlformats.org/officeDocument/2006/relationships/font" Target="fonts/TitilliumWebSemiBold-boldItalic.fntdata"/><Relationship Id="rId15" Type="http://schemas.openxmlformats.org/officeDocument/2006/relationships/slide" Target="slides/slide10.xml"/><Relationship Id="rId37" Type="http://schemas.openxmlformats.org/officeDocument/2006/relationships/font" Target="fonts/TitilliumWeb-italic.fntdata"/><Relationship Id="rId14" Type="http://schemas.openxmlformats.org/officeDocument/2006/relationships/slide" Target="slides/slide9.xml"/><Relationship Id="rId36" Type="http://schemas.openxmlformats.org/officeDocument/2006/relationships/font" Target="fonts/TitilliumWeb-bold.fntdata"/><Relationship Id="rId17" Type="http://schemas.openxmlformats.org/officeDocument/2006/relationships/slide" Target="slides/slide12.xml"/><Relationship Id="rId39" Type="http://schemas.openxmlformats.org/officeDocument/2006/relationships/font" Target="fonts/TitilliumWebLight-regular.fntdata"/><Relationship Id="rId16" Type="http://schemas.openxmlformats.org/officeDocument/2006/relationships/slide" Target="slides/slide11.xml"/><Relationship Id="rId38" Type="http://schemas.openxmlformats.org/officeDocument/2006/relationships/font" Target="fonts/TitilliumWeb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c6656c310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c6656c3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cd153f273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cd153f27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c6656c310_2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c6656c310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c6656c310_2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c6656c31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c6656c310_2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c6656c310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c6656c310_2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c6656c310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c6656c310_2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c6656c310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c6656c310_2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c6656c310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c6656c310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c6656c31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c6656c310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c6656c31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cd153f273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cd153f27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c6656c310_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c6656c31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c6656c310_5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c6656c310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c6656c310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c6656c31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94af4007f_1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94af4007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c6656c310_3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c6656c310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3ebd270f7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3ebd270f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cd153f273_8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cd153f273_8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cd153f273_3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cd153f273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cd153f273_3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cd153f273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c6656c310_2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c6656c310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c6656c310_2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c6656c310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c6656c310_2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c6656c310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b="1" sz="96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-27" y="14174"/>
            <a:ext cx="9144000" cy="5129400"/>
          </a:xfrm>
          <a:prstGeom prst="rect">
            <a:avLst/>
          </a:prstGeom>
          <a:solidFill>
            <a:srgbClr val="000000">
              <a:alpha val="3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type="ctrTitle"/>
          </p:nvPr>
        </p:nvSpPr>
        <p:spPr>
          <a:xfrm>
            <a:off x="1207650" y="1991850"/>
            <a:ext cx="6728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Mobili</a:t>
            </a:r>
            <a:endParaRPr sz="1400"/>
          </a:p>
        </p:txBody>
      </p:sp>
      <p:sp>
        <p:nvSpPr>
          <p:cNvPr id="56" name="Google Shape;56;p11"/>
          <p:cNvSpPr txBox="1"/>
          <p:nvPr/>
        </p:nvSpPr>
        <p:spPr>
          <a:xfrm>
            <a:off x="5769700" y="3983775"/>
            <a:ext cx="337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Alunos:  Anderson Sobrinho Lima Laurentino - (asll)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	  </a:t>
            </a:r>
            <a:r>
              <a:rPr b="1" lang="en" sz="1000">
                <a:solidFill>
                  <a:schemeClr val="lt1"/>
                </a:solidFill>
              </a:rPr>
              <a:t>Aslay Clevisson Soares Santos - (acss3)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	  Jackson Matheus Sales Santos - (jmss3)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	  João Matheus Guedes da Costa - (jmgc)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	  Jose Helton Alves Pimentel - (jhap)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	  Pedro Henrique Salvador Lima - (phsl)</a:t>
            </a:r>
            <a:endParaRPr b="1" sz="1000">
              <a:solidFill>
                <a:srgbClr val="FFFFFF"/>
              </a:solidFill>
            </a:endParaRPr>
          </a:p>
        </p:txBody>
      </p:sp>
      <p:pic>
        <p:nvPicPr>
          <p:cNvPr id="57" name="Google Shape;5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-27" y="14174"/>
            <a:ext cx="9144000" cy="5129400"/>
          </a:xfrm>
          <a:prstGeom prst="rect">
            <a:avLst/>
          </a:prstGeom>
          <a:solidFill>
            <a:srgbClr val="000000">
              <a:alpha val="3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type="ctrTitle"/>
          </p:nvPr>
        </p:nvSpPr>
        <p:spPr>
          <a:xfrm>
            <a:off x="1207625" y="1998975"/>
            <a:ext cx="6728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5000"/>
              <a:t>Plano de Gestão de </a:t>
            </a:r>
            <a:r>
              <a:rPr lang="en" sz="5000"/>
              <a:t>Escopo</a:t>
            </a:r>
            <a:endParaRPr sz="5000"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>
            <a:off x="-27" y="14174"/>
            <a:ext cx="9144000" cy="5129400"/>
          </a:xfrm>
          <a:prstGeom prst="rect">
            <a:avLst/>
          </a:prstGeom>
          <a:solidFill>
            <a:srgbClr val="000000">
              <a:alpha val="3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type="ctrTitle"/>
          </p:nvPr>
        </p:nvSpPr>
        <p:spPr>
          <a:xfrm>
            <a:off x="1207625" y="1998975"/>
            <a:ext cx="6728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5000"/>
              <a:t>Requisitos do Produto</a:t>
            </a:r>
            <a:endParaRPr sz="5000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-27" y="14174"/>
            <a:ext cx="9144000" cy="5129400"/>
          </a:xfrm>
          <a:prstGeom prst="rect">
            <a:avLst/>
          </a:prstGeom>
          <a:solidFill>
            <a:srgbClr val="000000">
              <a:alpha val="3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2470200" y="237325"/>
            <a:ext cx="4394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Requisitos do Produto</a:t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263150" y="892750"/>
            <a:ext cx="59979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 Contexto do Problema: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Dificuldade de locomoção entre os funcionários do IFPE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 problema: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 sistema atualmente desenvolvido não tem um visual de fácil utilização e que possibilite uma experiência agradável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 Proposta de Solução: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Construir uma interface gráfica adotando UX e UI para um app que seja de fácil manuseio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/>
          <p:nvPr/>
        </p:nvSpPr>
        <p:spPr>
          <a:xfrm>
            <a:off x="-27" y="14174"/>
            <a:ext cx="9144000" cy="5129400"/>
          </a:xfrm>
          <a:prstGeom prst="rect">
            <a:avLst/>
          </a:prstGeom>
          <a:solidFill>
            <a:srgbClr val="000000">
              <a:alpha val="3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2470200" y="237325"/>
            <a:ext cx="4394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Requisitos do Produto</a:t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263150" y="892750"/>
            <a:ext cx="59979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 Produto e seus Subprodutos</a:t>
            </a: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: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Conjunto de telas e fluxo da aplicação a fim de simular uma história do usuário dentro do app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Caractéristicas técnicas</a:t>
            </a: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: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Desenho de Layout e Fluxo através do Adobe XD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>
            <a:off x="-27" y="14174"/>
            <a:ext cx="9144000" cy="5129400"/>
          </a:xfrm>
          <a:prstGeom prst="rect">
            <a:avLst/>
          </a:prstGeom>
          <a:solidFill>
            <a:srgbClr val="000000">
              <a:alpha val="3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241925" y="765400"/>
            <a:ext cx="59979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Funcionalidades Esperadas</a:t>
            </a: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: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Tela de boas vindas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Tela de login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Tela de configuração de conta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Tela inicial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Tela de cadastro de uma nova viagem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Tela de histórico de viagens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Tela de detalhamento de uma viagem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Fluxo Cadastro de uma nova viagem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Fluxo Pedir para se candidatar a uma viagem já existente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2470200" y="237325"/>
            <a:ext cx="4394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Requisitos do Produto</a:t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/>
          <p:nvPr/>
        </p:nvSpPr>
        <p:spPr>
          <a:xfrm>
            <a:off x="-27" y="14174"/>
            <a:ext cx="9144000" cy="5129400"/>
          </a:xfrm>
          <a:prstGeom prst="rect">
            <a:avLst/>
          </a:prstGeom>
          <a:solidFill>
            <a:srgbClr val="000000">
              <a:alpha val="3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263150" y="892750"/>
            <a:ext cx="59979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Requisitos de Fluxo de Tarefas: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Priorização na sprint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Desenvolvimento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Homologação e testes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Produção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Requisitos de Integração com outros produtos: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Flexibilidade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Escalabilidade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Disponibilidade de dados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Monitoramento em tempo real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2470200" y="237325"/>
            <a:ext cx="4394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Requisitos do Produto</a:t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-27" y="14174"/>
            <a:ext cx="9144000" cy="5129400"/>
          </a:xfrm>
          <a:prstGeom prst="rect">
            <a:avLst/>
          </a:prstGeom>
          <a:solidFill>
            <a:srgbClr val="000000">
              <a:alpha val="3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2470200" y="237325"/>
            <a:ext cx="4394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Requisitos do Produto</a:t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263150" y="892750"/>
            <a:ext cx="59979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Requisitos de Desempenho</a:t>
            </a: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: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Eficiência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Tempo de resposta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Requisitos de Qualidade</a:t>
            </a: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: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Facilidade de Uso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Manutenibilidade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Facilidade para Construção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Detalhamento da documentação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Qualidade do Processo (verificações e validações)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/>
          <p:nvPr/>
        </p:nvSpPr>
        <p:spPr>
          <a:xfrm>
            <a:off x="-27" y="14174"/>
            <a:ext cx="9144000" cy="5129400"/>
          </a:xfrm>
          <a:prstGeom prst="rect">
            <a:avLst/>
          </a:prstGeom>
          <a:solidFill>
            <a:srgbClr val="000000">
              <a:alpha val="3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/>
        </p:nvSpPr>
        <p:spPr>
          <a:xfrm>
            <a:off x="2470200" y="237325"/>
            <a:ext cx="4394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Requisitos do Produto</a:t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263150" y="892750"/>
            <a:ext cx="59979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Requisitos de Adequação ao Uso</a:t>
            </a: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: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 usuário deve ter uma conexão de internet para conseguir acessar um link de uma página web, no qual é possível interagir com a tela de usuário e simular a história do usuário.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/>
          <p:nvPr/>
        </p:nvSpPr>
        <p:spPr>
          <a:xfrm>
            <a:off x="-27" y="14174"/>
            <a:ext cx="9144000" cy="5129400"/>
          </a:xfrm>
          <a:prstGeom prst="rect">
            <a:avLst/>
          </a:prstGeom>
          <a:solidFill>
            <a:srgbClr val="000000">
              <a:alpha val="3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 txBox="1"/>
          <p:nvPr>
            <p:ph type="ctrTitle"/>
          </p:nvPr>
        </p:nvSpPr>
        <p:spPr>
          <a:xfrm>
            <a:off x="1207625" y="1998975"/>
            <a:ext cx="6728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5000"/>
              <a:t>EAP</a:t>
            </a:r>
            <a:endParaRPr sz="5000"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29"/>
          <p:cNvGrpSpPr/>
          <p:nvPr/>
        </p:nvGrpSpPr>
        <p:grpSpPr>
          <a:xfrm>
            <a:off x="1688900" y="529950"/>
            <a:ext cx="5766200" cy="4083600"/>
            <a:chOff x="424950" y="446600"/>
            <a:chExt cx="5766200" cy="4083600"/>
          </a:xfrm>
        </p:grpSpPr>
        <p:grpSp>
          <p:nvGrpSpPr>
            <p:cNvPr id="197" name="Google Shape;197;p29"/>
            <p:cNvGrpSpPr/>
            <p:nvPr/>
          </p:nvGrpSpPr>
          <p:grpSpPr>
            <a:xfrm>
              <a:off x="4495550" y="1471050"/>
              <a:ext cx="1695600" cy="3059150"/>
              <a:chOff x="2533450" y="1471050"/>
              <a:chExt cx="1695600" cy="3059150"/>
            </a:xfrm>
          </p:grpSpPr>
          <p:sp>
            <p:nvSpPr>
              <p:cNvPr id="198" name="Google Shape;198;p29"/>
              <p:cNvSpPr/>
              <p:nvPr/>
            </p:nvSpPr>
            <p:spPr>
              <a:xfrm>
                <a:off x="2533450" y="1471050"/>
                <a:ext cx="1695600" cy="4845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9"/>
              <p:cNvSpPr/>
              <p:nvPr/>
            </p:nvSpPr>
            <p:spPr>
              <a:xfrm>
                <a:off x="2533450" y="2293100"/>
                <a:ext cx="1695600" cy="4845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200" name="Google Shape;200;p29"/>
              <p:cNvSpPr/>
              <p:nvPr/>
            </p:nvSpPr>
            <p:spPr>
              <a:xfrm>
                <a:off x="2533450" y="3207500"/>
                <a:ext cx="1695600" cy="4845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9"/>
              <p:cNvSpPr/>
              <p:nvPr/>
            </p:nvSpPr>
            <p:spPr>
              <a:xfrm>
                <a:off x="2533450" y="4045700"/>
                <a:ext cx="1695600" cy="4845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</p:grpSp>
        <p:grpSp>
          <p:nvGrpSpPr>
            <p:cNvPr id="202" name="Google Shape;202;p29"/>
            <p:cNvGrpSpPr/>
            <p:nvPr/>
          </p:nvGrpSpPr>
          <p:grpSpPr>
            <a:xfrm>
              <a:off x="424950" y="1471050"/>
              <a:ext cx="1695600" cy="3059150"/>
              <a:chOff x="2533450" y="1471050"/>
              <a:chExt cx="1695600" cy="3059150"/>
            </a:xfrm>
          </p:grpSpPr>
          <p:sp>
            <p:nvSpPr>
              <p:cNvPr id="203" name="Google Shape;203;p29"/>
              <p:cNvSpPr/>
              <p:nvPr/>
            </p:nvSpPr>
            <p:spPr>
              <a:xfrm>
                <a:off x="2533450" y="1471050"/>
                <a:ext cx="1695600" cy="4845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9"/>
              <p:cNvSpPr/>
              <p:nvPr/>
            </p:nvSpPr>
            <p:spPr>
              <a:xfrm>
                <a:off x="2533450" y="2293100"/>
                <a:ext cx="1695600" cy="4845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/>
              </a:p>
            </p:txBody>
          </p:sp>
          <p:sp>
            <p:nvSpPr>
              <p:cNvPr id="205" name="Google Shape;205;p29"/>
              <p:cNvSpPr/>
              <p:nvPr/>
            </p:nvSpPr>
            <p:spPr>
              <a:xfrm>
                <a:off x="2533450" y="3207500"/>
                <a:ext cx="1695600" cy="4845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206" name="Google Shape;206;p29"/>
              <p:cNvSpPr/>
              <p:nvPr/>
            </p:nvSpPr>
            <p:spPr>
              <a:xfrm>
                <a:off x="2533450" y="4045700"/>
                <a:ext cx="1695600" cy="4845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</p:grpSp>
        <p:grpSp>
          <p:nvGrpSpPr>
            <p:cNvPr id="207" name="Google Shape;207;p29"/>
            <p:cNvGrpSpPr/>
            <p:nvPr/>
          </p:nvGrpSpPr>
          <p:grpSpPr>
            <a:xfrm>
              <a:off x="2460250" y="446600"/>
              <a:ext cx="1695600" cy="2367400"/>
              <a:chOff x="2460250" y="446600"/>
              <a:chExt cx="1695600" cy="2367400"/>
            </a:xfrm>
          </p:grpSpPr>
          <p:sp>
            <p:nvSpPr>
              <p:cNvPr id="208" name="Google Shape;208;p29"/>
              <p:cNvSpPr/>
              <p:nvPr/>
            </p:nvSpPr>
            <p:spPr>
              <a:xfrm>
                <a:off x="2460250" y="1471050"/>
                <a:ext cx="1695600" cy="4845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9"/>
              <p:cNvSpPr/>
              <p:nvPr/>
            </p:nvSpPr>
            <p:spPr>
              <a:xfrm>
                <a:off x="2460250" y="446600"/>
                <a:ext cx="1695600" cy="4845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9"/>
              <p:cNvSpPr/>
              <p:nvPr/>
            </p:nvSpPr>
            <p:spPr>
              <a:xfrm>
                <a:off x="2460250" y="2329500"/>
                <a:ext cx="1695600" cy="4845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1" name="Google Shape;211;p29"/>
          <p:cNvGrpSpPr/>
          <p:nvPr/>
        </p:nvGrpSpPr>
        <p:grpSpPr>
          <a:xfrm>
            <a:off x="1706550" y="501175"/>
            <a:ext cx="5766200" cy="4083600"/>
            <a:chOff x="424950" y="446600"/>
            <a:chExt cx="5766200" cy="4083600"/>
          </a:xfrm>
        </p:grpSpPr>
        <p:grpSp>
          <p:nvGrpSpPr>
            <p:cNvPr id="212" name="Google Shape;212;p29"/>
            <p:cNvGrpSpPr/>
            <p:nvPr/>
          </p:nvGrpSpPr>
          <p:grpSpPr>
            <a:xfrm>
              <a:off x="4495550" y="1471050"/>
              <a:ext cx="1695600" cy="3059150"/>
              <a:chOff x="2533450" y="1471050"/>
              <a:chExt cx="1695600" cy="3059150"/>
            </a:xfrm>
          </p:grpSpPr>
          <p:sp>
            <p:nvSpPr>
              <p:cNvPr id="213" name="Google Shape;213;p29"/>
              <p:cNvSpPr/>
              <p:nvPr/>
            </p:nvSpPr>
            <p:spPr>
              <a:xfrm>
                <a:off x="2533450" y="1471050"/>
                <a:ext cx="1695600" cy="4845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1.3 - Desenvolvimento</a:t>
                </a:r>
                <a:endParaRPr/>
              </a:p>
            </p:txBody>
          </p:sp>
          <p:sp>
            <p:nvSpPr>
              <p:cNvPr id="214" name="Google Shape;214;p29"/>
              <p:cNvSpPr/>
              <p:nvPr/>
            </p:nvSpPr>
            <p:spPr>
              <a:xfrm>
                <a:off x="2533450" y="2293100"/>
                <a:ext cx="1695600" cy="4845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1.3.1 - </a:t>
                </a:r>
                <a:r>
                  <a:rPr lang="en" sz="1100"/>
                  <a:t>Análise de Arquitetura Front-End</a:t>
                </a:r>
                <a:endParaRPr sz="1100"/>
              </a:p>
            </p:txBody>
          </p:sp>
          <p:sp>
            <p:nvSpPr>
              <p:cNvPr id="215" name="Google Shape;215;p29"/>
              <p:cNvSpPr/>
              <p:nvPr/>
            </p:nvSpPr>
            <p:spPr>
              <a:xfrm>
                <a:off x="2533450" y="3207500"/>
                <a:ext cx="1695600" cy="4845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1.3.2 - Criação de Layouts das Telas</a:t>
                </a:r>
                <a:endParaRPr/>
              </a:p>
            </p:txBody>
          </p:sp>
          <p:sp>
            <p:nvSpPr>
              <p:cNvPr id="216" name="Google Shape;216;p29"/>
              <p:cNvSpPr/>
              <p:nvPr/>
            </p:nvSpPr>
            <p:spPr>
              <a:xfrm>
                <a:off x="2533450" y="4045700"/>
                <a:ext cx="1695600" cy="4845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1.3,3 - </a:t>
                </a:r>
                <a:r>
                  <a:rPr lang="en" sz="1100"/>
                  <a:t>Melhoria </a:t>
                </a:r>
                <a:r>
                  <a:rPr lang="en" sz="1100"/>
                  <a:t>da Experiência de Usuário</a:t>
                </a:r>
                <a:endParaRPr sz="1100"/>
              </a:p>
            </p:txBody>
          </p:sp>
          <p:cxnSp>
            <p:nvCxnSpPr>
              <p:cNvPr id="217" name="Google Shape;217;p29"/>
              <p:cNvCxnSpPr>
                <a:stCxn id="213" idx="2"/>
                <a:endCxn id="214" idx="0"/>
              </p:cNvCxnSpPr>
              <p:nvPr/>
            </p:nvCxnSpPr>
            <p:spPr>
              <a:xfrm>
                <a:off x="3381250" y="1955550"/>
                <a:ext cx="0" cy="3375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8" name="Google Shape;218;p29"/>
              <p:cNvCxnSpPr>
                <a:stCxn id="214" idx="2"/>
                <a:endCxn id="215" idx="0"/>
              </p:cNvCxnSpPr>
              <p:nvPr/>
            </p:nvCxnSpPr>
            <p:spPr>
              <a:xfrm>
                <a:off x="3381250" y="2777600"/>
                <a:ext cx="0" cy="429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9" name="Google Shape;219;p29"/>
              <p:cNvCxnSpPr>
                <a:stCxn id="215" idx="2"/>
                <a:endCxn id="216" idx="0"/>
              </p:cNvCxnSpPr>
              <p:nvPr/>
            </p:nvCxnSpPr>
            <p:spPr>
              <a:xfrm>
                <a:off x="3381250" y="3692000"/>
                <a:ext cx="0" cy="3537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20" name="Google Shape;220;p29"/>
            <p:cNvGrpSpPr/>
            <p:nvPr/>
          </p:nvGrpSpPr>
          <p:grpSpPr>
            <a:xfrm>
              <a:off x="424950" y="1471050"/>
              <a:ext cx="1695600" cy="3059150"/>
              <a:chOff x="2533450" y="1471050"/>
              <a:chExt cx="1695600" cy="3059150"/>
            </a:xfrm>
          </p:grpSpPr>
          <p:sp>
            <p:nvSpPr>
              <p:cNvPr id="221" name="Google Shape;221;p29"/>
              <p:cNvSpPr/>
              <p:nvPr/>
            </p:nvSpPr>
            <p:spPr>
              <a:xfrm>
                <a:off x="2533450" y="1471050"/>
                <a:ext cx="1695600" cy="4845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1.1 - Análise de requisitos</a:t>
                </a:r>
                <a:endParaRPr/>
              </a:p>
            </p:txBody>
          </p:sp>
          <p:sp>
            <p:nvSpPr>
              <p:cNvPr id="222" name="Google Shape;222;p29"/>
              <p:cNvSpPr/>
              <p:nvPr/>
            </p:nvSpPr>
            <p:spPr>
              <a:xfrm>
                <a:off x="2533450" y="2293100"/>
                <a:ext cx="1695600" cy="4845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1.1.1 - </a:t>
                </a:r>
                <a:r>
                  <a:rPr lang="en" sz="900"/>
                  <a:t>Documento de análise de Partes Interessadas</a:t>
                </a:r>
                <a:endParaRPr sz="500"/>
              </a:p>
            </p:txBody>
          </p:sp>
          <p:sp>
            <p:nvSpPr>
              <p:cNvPr id="223" name="Google Shape;223;p29"/>
              <p:cNvSpPr/>
              <p:nvPr/>
            </p:nvSpPr>
            <p:spPr>
              <a:xfrm>
                <a:off x="2533450" y="3207500"/>
                <a:ext cx="1695600" cy="4845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1.1.2 - </a:t>
                </a:r>
                <a:r>
                  <a:rPr lang="en" sz="1100"/>
                  <a:t>Documento de Análise de Requisitos</a:t>
                </a:r>
                <a:endParaRPr sz="1100"/>
              </a:p>
            </p:txBody>
          </p:sp>
          <p:sp>
            <p:nvSpPr>
              <p:cNvPr id="224" name="Google Shape;224;p29"/>
              <p:cNvSpPr/>
              <p:nvPr/>
            </p:nvSpPr>
            <p:spPr>
              <a:xfrm>
                <a:off x="2533450" y="4045700"/>
                <a:ext cx="1695600" cy="4845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1.1.3 - </a:t>
                </a:r>
                <a:r>
                  <a:rPr lang="en" sz="1000"/>
                  <a:t>Documento de Análise de Requisitos Funcionais</a:t>
                </a:r>
                <a:endParaRPr sz="1000"/>
              </a:p>
            </p:txBody>
          </p:sp>
          <p:cxnSp>
            <p:nvCxnSpPr>
              <p:cNvPr id="225" name="Google Shape;225;p29"/>
              <p:cNvCxnSpPr>
                <a:stCxn id="221" idx="2"/>
                <a:endCxn id="222" idx="0"/>
              </p:cNvCxnSpPr>
              <p:nvPr/>
            </p:nvCxnSpPr>
            <p:spPr>
              <a:xfrm>
                <a:off x="3381250" y="1955550"/>
                <a:ext cx="0" cy="3375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29"/>
              <p:cNvCxnSpPr>
                <a:stCxn id="222" idx="2"/>
                <a:endCxn id="223" idx="0"/>
              </p:cNvCxnSpPr>
              <p:nvPr/>
            </p:nvCxnSpPr>
            <p:spPr>
              <a:xfrm>
                <a:off x="3381250" y="2777600"/>
                <a:ext cx="0" cy="429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29"/>
              <p:cNvCxnSpPr>
                <a:stCxn id="223" idx="2"/>
                <a:endCxn id="224" idx="0"/>
              </p:cNvCxnSpPr>
              <p:nvPr/>
            </p:nvCxnSpPr>
            <p:spPr>
              <a:xfrm>
                <a:off x="3381250" y="3692000"/>
                <a:ext cx="0" cy="3537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28" name="Google Shape;228;p29"/>
            <p:cNvCxnSpPr>
              <a:stCxn id="221" idx="3"/>
              <a:endCxn id="229" idx="1"/>
            </p:cNvCxnSpPr>
            <p:nvPr/>
          </p:nvCxnSpPr>
          <p:spPr>
            <a:xfrm>
              <a:off x="2120550" y="1713300"/>
              <a:ext cx="3396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29"/>
            <p:cNvCxnSpPr>
              <a:stCxn id="229" idx="3"/>
              <a:endCxn id="213" idx="1"/>
            </p:cNvCxnSpPr>
            <p:nvPr/>
          </p:nvCxnSpPr>
          <p:spPr>
            <a:xfrm>
              <a:off x="4155850" y="1713300"/>
              <a:ext cx="3396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31" name="Google Shape;231;p29"/>
            <p:cNvGrpSpPr/>
            <p:nvPr/>
          </p:nvGrpSpPr>
          <p:grpSpPr>
            <a:xfrm>
              <a:off x="2460250" y="446600"/>
              <a:ext cx="1695600" cy="2367400"/>
              <a:chOff x="2460250" y="446600"/>
              <a:chExt cx="1695600" cy="2367400"/>
            </a:xfrm>
          </p:grpSpPr>
          <p:sp>
            <p:nvSpPr>
              <p:cNvPr id="229" name="Google Shape;229;p29"/>
              <p:cNvSpPr/>
              <p:nvPr/>
            </p:nvSpPr>
            <p:spPr>
              <a:xfrm>
                <a:off x="2460250" y="1471050"/>
                <a:ext cx="1695600" cy="4845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1.2 - Prototipação</a:t>
                </a:r>
                <a:endParaRPr/>
              </a:p>
            </p:txBody>
          </p:sp>
          <p:sp>
            <p:nvSpPr>
              <p:cNvPr id="232" name="Google Shape;232;p29"/>
              <p:cNvSpPr/>
              <p:nvPr/>
            </p:nvSpPr>
            <p:spPr>
              <a:xfrm>
                <a:off x="2460250" y="446600"/>
                <a:ext cx="1695600" cy="4845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        1.0</a:t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 Projeto Mobili</a:t>
                </a:r>
                <a:endParaRPr/>
              </a:p>
            </p:txBody>
          </p:sp>
          <p:cxnSp>
            <p:nvCxnSpPr>
              <p:cNvPr id="233" name="Google Shape;233;p29"/>
              <p:cNvCxnSpPr>
                <a:stCxn id="232" idx="2"/>
                <a:endCxn id="229" idx="0"/>
              </p:cNvCxnSpPr>
              <p:nvPr/>
            </p:nvCxnSpPr>
            <p:spPr>
              <a:xfrm>
                <a:off x="3308050" y="931100"/>
                <a:ext cx="0" cy="5400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34" name="Google Shape;234;p29"/>
              <p:cNvSpPr/>
              <p:nvPr/>
            </p:nvSpPr>
            <p:spPr>
              <a:xfrm>
                <a:off x="2460250" y="2329500"/>
                <a:ext cx="1695600" cy="4845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1.2.1 - MockUp Inicial</a:t>
                </a:r>
                <a:endParaRPr/>
              </a:p>
            </p:txBody>
          </p:sp>
          <p:cxnSp>
            <p:nvCxnSpPr>
              <p:cNvPr id="235" name="Google Shape;235;p29"/>
              <p:cNvCxnSpPr>
                <a:stCxn id="229" idx="2"/>
                <a:endCxn id="234" idx="0"/>
              </p:cNvCxnSpPr>
              <p:nvPr/>
            </p:nvCxnSpPr>
            <p:spPr>
              <a:xfrm>
                <a:off x="3308050" y="1955550"/>
                <a:ext cx="0" cy="3741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/>
          <p:nvPr/>
        </p:nvSpPr>
        <p:spPr>
          <a:xfrm>
            <a:off x="-27" y="14174"/>
            <a:ext cx="9144000" cy="5129400"/>
          </a:xfrm>
          <a:prstGeom prst="rect">
            <a:avLst/>
          </a:prstGeom>
          <a:solidFill>
            <a:srgbClr val="000000">
              <a:alpha val="3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type="ctrTitle"/>
          </p:nvPr>
        </p:nvSpPr>
        <p:spPr>
          <a:xfrm>
            <a:off x="1207625" y="1998975"/>
            <a:ext cx="6728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5000"/>
              <a:t>Planejado X Executado</a:t>
            </a:r>
            <a:endParaRPr sz="5000"/>
          </a:p>
        </p:txBody>
      </p:sp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/>
          <p:nvPr/>
        </p:nvSpPr>
        <p:spPr>
          <a:xfrm>
            <a:off x="-27" y="14174"/>
            <a:ext cx="9144000" cy="5129400"/>
          </a:xfrm>
          <a:prstGeom prst="rect">
            <a:avLst/>
          </a:prstGeom>
          <a:solidFill>
            <a:srgbClr val="000000">
              <a:alpha val="3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/>
          <p:cNvSpPr txBox="1"/>
          <p:nvPr>
            <p:ph type="ctrTitle"/>
          </p:nvPr>
        </p:nvSpPr>
        <p:spPr>
          <a:xfrm>
            <a:off x="1207625" y="1998975"/>
            <a:ext cx="6728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5000"/>
              <a:t>Cronograma</a:t>
            </a:r>
            <a:endParaRPr sz="5000"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/>
          <p:nvPr/>
        </p:nvSpPr>
        <p:spPr>
          <a:xfrm>
            <a:off x="-27" y="14174"/>
            <a:ext cx="9144000" cy="5129400"/>
          </a:xfrm>
          <a:prstGeom prst="rect">
            <a:avLst/>
          </a:prstGeom>
          <a:solidFill>
            <a:srgbClr val="000000">
              <a:alpha val="3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96541"/>
            <a:ext cx="9144000" cy="3550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2"/>
          <p:cNvPicPr preferRelativeResize="0"/>
          <p:nvPr/>
        </p:nvPicPr>
        <p:blipFill rotWithShape="1">
          <a:blip r:embed="rId3">
            <a:alphaModFix/>
          </a:blip>
          <a:srcRect b="0" l="0" r="537" t="0"/>
          <a:stretch/>
        </p:blipFill>
        <p:spPr>
          <a:xfrm>
            <a:off x="706025" y="108500"/>
            <a:ext cx="805954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/>
          <p:nvPr/>
        </p:nvSpPr>
        <p:spPr>
          <a:xfrm>
            <a:off x="66598" y="-44751"/>
            <a:ext cx="9144000" cy="5129400"/>
          </a:xfrm>
          <a:prstGeom prst="rect">
            <a:avLst/>
          </a:prstGeom>
          <a:solidFill>
            <a:srgbClr val="000000">
              <a:alpha val="3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3"/>
          <p:cNvSpPr txBox="1"/>
          <p:nvPr>
            <p:ph idx="4294967295" type="ctrTitle"/>
          </p:nvPr>
        </p:nvSpPr>
        <p:spPr>
          <a:xfrm>
            <a:off x="344475" y="2941650"/>
            <a:ext cx="6316200" cy="120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Plano de 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Gestão de Tempo</a:t>
            </a:r>
            <a:endParaRPr sz="5000"/>
          </a:p>
        </p:txBody>
      </p:sp>
      <p:grpSp>
        <p:nvGrpSpPr>
          <p:cNvPr id="261" name="Google Shape;261;p33"/>
          <p:cNvGrpSpPr/>
          <p:nvPr/>
        </p:nvGrpSpPr>
        <p:grpSpPr>
          <a:xfrm>
            <a:off x="1745961" y="352459"/>
            <a:ext cx="1675491" cy="1675513"/>
            <a:chOff x="6643075" y="3664250"/>
            <a:chExt cx="407950" cy="407975"/>
          </a:xfrm>
        </p:grpSpPr>
        <p:sp>
          <p:nvSpPr>
            <p:cNvPr id="262" name="Google Shape;262;p33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33"/>
          <p:cNvGrpSpPr/>
          <p:nvPr/>
        </p:nvGrpSpPr>
        <p:grpSpPr>
          <a:xfrm rot="727535">
            <a:off x="750467" y="1987952"/>
            <a:ext cx="688825" cy="688786"/>
            <a:chOff x="576250" y="4319400"/>
            <a:chExt cx="442075" cy="442050"/>
          </a:xfrm>
        </p:grpSpPr>
        <p:sp>
          <p:nvSpPr>
            <p:cNvPr id="265" name="Google Shape;265;p33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33"/>
          <p:cNvSpPr/>
          <p:nvPr/>
        </p:nvSpPr>
        <p:spPr>
          <a:xfrm>
            <a:off x="1344744" y="738932"/>
            <a:ext cx="261927" cy="2500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3"/>
          <p:cNvSpPr/>
          <p:nvPr/>
        </p:nvSpPr>
        <p:spPr>
          <a:xfrm rot="2697461">
            <a:off x="3070537" y="2019141"/>
            <a:ext cx="397516" cy="37956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3"/>
          <p:cNvSpPr/>
          <p:nvPr/>
        </p:nvSpPr>
        <p:spPr>
          <a:xfrm>
            <a:off x="3385024" y="1802439"/>
            <a:ext cx="159240" cy="15212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3"/>
          <p:cNvSpPr/>
          <p:nvPr/>
        </p:nvSpPr>
        <p:spPr>
          <a:xfrm rot="1280389">
            <a:off x="1163299" y="1493211"/>
            <a:ext cx="159248" cy="15210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4" name="Google Shape;2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4"/>
          <p:cNvPicPr preferRelativeResize="0"/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0" y="-2"/>
            <a:ext cx="9144001" cy="5058555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9000" fadeDir="5400012" kx="0" rotWithShape="0" algn="bl" stPos="0" sy="-100000" ky="0"/>
          </a:effectLst>
        </p:spPr>
      </p:pic>
      <p:sp>
        <p:nvSpPr>
          <p:cNvPr id="280" name="Google Shape;280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34"/>
          <p:cNvSpPr txBox="1"/>
          <p:nvPr/>
        </p:nvSpPr>
        <p:spPr>
          <a:xfrm>
            <a:off x="435625" y="614850"/>
            <a:ext cx="8414700" cy="4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tillium Web SemiBold"/>
              <a:buChar char="●"/>
            </a:pPr>
            <a:r>
              <a:rPr lang="en" sz="2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Processo de gerenciamento do cronograma;</a:t>
            </a:r>
            <a:endParaRPr sz="2100">
              <a:solidFill>
                <a:schemeClr val="lt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	</a:t>
            </a: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Trello como destaque para a formulação do nosso cronograma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tillium Web SemiBold"/>
              <a:buChar char="●"/>
            </a:pPr>
            <a:r>
              <a:rPr lang="en" sz="2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Metodologias do projeto;</a:t>
            </a:r>
            <a:endParaRPr sz="2100">
              <a:solidFill>
                <a:schemeClr val="lt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Scrum como principal ferramenta no projeto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tillium Web SemiBold"/>
              <a:buChar char="●"/>
            </a:pPr>
            <a:r>
              <a:rPr lang="en" sz="2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Priorização de Prazos do projeto;</a:t>
            </a:r>
            <a:endParaRPr sz="2100">
              <a:solidFill>
                <a:schemeClr val="lt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	</a:t>
            </a: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Análise das atividades em folga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	</a:t>
            </a:r>
            <a:endParaRPr sz="2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tillium Web SemiBold"/>
              <a:buChar char="●"/>
            </a:pPr>
            <a:r>
              <a:rPr lang="en" sz="2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Reservas Financeiras no projeto.</a:t>
            </a:r>
            <a:endParaRPr sz="2100">
              <a:solidFill>
                <a:schemeClr val="lt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1559250" y="1751775"/>
            <a:ext cx="60255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DÚVIDAS?</a:t>
            </a:r>
            <a:endParaRPr sz="4800"/>
          </a:p>
        </p:txBody>
      </p:sp>
      <p:sp>
        <p:nvSpPr>
          <p:cNvPr id="287" name="Google Shape;287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8" name="Google Shape;2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6100" y="2708775"/>
            <a:ext cx="2677766" cy="18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0" name="Google Shape;70;p13"/>
          <p:cNvGraphicFramePr/>
          <p:nvPr/>
        </p:nvGraphicFramePr>
        <p:xfrm>
          <a:off x="1284600" y="109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{7ED6FCE7-213B-4846-A4FD-631407F76624}</a:tableStyleId>
              </a:tblPr>
              <a:tblGrid>
                <a:gridCol w="167250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Atividade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Inicio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Término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Status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Cronograma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05</a:t>
                      </a:r>
                      <a:r>
                        <a:rPr lang="en" sz="1200"/>
                        <a:t>/10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19</a:t>
                      </a:r>
                      <a:r>
                        <a:rPr lang="en" sz="1200"/>
                        <a:t>/10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Completo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Plano de gestão de escopo/</a:t>
                      </a:r>
                      <a:r>
                        <a:rPr lang="en" sz="1200"/>
                        <a:t>Requisitos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29/09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10/</a:t>
                      </a: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Completo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EAP/ Lista de </a:t>
                      </a:r>
                      <a:r>
                        <a:rPr lang="en" sz="1200"/>
                        <a:t>Requisitos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29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/10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20/10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Completo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Plano de gestão do tempo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01/10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20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/10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Completo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Plano de projeto detalhado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05</a:t>
                      </a:r>
                      <a:r>
                        <a:rPr lang="en" sz="1200"/>
                        <a:t>/10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20/10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Completo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MockUp Inicial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29/09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20/10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Completo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71" name="Google Shape;71;p13"/>
          <p:cNvSpPr txBox="1"/>
          <p:nvPr/>
        </p:nvSpPr>
        <p:spPr>
          <a:xfrm>
            <a:off x="2470200" y="237325"/>
            <a:ext cx="4394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Planejado x Executado</a:t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4" title="Cumulative Flow Diagra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475" y="695200"/>
            <a:ext cx="6168900" cy="3910711"/>
          </a:xfrm>
          <a:prstGeom prst="roundRect">
            <a:avLst>
              <a:gd fmla="val 3240" name="adj"/>
            </a:avLst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4"/>
          <p:cNvCxnSpPr/>
          <p:nvPr/>
        </p:nvCxnSpPr>
        <p:spPr>
          <a:xfrm>
            <a:off x="5461725" y="1605950"/>
            <a:ext cx="0" cy="225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>
            <a:off x="7360725" y="1539350"/>
            <a:ext cx="0" cy="225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 title="Cumulative Flow Diagra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475" y="695200"/>
            <a:ext cx="6168900" cy="3910711"/>
          </a:xfrm>
          <a:prstGeom prst="roundRect">
            <a:avLst>
              <a:gd fmla="val 3240" name="adj"/>
            </a:avLst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5"/>
          <p:cNvCxnSpPr/>
          <p:nvPr/>
        </p:nvCxnSpPr>
        <p:spPr>
          <a:xfrm>
            <a:off x="5461725" y="1605950"/>
            <a:ext cx="0" cy="225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/>
          <p:nvPr/>
        </p:nvCxnSpPr>
        <p:spPr>
          <a:xfrm>
            <a:off x="7360725" y="1539350"/>
            <a:ext cx="0" cy="225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 flipH="1">
            <a:off x="5243500" y="2561150"/>
            <a:ext cx="13200" cy="831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89" name="Google Shape;89;p15"/>
          <p:cNvCxnSpPr/>
          <p:nvPr/>
        </p:nvCxnSpPr>
        <p:spPr>
          <a:xfrm rot="10800000">
            <a:off x="5489775" y="2198025"/>
            <a:ext cx="1842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90" name="Google Shape;90;p15"/>
          <p:cNvSpPr txBox="1"/>
          <p:nvPr/>
        </p:nvSpPr>
        <p:spPr>
          <a:xfrm>
            <a:off x="3826125" y="2723575"/>
            <a:ext cx="13098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WIP = 6 tasks</a:t>
            </a:r>
            <a:endParaRPr sz="1300">
              <a:solidFill>
                <a:srgbClr val="FF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489775" y="1772725"/>
            <a:ext cx="2475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Tempo de ciclo </a:t>
            </a:r>
            <a:endParaRPr sz="1300">
              <a:solidFill>
                <a:srgbClr val="FF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-2" y="7049"/>
            <a:ext cx="9144000" cy="5129400"/>
          </a:xfrm>
          <a:prstGeom prst="rect">
            <a:avLst/>
          </a:prstGeom>
          <a:solidFill>
            <a:srgbClr val="000000">
              <a:alpha val="3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263150" y="892750"/>
            <a:ext cx="59979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tillium Web"/>
              <a:buChar char="●"/>
            </a:pPr>
            <a:r>
              <a:rPr lang="en" sz="2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Marcar uma reunião com o cliente para ter acesso a interface atual e fazer um análise de usabilidade</a:t>
            </a:r>
            <a:endParaRPr sz="2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470200" y="237325"/>
            <a:ext cx="4394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Problemas e Riscos</a:t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-27" y="14174"/>
            <a:ext cx="9144000" cy="5129400"/>
          </a:xfrm>
          <a:prstGeom prst="rect">
            <a:avLst/>
          </a:prstGeom>
          <a:solidFill>
            <a:srgbClr val="000000">
              <a:alpha val="3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ctrTitle"/>
          </p:nvPr>
        </p:nvSpPr>
        <p:spPr>
          <a:xfrm>
            <a:off x="1207625" y="1998975"/>
            <a:ext cx="6728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5000"/>
              <a:t>Replanejamento</a:t>
            </a:r>
            <a:endParaRPr sz="5000"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-2" y="7049"/>
            <a:ext cx="9144000" cy="5129400"/>
          </a:xfrm>
          <a:prstGeom prst="rect">
            <a:avLst/>
          </a:prstGeom>
          <a:solidFill>
            <a:srgbClr val="000000">
              <a:alpha val="3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2470200" y="237325"/>
            <a:ext cx="4394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Adição de stakeholders</a:t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263150" y="892750"/>
            <a:ext cx="59979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 sz="13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Filipe Arruda (Analista)</a:t>
            </a:r>
            <a:b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&lt;filipe.arruda@reitoria.ifpe.edu.br&gt;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Johnmo Moreno (Transporte) &lt;johnmo.moreno@reitoria.ifpe.edu.br&gt;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Claudeândela Vieira Cavalcanti  (Transporte) &lt;claudeandela.cavalcanti@reitoria.ifpe.edu.br&gt;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>
            <a:off x="-2" y="7049"/>
            <a:ext cx="9144000" cy="5129400"/>
          </a:xfrm>
          <a:prstGeom prst="rect">
            <a:avLst/>
          </a:prstGeom>
          <a:solidFill>
            <a:srgbClr val="000000">
              <a:alpha val="3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263150" y="892750"/>
            <a:ext cx="59979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 sz="13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Criação das telas descritas nos requisitos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Fluxo de telas / História do usuário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Estudo infraestrutura de front-end indicada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Termo de Encerramento;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Relatório de post-mortem/lições aprendidas no projeto;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Orçamento/plano de custos;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Plano de riscos/lista de riscos;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Plano de qualidade/critérios de aceitação do produto;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Apresentação do produto desenvolvido;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2470200" y="237325"/>
            <a:ext cx="4394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Próximas </a:t>
            </a:r>
            <a:r>
              <a:rPr b="1"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atividades</a:t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