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94" r:id="rId3"/>
    <p:sldMasterId id="2147483684" r:id="rId4"/>
  </p:sldMasterIdLst>
  <p:notesMasterIdLst>
    <p:notesMasterId r:id="rId21"/>
  </p:notesMasterIdLst>
  <p:sldIdLst>
    <p:sldId id="263" r:id="rId5"/>
    <p:sldId id="264" r:id="rId6"/>
    <p:sldId id="266" r:id="rId7"/>
    <p:sldId id="31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1" r:id="rId17"/>
    <p:sldId id="267" r:id="rId18"/>
    <p:sldId id="30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59B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362" autoAdjust="0"/>
  </p:normalViewPr>
  <p:slideViewPr>
    <p:cSldViewPr snapToGrid="0" snapToObjects="1">
      <p:cViewPr varScale="1">
        <p:scale>
          <a:sx n="102" d="100"/>
          <a:sy n="102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C337-FF0D-C847-9681-13501F852D1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159E3-CE25-8A44-992A-469B5233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159E3-CE25-8A44-992A-469B5233B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private final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private int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Course.courseCredits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159E3-CE25-8A44-992A-469B5233B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159E3-CE25-8A44-992A-469B5233B7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C35-94B7-9549-B2DD-E5335AAFDA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6805061" cy="1908651"/>
          </a:xfrm>
        </p:spPr>
        <p:txBody>
          <a:bodyPr anchor="b">
            <a:noAutofit/>
          </a:bodyPr>
          <a:lstStyle>
            <a:lvl1pPr algn="l">
              <a:defRPr sz="7200" b="1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2672-FDD3-164E-ACD5-B5A4D7A14B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737451"/>
            <a:ext cx="6805061" cy="50729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 baseline="0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062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E8BE568-E9F6-864B-9CF6-56CD585EDC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9120" y="914398"/>
            <a:ext cx="3393440" cy="2143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59BEC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Copy here</a:t>
            </a:r>
          </a:p>
        </p:txBody>
      </p:sp>
    </p:spTree>
    <p:extLst>
      <p:ext uri="{BB962C8B-B14F-4D97-AF65-F5344CB8AC3E}">
        <p14:creationId xmlns:p14="http://schemas.microsoft.com/office/powerpoint/2010/main" val="1226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stion Page -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4A41-EAE0-4349-B595-7AD4E2356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5949950"/>
            <a:ext cx="9385301" cy="908050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413A8A5-3FE2-FE4F-9755-5C1BFAE8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94994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5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Page -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3681621-B3DE-5A44-A586-10B0066B025C}"/>
              </a:ext>
            </a:extLst>
          </p:cNvPr>
          <p:cNvSpPr txBox="1">
            <a:spLocks/>
          </p:cNvSpPr>
          <p:nvPr userDrawn="1"/>
        </p:nvSpPr>
        <p:spPr>
          <a:xfrm>
            <a:off x="914399" y="5939790"/>
            <a:ext cx="9255761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z="2600" dirty="0" err="1">
                <a:solidFill>
                  <a:srgbClr val="003865"/>
                </a:solidFill>
              </a:rPr>
              <a:t>Subheader</a:t>
            </a:r>
            <a:endParaRPr lang="en-US" sz="2600" dirty="0">
              <a:solidFill>
                <a:srgbClr val="003865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C520D6-4FF8-B141-9BC7-7448CE3BC8EC}"/>
              </a:ext>
            </a:extLst>
          </p:cNvPr>
          <p:cNvSpPr txBox="1">
            <a:spLocks/>
          </p:cNvSpPr>
          <p:nvPr userDrawn="1"/>
        </p:nvSpPr>
        <p:spPr>
          <a:xfrm>
            <a:off x="914399" y="914399"/>
            <a:ext cx="4785362" cy="77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4B80C8A-67E9-454B-952B-B19A8CBCE85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005840" y="1814002"/>
            <a:ext cx="5049520" cy="386119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99EE690-010C-734B-8231-3F82B463FDA0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67120" y="1814002"/>
            <a:ext cx="5049520" cy="386119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Copy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4A41-EAE0-4349-B595-7AD4E2356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4206" y="914399"/>
            <a:ext cx="8384674" cy="778789"/>
          </a:xfrm>
        </p:spPr>
        <p:txBody>
          <a:bodyPr>
            <a:normAutofit/>
          </a:bodyPr>
          <a:lstStyle>
            <a:lvl1pPr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AC48976-3064-D042-A5CC-A233E6748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4205" y="2021840"/>
            <a:ext cx="8375904" cy="518160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1A6692-7E5A-DD4A-B6D8-C5990D6138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2651760"/>
            <a:ext cx="8384674" cy="3281680"/>
          </a:xfrm>
        </p:spPr>
        <p:txBody>
          <a:bodyPr/>
          <a:lstStyle>
            <a:lvl1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93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Cop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79EDD0-CFBD-1649-8970-3D87A39723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4206" y="914399"/>
            <a:ext cx="8379593" cy="778789"/>
          </a:xfrm>
        </p:spPr>
        <p:txBody>
          <a:bodyPr>
            <a:normAutofit/>
          </a:bodyPr>
          <a:lstStyle>
            <a:lvl1pPr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5F9B7F7F-5E91-444D-89D0-F790B4E459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4205" y="2021840"/>
            <a:ext cx="3992258" cy="518160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E03E9D5-008E-7047-BEF8-4EC500F61F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2651760"/>
            <a:ext cx="3996438" cy="3281680"/>
          </a:xfrm>
        </p:spPr>
        <p:txBody>
          <a:bodyPr/>
          <a:lstStyle>
            <a:lvl1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19DD5C8-E273-A248-BA95-17B27A76CC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361" y="2021840"/>
            <a:ext cx="3992258" cy="518160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79BCA27-3778-6B42-82C3-3A16CEB5C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7361" y="2651760"/>
            <a:ext cx="3996438" cy="3281680"/>
          </a:xfrm>
        </p:spPr>
        <p:txBody>
          <a:bodyPr/>
          <a:lstStyle>
            <a:lvl1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1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BF7C024-57A9-B740-A29C-837AA1C99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74206" y="2056629"/>
            <a:ext cx="8379594" cy="386119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F7B7FE-5FE3-594E-85A1-3505210BE2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4206" y="914399"/>
            <a:ext cx="8379593" cy="778789"/>
          </a:xfrm>
        </p:spPr>
        <p:txBody>
          <a:bodyPr>
            <a:normAutofit/>
          </a:bodyPr>
          <a:lstStyle>
            <a:lvl1pPr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4453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Copy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21DEF2-FC4B-E542-BAFC-5B53122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82310" y="2021841"/>
            <a:ext cx="4071490" cy="389128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D6E51E-5B3A-1945-9A14-EA0962C34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4205" y="2021840"/>
            <a:ext cx="3992258" cy="518160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7609FC87-C040-8C47-8F6E-DF1F43B3B8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2651760"/>
            <a:ext cx="3996438" cy="3281680"/>
          </a:xfrm>
        </p:spPr>
        <p:txBody>
          <a:bodyPr/>
          <a:lstStyle>
            <a:lvl1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4FFAE5-AF60-F542-93CB-C575B9EEB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4206" y="914399"/>
            <a:ext cx="8379593" cy="778789"/>
          </a:xfrm>
        </p:spPr>
        <p:txBody>
          <a:bodyPr>
            <a:normAutofit/>
          </a:bodyPr>
          <a:lstStyle>
            <a:lvl1pPr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20091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Picture/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3FE3E1D-53FA-8D47-A4EF-7F4D2420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74206" y="2021841"/>
            <a:ext cx="4071490" cy="38912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1FB0078-C4C2-764F-B10D-831612A4A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361" y="2021840"/>
            <a:ext cx="3992258" cy="518160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10A22D13-2E54-4543-B73A-BBA9D4473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7361" y="2651760"/>
            <a:ext cx="3996438" cy="3281680"/>
          </a:xfrm>
        </p:spPr>
        <p:txBody>
          <a:bodyPr/>
          <a:lstStyle>
            <a:lvl1pPr>
              <a:defRPr sz="24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0038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9A02E5-3398-0C44-BAED-86BC0D68A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4206" y="914399"/>
            <a:ext cx="8379593" cy="778789"/>
          </a:xfrm>
        </p:spPr>
        <p:txBody>
          <a:bodyPr>
            <a:normAutofit/>
          </a:bodyPr>
          <a:lstStyle>
            <a:lvl1pPr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123294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Verb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7344-19F4-B84F-B2EF-21E828C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43600"/>
            <a:ext cx="2743200" cy="914400"/>
          </a:xfrm>
        </p:spPr>
        <p:txBody>
          <a:bodyPr/>
          <a:lstStyle>
            <a:lvl1pPr>
              <a:defRPr>
                <a:solidFill>
                  <a:srgbClr val="003865"/>
                </a:solidFill>
              </a:defRPr>
            </a:lvl1pPr>
          </a:lstStyle>
          <a:p>
            <a:fld id="{8FBD8175-C7AD-2D45-80F8-6A55D474F96C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24A8-358E-6748-A5CC-028C056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43600"/>
            <a:ext cx="2743200" cy="914400"/>
          </a:xfrm>
        </p:spPr>
        <p:txBody>
          <a:bodyPr/>
          <a:lstStyle>
            <a:lvl1pPr>
              <a:defRPr>
                <a:solidFill>
                  <a:srgbClr val="003865"/>
                </a:solidFill>
              </a:defRPr>
            </a:lvl1pPr>
          </a:lstStyle>
          <a:p>
            <a:fld id="{5721C894-1168-5D4A-AC89-C2B94120FB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8DA7F58-495C-DE4E-879E-C482A219E1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065641"/>
            <a:ext cx="10515600" cy="41040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copy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E8CEB8-BBB7-CC40-AAB2-DF6DFA0F0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399"/>
            <a:ext cx="10515600" cy="778789"/>
          </a:xfrm>
        </p:spPr>
        <p:txBody>
          <a:bodyPr>
            <a:normAutofit/>
          </a:bodyPr>
          <a:lstStyle>
            <a:lvl1pPr algn="ctr">
              <a:defRPr sz="4500" b="1" i="0" baseline="0">
                <a:solidFill>
                  <a:srgbClr val="59BEC9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314877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4DC70-470E-854B-92F6-909BDBD8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8B77-4C74-8145-AE84-1295842F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E8A9-772D-1544-BD86-1B8EFF685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14F3-9CEE-FF44-B969-43677C6F57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8EF0-0304-774D-9097-57F2930F6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14A6-922E-9D45-A8CB-40307E628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F3F9-BD93-BB4F-B000-0DD1B99FD1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3197E-FF1D-C748-9C3A-D637E1CAA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58CF4-891B-DA46-9537-EF8AF2E9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9ACF-7F31-4249-81AF-20EE50CD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2654-C926-5A4D-A841-F075BCB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7440-34AB-2948-8B9A-F54FF45B761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E00E-AE33-574B-B823-A9E1065C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6128-DE2F-E941-BF36-EF4EA4D5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7DD6-2122-5E49-ADC6-255256CF3E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8F79C-F439-F548-BC76-5D49EF3E54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58CF4-891B-DA46-9537-EF8AF2E9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9ACF-7F31-4249-81AF-20EE50CD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2654-C926-5A4D-A841-F075BCB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7440-34AB-2948-8B9A-F54FF45B761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E00E-AE33-574B-B823-A9E1065C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6128-DE2F-E941-BF36-EF4EA4D5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7DD6-2122-5E49-ADC6-255256CF3E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8F79C-F439-F548-BC76-5D49EF3E542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5F939-7BB0-0241-98C6-2980E622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1E25-1EF2-5842-82A2-456461C0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C713-5031-DD4C-922B-AC786A915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8175-C7AD-2D45-80F8-6A55D474F96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B23B-2666-F244-9084-046DCAD49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C9DD-EE2F-0F43-91D9-4F5F4D4F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C894-1168-5D4A-AC89-C2B94120FB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289CA-0CFC-2D46-B3D9-8B4D41BC61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reflection" TargetMode="External"/><Relationship Id="rId2" Type="http://schemas.openxmlformats.org/officeDocument/2006/relationships/hyperlink" Target="https://www.oracle.com/technical-resources/articles/java/javareflection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B86E-43B2-4D4B-8181-098839B2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8752114" cy="1908651"/>
          </a:xfrm>
        </p:spPr>
        <p:txBody>
          <a:bodyPr/>
          <a:lstStyle/>
          <a:p>
            <a:r>
              <a:rPr lang="en-US" dirty="0"/>
              <a:t>Java 2 : </a:t>
            </a:r>
            <a:br>
              <a:rPr lang="en-US" dirty="0"/>
            </a:br>
            <a:r>
              <a:rPr lang="en-US" sz="60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5586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FABAA42-0D77-63E7-1C62-0496F380584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setAccessible</a:t>
            </a:r>
            <a:r>
              <a:rPr lang="en-US" dirty="0"/>
              <a:t>() method is needed to tell Java runtime to ignore the otherwise “illegal” action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setField</a:t>
            </a:r>
            <a:r>
              <a:rPr lang="en-US" dirty="0"/>
              <a:t>() calls a </a:t>
            </a:r>
            <a:r>
              <a:rPr lang="en-US" i="1" dirty="0"/>
              <a:t>Checked Exception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Covered in Chapter 2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Order of Fields/Methods will be dynamic based on runtime compilation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623FE-D809-40AB-1D0E-D46E530E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</p:spTree>
    <p:extLst>
      <p:ext uri="{BB962C8B-B14F-4D97-AF65-F5344CB8AC3E}">
        <p14:creationId xmlns:p14="http://schemas.microsoft.com/office/powerpoint/2010/main" val="199140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D2AE89-6C3A-0B59-755A-A77751556D1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perform the same operations with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7B38C3-D4B4-340B-C0DD-26A761ED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F405-68D9-C970-1555-5C87FEC7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3" y="3105872"/>
            <a:ext cx="639216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CF37D5-9B9E-82C6-E903-6D4DBEA4FF4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Method.setAccessible</a:t>
            </a:r>
            <a:r>
              <a:rPr lang="en-US" dirty="0"/>
              <a:t>(true) will let you invoke private and/or static methods!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F45CA-7A05-0CDE-E318-143A09C0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</p:spTree>
    <p:extLst>
      <p:ext uri="{BB962C8B-B14F-4D97-AF65-F5344CB8AC3E}">
        <p14:creationId xmlns:p14="http://schemas.microsoft.com/office/powerpoint/2010/main" val="97074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3D28A7-C4C1-E01B-1308-68EBD1A47E8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Extremely easy to create new bugs in a running system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break other classes/constructs relying on specific variable/method naming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Reflection library is slow, very little ability for compilation optimization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1B72-706C-6F46-993A-7FDFEB25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212978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3ADB68-6FF8-07C3-EF46-DBA7F3F6EC5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Oracle Documentation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Baeldung Documentation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69303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74205" y="2021840"/>
            <a:ext cx="8379594" cy="518160"/>
          </a:xfrm>
        </p:spPr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974205" y="2651760"/>
            <a:ext cx="8379594" cy="3281680"/>
          </a:xfrm>
        </p:spPr>
        <p:txBody>
          <a:bodyPr/>
          <a:lstStyle/>
          <a:p>
            <a:r>
              <a:rPr lang="en-US" dirty="0"/>
              <a:t>Be able to identify the output of code using </a:t>
            </a:r>
            <a:r>
              <a:rPr lang="en-US" dirty="0" err="1"/>
              <a:t>instanceof</a:t>
            </a:r>
            <a:endParaRPr lang="en-US" dirty="0"/>
          </a:p>
          <a:p>
            <a:r>
              <a:rPr lang="en-US" dirty="0"/>
              <a:t>Recognize correct and incorrect implementations of equals(), and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Be able to create </a:t>
            </a:r>
            <a:r>
              <a:rPr lang="en-US" dirty="0" err="1"/>
              <a:t>enum</a:t>
            </a:r>
            <a:r>
              <a:rPr lang="en-US" dirty="0"/>
              <a:t> classes</a:t>
            </a:r>
          </a:p>
          <a:p>
            <a:r>
              <a:rPr lang="en-US" dirty="0"/>
              <a:t>Identify and use nested classes</a:t>
            </a:r>
          </a:p>
          <a:p>
            <a:r>
              <a:rPr lang="en-US" dirty="0"/>
              <a:t>Understand the rules for method overriding and overloading</a:t>
            </a:r>
          </a:p>
        </p:txBody>
      </p:sp>
    </p:spTree>
    <p:extLst>
      <p:ext uri="{BB962C8B-B14F-4D97-AF65-F5344CB8AC3E}">
        <p14:creationId xmlns:p14="http://schemas.microsoft.com/office/powerpoint/2010/main" val="371359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5135-91A8-6947-B643-6054AB01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E4CA-9A78-BA45-A230-B35EC00069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1772194"/>
            <a:ext cx="8384674" cy="462860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Reflection Tutorial</a:t>
            </a:r>
          </a:p>
          <a:p>
            <a:r>
              <a:rPr lang="en-US" dirty="0"/>
              <a:t>Drawbacks</a:t>
            </a:r>
          </a:p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158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74205" y="1913021"/>
            <a:ext cx="8384674" cy="40204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“Allowing a program to look at itself.”</a:t>
            </a:r>
          </a:p>
          <a:p>
            <a:r>
              <a:rPr lang="en-US" dirty="0"/>
              <a:t>Allows you to dynamically change elements during runtime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Allows you to “explore” a library without having documentation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Allows frameworks to work with multiple class designs</a:t>
            </a:r>
          </a:p>
          <a:p>
            <a:pPr lvl="2"/>
            <a:r>
              <a:rPr lang="en-US" dirty="0"/>
              <a:t>Spring, JavaFX, </a:t>
            </a:r>
            <a:r>
              <a:rPr lang="en-US" dirty="0" err="1"/>
              <a:t>jUnit</a:t>
            </a:r>
            <a:endParaRPr lang="en-US" dirty="0"/>
          </a:p>
          <a:p>
            <a:pPr lvl="2"/>
            <a:r>
              <a:rPr lang="en-US" dirty="0"/>
              <a:t>Think object, shape creation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Sometimes helpful when debugging</a:t>
            </a:r>
          </a:p>
        </p:txBody>
      </p:sp>
    </p:spTree>
    <p:extLst>
      <p:ext uri="{BB962C8B-B14F-4D97-AF65-F5344CB8AC3E}">
        <p14:creationId xmlns:p14="http://schemas.microsoft.com/office/powerpoint/2010/main" val="24607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74205" y="1913021"/>
            <a:ext cx="8384674" cy="4020419"/>
          </a:xfrm>
        </p:spPr>
        <p:txBody>
          <a:bodyPr>
            <a:normAutofit/>
          </a:bodyPr>
          <a:lstStyle/>
          <a:p>
            <a:r>
              <a:rPr lang="en-US" dirty="0"/>
              <a:t>Why (continued)?</a:t>
            </a:r>
          </a:p>
          <a:p>
            <a:pPr lvl="1"/>
            <a:r>
              <a:rPr lang="en-US" dirty="0"/>
              <a:t>Allows you to discover useful information about a class:</a:t>
            </a:r>
          </a:p>
          <a:p>
            <a:pPr lvl="2"/>
            <a:r>
              <a:rPr lang="en-US" dirty="0"/>
              <a:t>Variables/Methods</a:t>
            </a:r>
          </a:p>
          <a:p>
            <a:pPr lvl="2"/>
            <a:r>
              <a:rPr lang="en-US" dirty="0"/>
              <a:t>Interfaces</a:t>
            </a:r>
          </a:p>
          <a:p>
            <a:pPr lvl="2"/>
            <a:r>
              <a:rPr lang="en-US" dirty="0"/>
              <a:t>Constructors</a:t>
            </a:r>
          </a:p>
          <a:p>
            <a:pPr lvl="2"/>
            <a:r>
              <a:rPr lang="en-US" dirty="0"/>
              <a:t>Package Information</a:t>
            </a:r>
          </a:p>
          <a:p>
            <a:pPr lvl="2"/>
            <a:r>
              <a:rPr lang="en-US" dirty="0"/>
              <a:t>Parent Classes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4585-9A60-B3FA-3982-A54FEB1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5382C-79E0-7BB9-D0A6-9C9D680998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1819373"/>
            <a:ext cx="8554776" cy="4114067"/>
          </a:xfrm>
        </p:spPr>
        <p:txBody>
          <a:bodyPr/>
          <a:lstStyle/>
          <a:p>
            <a:r>
              <a:rPr lang="en-US" dirty="0"/>
              <a:t>Setup an example class: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98249-4E03-C5F0-49B9-E3DBCEAF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93" y="2319688"/>
            <a:ext cx="5209942" cy="42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4585-9A60-B3FA-3982-A54FEB1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5382C-79E0-7BB9-D0A6-9C9D680998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4205" y="1819373"/>
            <a:ext cx="8554776" cy="4114067"/>
          </a:xfrm>
        </p:spPr>
        <p:txBody>
          <a:bodyPr/>
          <a:lstStyle/>
          <a:p>
            <a:r>
              <a:rPr lang="en-US" dirty="0"/>
              <a:t>Build a Test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1CEC-1B4A-4260-32A9-6A9571F0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12" y="2875073"/>
            <a:ext cx="737337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FC0B19-F7F4-E8F0-DED0-27DAC3AE993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java2.getClass() returns the </a:t>
            </a:r>
            <a:r>
              <a:rPr lang="en-US" i="1" dirty="0"/>
              <a:t>runtime object</a:t>
            </a:r>
            <a:r>
              <a:rPr lang="en-US" dirty="0"/>
              <a:t> of the class, allowing any other class within scope to dynamically access properties of the class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java2.getClass().</a:t>
            </a:r>
            <a:r>
              <a:rPr lang="en-US" dirty="0" err="1"/>
              <a:t>getDeclaredFields</a:t>
            </a:r>
            <a:r>
              <a:rPr lang="en-US" dirty="0"/>
              <a:t>(); returns all fields defined in the class: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CD7577-43B5-25E1-36AC-21EC9402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4D44B-DA72-B33C-CB97-354CAE22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72" y="4300230"/>
            <a:ext cx="5179016" cy="21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8BB707-BBBE-355D-174F-8E57AE83D27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import java.lang.reflect.*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IntelliSense, examine all the other properties you can retrieve: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5D8D81-08BC-C8E7-10D8-E50E9E6D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1E87-E362-5C40-5A14-B51D80CB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7" y="3815622"/>
            <a:ext cx="7058095" cy="23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1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3B56D4-6498-1ABF-84BA-BB4B98C816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Reflection allows you to modify final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752F00-8880-FAD1-29BC-9B075CB9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A3D1-F4EC-9095-5913-F3EDE3AF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1" y="2616846"/>
            <a:ext cx="6009810" cy="39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49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ansition Master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Master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i="0" dirty="0" err="1" smtClean="0">
            <a:solidFill>
              <a:srgbClr val="003865"/>
            </a:solidFill>
            <a:latin typeface="Cambria" panose="02040503050406030204" pitchFamily="18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ing Master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368</Words>
  <Application>Microsoft Office PowerPoint</Application>
  <PresentationFormat>Widescreen</PresentationFormat>
  <Paragraphs>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Consolas</vt:lpstr>
      <vt:lpstr>Verdana</vt:lpstr>
      <vt:lpstr>Title Master Page</vt:lpstr>
      <vt:lpstr>Transition Master Page</vt:lpstr>
      <vt:lpstr>Content Master Page</vt:lpstr>
      <vt:lpstr>Ending Master Page</vt:lpstr>
      <vt:lpstr>Java 2 :  Reflection</vt:lpstr>
      <vt:lpstr>Agenda</vt:lpstr>
      <vt:lpstr>Reflection</vt:lpstr>
      <vt:lpstr>Reflection</vt:lpstr>
      <vt:lpstr>Setup</vt:lpstr>
      <vt:lpstr>Setup</vt:lpstr>
      <vt:lpstr>Reflection Tutorial</vt:lpstr>
      <vt:lpstr>Reflection Tutorial</vt:lpstr>
      <vt:lpstr>Reflection Tutorial</vt:lpstr>
      <vt:lpstr>Reflection Tutorial</vt:lpstr>
      <vt:lpstr>Reflection Tutorial</vt:lpstr>
      <vt:lpstr>Reflection Tutorial</vt:lpstr>
      <vt:lpstr>Drawbacks</vt:lpstr>
      <vt:lpstr>Additional Resources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Engebregtsen, Jessica M.</dc:creator>
  <cp:lastModifiedBy>Hayden, Josh J.</cp:lastModifiedBy>
  <cp:revision>100</cp:revision>
  <dcterms:created xsi:type="dcterms:W3CDTF">2019-05-13T20:42:46Z</dcterms:created>
  <dcterms:modified xsi:type="dcterms:W3CDTF">2024-10-28T23:41:27Z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7838be-d265-4e35-82ad-35295101f73e_Enabled">
    <vt:lpwstr>true</vt:lpwstr>
  </property>
  <property fmtid="{D5CDD505-2E9C-101B-9397-08002B2CF9AE}" pid="3" name="MSIP_Label_167838be-d265-4e35-82ad-35295101f73e_SetDate">
    <vt:lpwstr>2021-08-20T21:49:25Z</vt:lpwstr>
  </property>
  <property fmtid="{D5CDD505-2E9C-101B-9397-08002B2CF9AE}" pid="4" name="MSIP_Label_167838be-d265-4e35-82ad-35295101f73e_Method">
    <vt:lpwstr>Standard</vt:lpwstr>
  </property>
  <property fmtid="{D5CDD505-2E9C-101B-9397-08002B2CF9AE}" pid="5" name="MSIP_Label_167838be-d265-4e35-82ad-35295101f73e_Name">
    <vt:lpwstr>Public</vt:lpwstr>
  </property>
  <property fmtid="{D5CDD505-2E9C-101B-9397-08002B2CF9AE}" pid="6" name="MSIP_Label_167838be-d265-4e35-82ad-35295101f73e_SiteId">
    <vt:lpwstr>00d501fb-5a68-42d6-b3d8-e8b2f16906d4</vt:lpwstr>
  </property>
  <property fmtid="{D5CDD505-2E9C-101B-9397-08002B2CF9AE}" pid="7" name="MSIP_Label_167838be-d265-4e35-82ad-35295101f73e_ActionId">
    <vt:lpwstr>a9278ca3-47ef-4982-8c58-01e3a25329ed</vt:lpwstr>
  </property>
  <property fmtid="{D5CDD505-2E9C-101B-9397-08002B2CF9AE}" pid="8" name="MSIP_Label_167838be-d265-4e35-82ad-35295101f73e_ContentBits">
    <vt:lpwstr>0</vt:lpwstr>
  </property>
</Properties>
</file>