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41F70-2D90-4DCB-9DFF-F654F876D798}" v="1" dt="2023-12-18T03:31:2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hi Endla" userId="S::swathi.endla@external.atlascopco.com::dd59ea3b-f314-45ed-b4b0-abcfecb9931d" providerId="AD" clId="Web-{29141F70-2D90-4DCB-9DFF-F654F876D798}"/>
    <pc:docChg chg="modSld">
      <pc:chgData name="Swathi Endla" userId="S::swathi.endla@external.atlascopco.com::dd59ea3b-f314-45ed-b4b0-abcfecb9931d" providerId="AD" clId="Web-{29141F70-2D90-4DCB-9DFF-F654F876D798}" dt="2023-12-18T03:31:24.642" v="0" actId="1076"/>
      <pc:docMkLst>
        <pc:docMk/>
      </pc:docMkLst>
      <pc:sldChg chg="modSp">
        <pc:chgData name="Swathi Endla" userId="S::swathi.endla@external.atlascopco.com::dd59ea3b-f314-45ed-b4b0-abcfecb9931d" providerId="AD" clId="Web-{29141F70-2D90-4DCB-9DFF-F654F876D798}" dt="2023-12-18T03:31:24.642" v="0" actId="1076"/>
        <pc:sldMkLst>
          <pc:docMk/>
          <pc:sldMk cId="0" sldId="257"/>
        </pc:sldMkLst>
        <pc:spChg chg="mod">
          <ac:chgData name="Swathi Endla" userId="S::swathi.endla@external.atlascopco.com::dd59ea3b-f314-45ed-b4b0-abcfecb9931d" providerId="AD" clId="Web-{29141F70-2D90-4DCB-9DFF-F654F876D798}" dt="2023-12-18T03:31:24.642" v="0" actId="1076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152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24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5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14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8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0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64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6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485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17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19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20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12/18/2023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229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648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4728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7B95CA-0B4C-1904-C291-2C577CDC5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387" y="147280"/>
            <a:ext cx="3967520" cy="3967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9D5A89-829C-C5C1-6164-818B55C7254A}"/>
              </a:ext>
            </a:extLst>
          </p:cNvPr>
          <p:cNvSpPr txBox="1"/>
          <p:nvPr/>
        </p:nvSpPr>
        <p:spPr>
          <a:xfrm>
            <a:off x="7410644" y="5304194"/>
            <a:ext cx="65512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/>
          </a:p>
          <a:p>
            <a:r>
              <a:rPr lang="en-US"/>
              <a:t>	</a:t>
            </a:r>
            <a:r>
              <a:rPr lang="en-US" sz="2800"/>
              <a:t>- Swathi </a:t>
            </a:r>
            <a:r>
              <a:rPr lang="en-US" sz="2800" err="1"/>
              <a:t>Endla</a:t>
            </a:r>
            <a:endParaRPr lang="en-US" sz="2800"/>
          </a:p>
          <a:p>
            <a:r>
              <a:rPr lang="en-US" sz="2800"/>
              <a:t>	- </a:t>
            </a:r>
            <a:r>
              <a:rPr lang="en-US" sz="2800" err="1"/>
              <a:t>Alavalapati</a:t>
            </a:r>
            <a:r>
              <a:rPr lang="en-US" sz="2800"/>
              <a:t> </a:t>
            </a:r>
            <a:r>
              <a:rPr lang="en-US" sz="2800" err="1"/>
              <a:t>Rupasree</a:t>
            </a:r>
            <a:endParaRPr lang="en-US" sz="2800"/>
          </a:p>
          <a:p>
            <a:r>
              <a:rPr lang="en-US" sz="2800"/>
              <a:t>	- </a:t>
            </a:r>
            <a:r>
              <a:rPr lang="en-US" sz="2800" err="1"/>
              <a:t>Sreelakshmi</a:t>
            </a:r>
            <a:r>
              <a:rPr lang="en-US" sz="2800"/>
              <a:t> </a:t>
            </a:r>
            <a:r>
              <a:rPr lang="en-US" sz="2800" err="1"/>
              <a:t>Lingamgunta</a:t>
            </a:r>
            <a:endParaRPr lang="en-US" sz="2800"/>
          </a:p>
          <a:p>
            <a:endParaRPr lang="en-US"/>
          </a:p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E95DD-5FAF-E8CD-463D-10798B3FFDC0}"/>
              </a:ext>
            </a:extLst>
          </p:cNvPr>
          <p:cNvSpPr txBox="1"/>
          <p:nvPr/>
        </p:nvSpPr>
        <p:spPr>
          <a:xfrm>
            <a:off x="960698" y="1169357"/>
            <a:ext cx="7812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chemeClr val="accent6">
                    <a:lumMod val="75000"/>
                  </a:schemeClr>
                </a:solidFill>
              </a:rPr>
              <a:t>Associate Azure DevOps Engineer</a:t>
            </a:r>
            <a:endParaRPr lang="en-IN" sz="7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034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415772"/>
            <a:ext cx="7124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Cloud Computing with Azure</a:t>
            </a:r>
            <a:endParaRPr lang="en-US" sz="4374"/>
          </a:p>
        </p:txBody>
      </p:sp>
      <p:sp>
        <p:nvSpPr>
          <p:cNvPr id="5" name="Shape 2"/>
          <p:cNvSpPr/>
          <p:nvPr/>
        </p:nvSpPr>
        <p:spPr>
          <a:xfrm>
            <a:off x="2037993" y="2554486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73975" y="25972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Benefits of Azure Cloud</a:t>
            </a:r>
            <a:endParaRPr lang="en-US" sz="2187"/>
          </a:p>
        </p:txBody>
      </p:sp>
      <p:sp>
        <p:nvSpPr>
          <p:cNvPr id="7" name="Text 4"/>
          <p:cNvSpPr/>
          <p:nvPr/>
        </p:nvSpPr>
        <p:spPr>
          <a:xfrm>
            <a:off x="2273975" y="3077653"/>
            <a:ext cx="4694158" cy="1495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1600" i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 Efficiency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1600" i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Scalability</a:t>
            </a:r>
            <a:endParaRPr lang="en-IN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1600" i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Updates and Maintenance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1600" i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Backup and Recovery</a:t>
            </a:r>
            <a:endParaRPr lang="en-US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440097" y="2571631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62267" y="2616875"/>
            <a:ext cx="3215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Cloud Deployment Models</a:t>
            </a:r>
            <a:endParaRPr lang="en-US" sz="2187"/>
          </a:p>
        </p:txBody>
      </p:sp>
      <p:sp>
        <p:nvSpPr>
          <p:cNvPr id="10" name="Text 7"/>
          <p:cNvSpPr/>
          <p:nvPr/>
        </p:nvSpPr>
        <p:spPr>
          <a:xfrm>
            <a:off x="7662267" y="3083446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Public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Private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Hybrid</a:t>
            </a:r>
          </a:p>
        </p:txBody>
      </p:sp>
      <p:sp>
        <p:nvSpPr>
          <p:cNvPr id="11" name="Shape 8"/>
          <p:cNvSpPr/>
          <p:nvPr/>
        </p:nvSpPr>
        <p:spPr>
          <a:xfrm>
            <a:off x="2024181" y="4822686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273975" y="482268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Azure Services</a:t>
            </a:r>
            <a:endParaRPr lang="en-US" sz="2187"/>
          </a:p>
        </p:txBody>
      </p:sp>
      <p:sp>
        <p:nvSpPr>
          <p:cNvPr id="13" name="Text 10"/>
          <p:cNvSpPr/>
          <p:nvPr/>
        </p:nvSpPr>
        <p:spPr>
          <a:xfrm>
            <a:off x="2273975" y="5271432"/>
            <a:ext cx="4694158" cy="14527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Virtual Machines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Virtual Network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Database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Storage</a:t>
            </a:r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577435" y="48781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Case Studies</a:t>
            </a:r>
            <a:endParaRPr lang="en-US" sz="2187"/>
          </a:p>
        </p:txBody>
      </p:sp>
      <p:sp>
        <p:nvSpPr>
          <p:cNvPr id="16" name="Text 13"/>
          <p:cNvSpPr/>
          <p:nvPr/>
        </p:nvSpPr>
        <p:spPr>
          <a:xfrm>
            <a:off x="7629582" y="5260340"/>
            <a:ext cx="4694158" cy="1553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Real-world examples of organizations leveraging Azure to improve efficiency, reduce costs, and enhance their business operations.</a:t>
            </a:r>
            <a:endParaRPr lang="en-US" sz="16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1C4F6D-31E4-3632-98D4-9E014670D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044" y="0"/>
            <a:ext cx="1427356" cy="1427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9121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Version Control and Collaboration with Git</a:t>
            </a:r>
            <a:endParaRPr lang="en-US" sz="4374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29034" y="2745224"/>
            <a:ext cx="2713805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0597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Git Basics</a:t>
            </a:r>
            <a:endParaRPr lang="en-US" sz="2187"/>
          </a:p>
        </p:txBody>
      </p:sp>
      <p:sp>
        <p:nvSpPr>
          <p:cNvPr id="7" name="Text 3"/>
          <p:cNvSpPr/>
          <p:nvPr/>
        </p:nvSpPr>
        <p:spPr>
          <a:xfrm>
            <a:off x="2037993" y="5540215"/>
            <a:ext cx="3295888" cy="19311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Creating repositories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Branching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Merging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Resolving conflicts</a:t>
            </a:r>
            <a:endParaRPr lang="en-US" sz="175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745224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0599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Git Workflows</a:t>
            </a:r>
            <a:endParaRPr lang="en-US" sz="2187"/>
          </a:p>
        </p:txBody>
      </p:sp>
      <p:sp>
        <p:nvSpPr>
          <p:cNvPr id="10" name="Text 5"/>
          <p:cNvSpPr/>
          <p:nvPr/>
        </p:nvSpPr>
        <p:spPr>
          <a:xfrm>
            <a:off x="5667137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IN" sz="1600" i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Centralized Workflow</a:t>
            </a:r>
            <a:endParaRPr lang="en-US" sz="1600" i="0">
              <a:solidFill>
                <a:srgbClr val="272525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IN" sz="1600" i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 Branch Workflow</a:t>
            </a:r>
            <a:endParaRPr lang="en-US" sz="1600">
              <a:solidFill>
                <a:srgbClr val="27252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IN" sz="1600" i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Gitflow</a:t>
            </a:r>
            <a:r>
              <a:rPr lang="en-IN" sz="1600" i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Workflow</a:t>
            </a:r>
            <a:endParaRPr lang="en-US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745224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059918"/>
            <a:ext cx="2529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Collaborative Coding</a:t>
            </a:r>
            <a:endParaRPr lang="en-US" sz="2187"/>
          </a:p>
        </p:txBody>
      </p:sp>
      <p:sp>
        <p:nvSpPr>
          <p:cNvPr id="13" name="Text 7"/>
          <p:cNvSpPr/>
          <p:nvPr/>
        </p:nvSpPr>
        <p:spPr>
          <a:xfrm>
            <a:off x="9296400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Discover how Git enables seamless collaboration among team members through Pull Requests, code reviews, and code versioning.</a:t>
            </a:r>
            <a:endParaRPr lang="en-US" sz="16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2F88C1-868D-9885-53E4-0F9D72962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3004" y="29170"/>
            <a:ext cx="1487396" cy="1487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972800" y="2018372"/>
            <a:ext cx="3657600" cy="50483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46121"/>
            <a:ext cx="10139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Deploying and Managing Applications on Linux</a:t>
            </a:r>
            <a:endParaRPr lang="en-US" sz="3600"/>
          </a:p>
        </p:txBody>
      </p:sp>
      <p:sp>
        <p:nvSpPr>
          <p:cNvPr id="6" name="Shape 2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010722" y="3283387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/>
          </a:p>
        </p:txBody>
      </p:sp>
      <p:sp>
        <p:nvSpPr>
          <p:cNvPr id="8" name="Text 4"/>
          <p:cNvSpPr/>
          <p:nvPr/>
        </p:nvSpPr>
        <p:spPr>
          <a:xfrm>
            <a:off x="1555313" y="3318034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Linux Fundamentals</a:t>
            </a:r>
            <a:endParaRPr lang="en-US" sz="2187"/>
          </a:p>
        </p:txBody>
      </p:sp>
      <p:sp>
        <p:nvSpPr>
          <p:cNvPr id="9" name="Text 5"/>
          <p:cNvSpPr/>
          <p:nvPr/>
        </p:nvSpPr>
        <p:spPr>
          <a:xfrm>
            <a:off x="15553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Linux operating system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File systems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Package management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Command-line navigation.</a:t>
            </a:r>
            <a:endParaRPr lang="en-US" sz="1750"/>
          </a:p>
        </p:txBody>
      </p:sp>
      <p:sp>
        <p:nvSpPr>
          <p:cNvPr id="10" name="Shape 6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5752148" y="328338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/>
          </a:p>
        </p:txBody>
      </p:sp>
      <p:sp>
        <p:nvSpPr>
          <p:cNvPr id="12" name="Text 8"/>
          <p:cNvSpPr/>
          <p:nvPr/>
        </p:nvSpPr>
        <p:spPr>
          <a:xfrm>
            <a:off x="6319599" y="3318034"/>
            <a:ext cx="2948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Application Deployment</a:t>
            </a:r>
            <a:endParaRPr lang="en-US" sz="2187"/>
          </a:p>
        </p:txBody>
      </p:sp>
      <p:sp>
        <p:nvSpPr>
          <p:cNvPr id="13" name="Text 9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Learn how to deploy applications on Linux servers using tools like SSH, package managers, and configuration management systems.</a:t>
            </a:r>
            <a:endParaRPr lang="en-US" sz="1750"/>
          </a:p>
        </p:txBody>
      </p:sp>
      <p:sp>
        <p:nvSpPr>
          <p:cNvPr id="15" name="Text 11"/>
          <p:cNvSpPr/>
          <p:nvPr/>
        </p:nvSpPr>
        <p:spPr>
          <a:xfrm>
            <a:off x="9916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450C0-C386-ADCF-02C0-665F29F92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3044" y="0"/>
            <a:ext cx="1427356" cy="1427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912257"/>
            <a:ext cx="10554414" cy="10750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 Integration and Deployment with Jenkins</a:t>
            </a:r>
            <a:endParaRPr lang="en-US" sz="360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86000" y="2430966"/>
            <a:ext cx="2152185" cy="235141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059918"/>
            <a:ext cx="2552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Jenkins Introduction</a:t>
            </a:r>
            <a:endParaRPr lang="en-US" sz="2187"/>
          </a:p>
        </p:txBody>
      </p:sp>
      <p:sp>
        <p:nvSpPr>
          <p:cNvPr id="7" name="Text 3"/>
          <p:cNvSpPr/>
          <p:nvPr/>
        </p:nvSpPr>
        <p:spPr>
          <a:xfrm>
            <a:off x="2037993" y="5540335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the capabilities of Jenkins, an industry-leading CI/CD tool, and learn how it automates the software development lifecycle.</a:t>
            </a:r>
            <a:endParaRPr lang="en-US" sz="160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430966"/>
            <a:ext cx="3296007" cy="235141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0600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Jenkins Pipeline</a:t>
            </a:r>
            <a:endParaRPr lang="en-US" sz="2187"/>
          </a:p>
        </p:txBody>
      </p:sp>
      <p:sp>
        <p:nvSpPr>
          <p:cNvPr id="10" name="Text 5"/>
          <p:cNvSpPr/>
          <p:nvPr/>
        </p:nvSpPr>
        <p:spPr>
          <a:xfrm>
            <a:off x="5667137" y="5540453"/>
            <a:ext cx="3296007" cy="17768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 the power of Jenkins Pipeline to define and manage continuous integration and deployment processes as code.</a:t>
            </a:r>
            <a:endParaRPr lang="en-US" sz="1600"/>
          </a:p>
        </p:txBody>
      </p:sp>
      <p:pic>
        <p:nvPicPr>
          <p:cNvPr id="11" name="Image 3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296400" y="2430967"/>
            <a:ext cx="3296007" cy="220324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060037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Extending Jenkins</a:t>
            </a:r>
            <a:endParaRPr lang="en-US" sz="2187"/>
          </a:p>
        </p:txBody>
      </p:sp>
      <p:sp>
        <p:nvSpPr>
          <p:cNvPr id="13" name="Text 7"/>
          <p:cNvSpPr/>
          <p:nvPr/>
        </p:nvSpPr>
        <p:spPr>
          <a:xfrm>
            <a:off x="9296400" y="5540453"/>
            <a:ext cx="3296007" cy="17768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Discover a wide range of Jenkins plugins that enhance its functionality and integration with other tools and technologies.</a:t>
            </a:r>
            <a:endParaRPr lang="en-US" sz="16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3C3CC6-A0CE-8550-EA5A-B36CD09C6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0733" y="781"/>
            <a:ext cx="1359667" cy="1359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982272" y="667405"/>
            <a:ext cx="7467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Containerization using Docker</a:t>
            </a:r>
            <a:endParaRPr lang="en-US" sz="4374"/>
          </a:p>
        </p:txBody>
      </p:sp>
      <p:sp>
        <p:nvSpPr>
          <p:cNvPr id="5" name="Text 2"/>
          <p:cNvSpPr/>
          <p:nvPr/>
        </p:nvSpPr>
        <p:spPr>
          <a:xfrm>
            <a:off x="1982272" y="326657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Containers</a:t>
            </a:r>
            <a:endParaRPr lang="en-US" sz="2187"/>
          </a:p>
        </p:txBody>
      </p:sp>
      <p:sp>
        <p:nvSpPr>
          <p:cNvPr id="6" name="Text 3"/>
          <p:cNvSpPr/>
          <p:nvPr/>
        </p:nvSpPr>
        <p:spPr>
          <a:xfrm>
            <a:off x="1777512" y="4417288"/>
            <a:ext cx="3156347" cy="2224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Portability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IN" sz="1600" b="0" i="0">
                <a:solidFill>
                  <a:srgbClr val="001E2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Scalability</a:t>
            </a:r>
            <a:endParaRPr lang="en-US" sz="1600">
              <a:solidFill>
                <a:srgbClr val="27252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Image Creation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Container Creation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endParaRPr lang="en-US" sz="175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sp>
        <p:nvSpPr>
          <p:cNvPr id="7" name="Text 4"/>
          <p:cNvSpPr/>
          <p:nvPr/>
        </p:nvSpPr>
        <p:spPr>
          <a:xfrm>
            <a:off x="5442285" y="3266573"/>
            <a:ext cx="2590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Working with Docker</a:t>
            </a:r>
            <a:endParaRPr lang="en-US" sz="2187"/>
          </a:p>
        </p:txBody>
      </p:sp>
      <p:sp>
        <p:nvSpPr>
          <p:cNvPr id="8" name="Text 5"/>
          <p:cNvSpPr/>
          <p:nvPr/>
        </p:nvSpPr>
        <p:spPr>
          <a:xfrm>
            <a:off x="5295127" y="4417288"/>
            <a:ext cx="3156347" cy="20827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commands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Container orchestration</a:t>
            </a: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Compose for multi-container application management.</a:t>
            </a:r>
            <a:endParaRPr lang="en-US" sz="16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42A7D6-BCE2-4588-3CD5-5B59B0765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405" y="0"/>
            <a:ext cx="1326995" cy="1326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701E37-675B-3F38-E6E3-78695D0A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274" y="2225264"/>
            <a:ext cx="4868046" cy="4895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6986" y="-806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0835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2396159" y="165690"/>
            <a:ext cx="8833076" cy="1092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01"/>
              </a:lnSpc>
              <a:buNone/>
            </a:pPr>
            <a:r>
              <a:rPr lang="en-US" sz="3441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Unlocking the Power of Azure DevOps Portal</a:t>
            </a:r>
            <a:endParaRPr lang="en-US" sz="3441"/>
          </a:p>
        </p:txBody>
      </p:sp>
      <p:sp>
        <p:nvSpPr>
          <p:cNvPr id="6" name="Shape 2"/>
          <p:cNvSpPr/>
          <p:nvPr/>
        </p:nvSpPr>
        <p:spPr>
          <a:xfrm flipH="1">
            <a:off x="6655594" y="1617225"/>
            <a:ext cx="45719" cy="6321012"/>
          </a:xfrm>
          <a:prstGeom prst="roundRect">
            <a:avLst>
              <a:gd name="adj" fmla="val 225460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6897885" y="1826547"/>
            <a:ext cx="611624" cy="34885"/>
          </a:xfrm>
          <a:prstGeom prst="roundRect">
            <a:avLst>
              <a:gd name="adj" fmla="val 225460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6504741" y="1623279"/>
            <a:ext cx="393144" cy="393144"/>
          </a:xfrm>
          <a:prstGeom prst="roundRect">
            <a:avLst>
              <a:gd name="adj" fmla="val 20006"/>
            </a:avLst>
          </a:prstGeom>
          <a:solidFill>
            <a:srgbClr val="E8E8E3"/>
          </a:solidFill>
          <a:ln w="10835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6628444" y="1614557"/>
            <a:ext cx="11430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0"/>
              </a:lnSpc>
              <a:buNone/>
            </a:pPr>
            <a:r>
              <a:rPr lang="en-US" sz="2064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64"/>
          </a:p>
        </p:txBody>
      </p:sp>
      <p:sp>
        <p:nvSpPr>
          <p:cNvPr id="10" name="Text 6"/>
          <p:cNvSpPr/>
          <p:nvPr/>
        </p:nvSpPr>
        <p:spPr>
          <a:xfrm>
            <a:off x="4357152" y="2737380"/>
            <a:ext cx="1747718" cy="273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Azure Repos</a:t>
            </a:r>
            <a:endParaRPr lang="en-US" sz="1600"/>
          </a:p>
        </p:txBody>
      </p:sp>
      <p:sp>
        <p:nvSpPr>
          <p:cNvPr id="11" name="Text 7"/>
          <p:cNvSpPr/>
          <p:nvPr/>
        </p:nvSpPr>
        <p:spPr>
          <a:xfrm>
            <a:off x="469467" y="3163884"/>
            <a:ext cx="5156418" cy="11182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02"/>
              </a:lnSpc>
              <a:buNone/>
            </a:pPr>
            <a:r>
              <a:rPr lang="en-US" sz="14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Discover Azure Repos, a centralized version control repository integrated with Azure DevOps for efficient </a:t>
            </a:r>
            <a:r>
              <a:rPr lang="en-US" sz="16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code</a:t>
            </a:r>
            <a:r>
              <a:rPr lang="en-US" sz="14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management.</a:t>
            </a:r>
            <a:endParaRPr lang="en-US" sz="1400"/>
          </a:p>
        </p:txBody>
      </p:sp>
      <p:sp>
        <p:nvSpPr>
          <p:cNvPr id="12" name="Shape 8"/>
          <p:cNvSpPr/>
          <p:nvPr/>
        </p:nvSpPr>
        <p:spPr>
          <a:xfrm>
            <a:off x="5893117" y="2940106"/>
            <a:ext cx="611624" cy="34885"/>
          </a:xfrm>
          <a:prstGeom prst="roundRect">
            <a:avLst>
              <a:gd name="adj" fmla="val 225460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6504741" y="2770740"/>
            <a:ext cx="393144" cy="393144"/>
          </a:xfrm>
          <a:prstGeom prst="roundRect">
            <a:avLst>
              <a:gd name="adj" fmla="val 20006"/>
            </a:avLst>
          </a:prstGeom>
          <a:solidFill>
            <a:srgbClr val="E8E8E3"/>
          </a:solidFill>
          <a:ln w="10835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6628923" y="2776276"/>
            <a:ext cx="14478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0"/>
              </a:lnSpc>
              <a:buNone/>
            </a:pPr>
            <a:r>
              <a:rPr lang="en-US" sz="2064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64"/>
          </a:p>
        </p:txBody>
      </p:sp>
      <p:sp>
        <p:nvSpPr>
          <p:cNvPr id="15" name="Text 11"/>
          <p:cNvSpPr/>
          <p:nvPr/>
        </p:nvSpPr>
        <p:spPr>
          <a:xfrm>
            <a:off x="7478123" y="3692254"/>
            <a:ext cx="1747718" cy="273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Azure Pipelines</a:t>
            </a:r>
            <a:endParaRPr lang="en-US" sz="1600"/>
          </a:p>
        </p:txBody>
      </p:sp>
      <p:sp>
        <p:nvSpPr>
          <p:cNvPr id="16" name="Text 12"/>
          <p:cNvSpPr/>
          <p:nvPr/>
        </p:nvSpPr>
        <p:spPr>
          <a:xfrm>
            <a:off x="7705492" y="4071063"/>
            <a:ext cx="5331382" cy="9527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2"/>
              </a:lnSpc>
              <a:buNone/>
            </a:pPr>
            <a:r>
              <a:rPr lang="en-US" sz="14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Learn how to create and manage CI/CD pipelines using Azure Pipelines for automated build, test, and release processes.</a:t>
            </a:r>
            <a:endParaRPr lang="en-US" sz="1400"/>
          </a:p>
        </p:txBody>
      </p:sp>
      <p:sp>
        <p:nvSpPr>
          <p:cNvPr id="17" name="Shape 13"/>
          <p:cNvSpPr/>
          <p:nvPr/>
        </p:nvSpPr>
        <p:spPr>
          <a:xfrm>
            <a:off x="6886439" y="4070039"/>
            <a:ext cx="611624" cy="34885"/>
          </a:xfrm>
          <a:prstGeom prst="roundRect">
            <a:avLst>
              <a:gd name="adj" fmla="val 225460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6485032" y="3873467"/>
            <a:ext cx="393144" cy="393144"/>
          </a:xfrm>
          <a:prstGeom prst="roundRect">
            <a:avLst>
              <a:gd name="adj" fmla="val 20006"/>
            </a:avLst>
          </a:prstGeom>
          <a:solidFill>
            <a:srgbClr val="E8E8E3"/>
          </a:solidFill>
          <a:ln w="10835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6607967" y="3878309"/>
            <a:ext cx="14478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0"/>
              </a:lnSpc>
              <a:buNone/>
            </a:pPr>
            <a:r>
              <a:rPr lang="en-US" sz="2064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064"/>
          </a:p>
        </p:txBody>
      </p:sp>
      <p:sp>
        <p:nvSpPr>
          <p:cNvPr id="20" name="Text 16"/>
          <p:cNvSpPr/>
          <p:nvPr/>
        </p:nvSpPr>
        <p:spPr>
          <a:xfrm>
            <a:off x="4020442" y="5025612"/>
            <a:ext cx="1747718" cy="273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Azure Artifacts</a:t>
            </a:r>
            <a:endParaRPr lang="en-US" sz="1600"/>
          </a:p>
        </p:txBody>
      </p:sp>
      <p:sp>
        <p:nvSpPr>
          <p:cNvPr id="21" name="Text 17"/>
          <p:cNvSpPr/>
          <p:nvPr/>
        </p:nvSpPr>
        <p:spPr>
          <a:xfrm>
            <a:off x="1182030" y="5502067"/>
            <a:ext cx="4739734" cy="8386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02"/>
              </a:lnSpc>
              <a:buNone/>
            </a:pPr>
            <a:r>
              <a:rPr lang="en-US" sz="14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Azure Artifacts for package management, including versioning, publishing, and consuming packages.</a:t>
            </a:r>
            <a:endParaRPr 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774E0-9BA6-12BE-AAD6-81408E064387}"/>
              </a:ext>
            </a:extLst>
          </p:cNvPr>
          <p:cNvSpPr txBox="1"/>
          <p:nvPr/>
        </p:nvSpPr>
        <p:spPr>
          <a:xfrm>
            <a:off x="7705492" y="1460611"/>
            <a:ext cx="167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Boards</a:t>
            </a:r>
            <a:endParaRPr lang="en-IN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29901-55D0-F793-F238-0EEBA7A5D1D0}"/>
              </a:ext>
            </a:extLst>
          </p:cNvPr>
          <p:cNvSpPr txBox="1"/>
          <p:nvPr/>
        </p:nvSpPr>
        <p:spPr>
          <a:xfrm>
            <a:off x="7705492" y="1861403"/>
            <a:ext cx="297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Boards are used to maintain the progress of work</a:t>
            </a:r>
            <a:endParaRPr lang="en-IN" sz="1600"/>
          </a:p>
        </p:txBody>
      </p:sp>
      <p:sp>
        <p:nvSpPr>
          <p:cNvPr id="24" name="Shape 14">
            <a:extLst>
              <a:ext uri="{FF2B5EF4-FFF2-40B4-BE49-F238E27FC236}">
                <a16:creationId xmlns:a16="http://schemas.microsoft.com/office/drawing/2014/main" id="{FB1E0661-7405-B45A-CB3A-839F7788EE20}"/>
              </a:ext>
            </a:extLst>
          </p:cNvPr>
          <p:cNvSpPr/>
          <p:nvPr/>
        </p:nvSpPr>
        <p:spPr>
          <a:xfrm>
            <a:off x="6507282" y="5249112"/>
            <a:ext cx="393144" cy="393144"/>
          </a:xfrm>
          <a:prstGeom prst="roundRect">
            <a:avLst>
              <a:gd name="adj" fmla="val 20006"/>
            </a:avLst>
          </a:prstGeom>
          <a:solidFill>
            <a:srgbClr val="E8E8E3"/>
          </a:solidFill>
          <a:ln w="10835">
            <a:solidFill>
              <a:srgbClr val="D1D1C7"/>
            </a:solidFill>
            <a:prstDash val="solid"/>
          </a:ln>
        </p:spPr>
        <p:txBody>
          <a:bodyPr/>
          <a:lstStyle/>
          <a:p>
            <a:r>
              <a:rPr lang="en-US" sz="2000">
                <a:latin typeface="Gelasio"/>
              </a:rPr>
              <a:t>4</a:t>
            </a:r>
            <a:endParaRPr lang="en-IN">
              <a:latin typeface="Gelasio"/>
            </a:endParaRPr>
          </a:p>
        </p:txBody>
      </p:sp>
      <p:sp>
        <p:nvSpPr>
          <p:cNvPr id="25" name="Shape 14">
            <a:extLst>
              <a:ext uri="{FF2B5EF4-FFF2-40B4-BE49-F238E27FC236}">
                <a16:creationId xmlns:a16="http://schemas.microsoft.com/office/drawing/2014/main" id="{F2C97196-63C7-3ECC-9530-18B94AB15AA9}"/>
              </a:ext>
            </a:extLst>
          </p:cNvPr>
          <p:cNvSpPr/>
          <p:nvPr/>
        </p:nvSpPr>
        <p:spPr>
          <a:xfrm>
            <a:off x="6520552" y="6259585"/>
            <a:ext cx="393144" cy="393144"/>
          </a:xfrm>
          <a:prstGeom prst="roundRect">
            <a:avLst>
              <a:gd name="adj" fmla="val 20006"/>
            </a:avLst>
          </a:prstGeom>
          <a:solidFill>
            <a:srgbClr val="E8E8E3"/>
          </a:solidFill>
          <a:ln w="10835">
            <a:solidFill>
              <a:srgbClr val="D1D1C7"/>
            </a:solidFill>
            <a:prstDash val="solid"/>
          </a:ln>
        </p:spPr>
        <p:txBody>
          <a:bodyPr/>
          <a:lstStyle/>
          <a:p>
            <a:r>
              <a:rPr lang="en-US" sz="2000">
                <a:latin typeface="Gelasio"/>
              </a:rPr>
              <a:t>5</a:t>
            </a:r>
            <a:endParaRPr lang="en-IN" sz="2000">
              <a:latin typeface="Gelasio"/>
            </a:endParaRPr>
          </a:p>
        </p:txBody>
      </p:sp>
      <p:sp>
        <p:nvSpPr>
          <p:cNvPr id="26" name="Shape 13">
            <a:extLst>
              <a:ext uri="{FF2B5EF4-FFF2-40B4-BE49-F238E27FC236}">
                <a16:creationId xmlns:a16="http://schemas.microsoft.com/office/drawing/2014/main" id="{CF1C421A-7982-D1FF-5B21-532A4E602FE3}"/>
              </a:ext>
            </a:extLst>
          </p:cNvPr>
          <p:cNvSpPr/>
          <p:nvPr/>
        </p:nvSpPr>
        <p:spPr>
          <a:xfrm>
            <a:off x="5921763" y="5410799"/>
            <a:ext cx="611624" cy="34885"/>
          </a:xfrm>
          <a:prstGeom prst="roundRect">
            <a:avLst>
              <a:gd name="adj" fmla="val 225460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13">
            <a:extLst>
              <a:ext uri="{FF2B5EF4-FFF2-40B4-BE49-F238E27FC236}">
                <a16:creationId xmlns:a16="http://schemas.microsoft.com/office/drawing/2014/main" id="{3B0714D3-0938-4261-8A86-0172CF739AAF}"/>
              </a:ext>
            </a:extLst>
          </p:cNvPr>
          <p:cNvSpPr/>
          <p:nvPr/>
        </p:nvSpPr>
        <p:spPr>
          <a:xfrm>
            <a:off x="6903130" y="6457001"/>
            <a:ext cx="611624" cy="34885"/>
          </a:xfrm>
          <a:prstGeom prst="roundRect">
            <a:avLst>
              <a:gd name="adj" fmla="val 225460"/>
            </a:avLst>
          </a:prstGeom>
          <a:solidFill>
            <a:srgbClr val="D1D1C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AA0CEB-23A8-41C6-F562-956C53EE0307}"/>
              </a:ext>
            </a:extLst>
          </p:cNvPr>
          <p:cNvSpPr txBox="1"/>
          <p:nvPr/>
        </p:nvSpPr>
        <p:spPr>
          <a:xfrm>
            <a:off x="7705492" y="6065240"/>
            <a:ext cx="185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Azure Test Plans</a:t>
            </a:r>
            <a:endParaRPr lang="en-IN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4B2296-BEF9-28F2-F776-5B6C46C8D222}"/>
              </a:ext>
            </a:extLst>
          </p:cNvPr>
          <p:cNvSpPr txBox="1"/>
          <p:nvPr/>
        </p:nvSpPr>
        <p:spPr>
          <a:xfrm>
            <a:off x="7818538" y="6457001"/>
            <a:ext cx="5145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Gelasio"/>
              </a:rPr>
              <a:t>Azure Test Plans is a test management module within Azure DevOps that lets users manage test plans, test suites, and test cases for everyone in the software development process</a:t>
            </a:r>
            <a:endParaRPr lang="en-IN" sz="1400">
              <a:latin typeface="Gelasio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D3BF74-E97F-8EE5-F2F9-85DE95F62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7028" y="-16119"/>
            <a:ext cx="1370358" cy="13703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972273"/>
            <a:ext cx="5486400" cy="562529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40745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Preparing for the AZ-900 Certification</a:t>
            </a:r>
            <a:endParaRPr lang="en-US" sz="4374"/>
          </a:p>
        </p:txBody>
      </p:sp>
      <p:sp>
        <p:nvSpPr>
          <p:cNvPr id="6" name="Text 2"/>
          <p:cNvSpPr/>
          <p:nvPr/>
        </p:nvSpPr>
        <p:spPr>
          <a:xfrm>
            <a:off x="6319599" y="3298118"/>
            <a:ext cx="7477601" cy="2477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 font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>
                <a:solidFill>
                  <a:srgbClr val="001946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Microsoft Azure Fundamentals (AZ-900) certification exam is for foundational knowledge of cloud services and how Microsoft Azure provides them. </a:t>
            </a:r>
          </a:p>
          <a:p>
            <a:pPr marL="285750" indent="-285750" algn="just" font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>
                <a:solidFill>
                  <a:srgbClr val="001946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AZ-900 certification can help people who want to start a career in cloud computing, whether they have prior IT experience or not.</a:t>
            </a:r>
            <a:endParaRPr lang="en-US" sz="1600" b="0" i="0">
              <a:solidFill>
                <a:srgbClr val="1A73E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600" b="0" i="0">
                <a:solidFill>
                  <a:srgbClr val="001946"/>
                </a:solidFill>
                <a:effectLst/>
                <a:latin typeface="Google Sans"/>
              </a:rPr>
              <a:t/>
            </a:r>
            <a:br>
              <a:rPr lang="en-US" sz="1600" b="0" i="0">
                <a:solidFill>
                  <a:srgbClr val="001946"/>
                </a:solidFill>
                <a:effectLst/>
                <a:latin typeface="Google Sans"/>
              </a:rPr>
            </a:br>
            <a:endParaRPr lang="en-US" sz="17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C85ACF-750D-D306-08BB-86D7C4624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2971" y="40511"/>
            <a:ext cx="1267428" cy="12674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261,701 Stock Photos, Vectors, and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1" y="806823"/>
            <a:ext cx="12734364" cy="67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73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DBC5671D134FB4BA83ED98362D5F" ma:contentTypeVersion="12" ma:contentTypeDescription="Create a new document." ma:contentTypeScope="" ma:versionID="e48e7110ec6ae2f77e3260830d85dca9">
  <xsd:schema xmlns:xsd="http://www.w3.org/2001/XMLSchema" xmlns:xs="http://www.w3.org/2001/XMLSchema" xmlns:p="http://schemas.microsoft.com/office/2006/metadata/properties" xmlns:ns3="a1169405-f06b-47b8-ab58-c2eea415fbd6" xmlns:ns4="5f49fa46-8c5e-4553-a275-a812ee8b4df6" targetNamespace="http://schemas.microsoft.com/office/2006/metadata/properties" ma:root="true" ma:fieldsID="b58fd96e1ac76bb055814414bc66d54e" ns3:_="" ns4:_="">
    <xsd:import namespace="a1169405-f06b-47b8-ab58-c2eea415fbd6"/>
    <xsd:import namespace="5f49fa46-8c5e-4553-a275-a812ee8b4d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69405-f06b-47b8-ab58-c2eea415fb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fa46-8c5e-4553-a275-a812ee8b4df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169405-f06b-47b8-ab58-c2eea415fbd6" xsi:nil="true"/>
  </documentManagement>
</p:properties>
</file>

<file path=customXml/itemProps1.xml><?xml version="1.0" encoding="utf-8"?>
<ds:datastoreItem xmlns:ds="http://schemas.openxmlformats.org/officeDocument/2006/customXml" ds:itemID="{648DE5A1-011A-4441-887C-890B67B059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69405-f06b-47b8-ab58-c2eea415fbd6"/>
    <ds:schemaRef ds:uri="5f49fa46-8c5e-4553-a275-a812ee8b4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70D68-071B-4297-97B8-D31454DEF8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4BE68F-7EBC-427D-9E85-07FB2D258EB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5f49fa46-8c5e-4553-a275-a812ee8b4df6"/>
    <ds:schemaRef ds:uri="a1169405-f06b-47b8-ab58-c2eea415fbd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436</Words>
  <Application>Microsoft Office PowerPoint</Application>
  <PresentationFormat>Custom</PresentationFormat>
  <Paragraphs>90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Gelasio</vt:lpstr>
      <vt:lpstr>Google Sans</vt:lpstr>
      <vt:lpstr>Lato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Alavalapati Rupasree</cp:lastModifiedBy>
  <cp:revision>4</cp:revision>
  <dcterms:created xsi:type="dcterms:W3CDTF">2023-12-15T11:42:32Z</dcterms:created>
  <dcterms:modified xsi:type="dcterms:W3CDTF">2023-12-18T03:34:19Z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0x01010061F4DBC5671D134FB4BA83ED98362D5F</vt:lpwstr>
  </property>
</Properties>
</file>