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43" autoAdjust="0"/>
  </p:normalViewPr>
  <p:slideViewPr>
    <p:cSldViewPr>
      <p:cViewPr>
        <p:scale>
          <a:sx n="70" d="100"/>
          <a:sy n="70" d="100"/>
        </p:scale>
        <p:origin x="-2814" y="-3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extLst>
      <p:ext uri="{BB962C8B-B14F-4D97-AF65-F5344CB8AC3E}">
        <p14:creationId xmlns:p14="http://schemas.microsoft.com/office/powerpoint/2010/main" val="14662762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-Primary urban air pollutants as defined by the EPA are ozone, nitrous oxides, sulfur dioxide, lead, particulate matter and carbon monoxide. </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-Every day, bicycle riders are exposed to these pollutants with no reliable method of evaluating their level of intake. </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-We aim to provide this information to riders in order to help evaluate ideal paths of travel, best times to ride, as well as any other factors that can be used to minimize their exposure to pollutants. </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-Sensors to detect the ozone, nitrous oxides, sulfur dioxide, and lead are expensive, in the hundreds of dollars. </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-Our design will focus on detecting particulate matter and carbon monoxide with the possibility of adding benzene/hydrocarbon. </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-In order to accomplish this, low cost metal oxide gas sensors for CO and possibly benzene and hydrocarbons, as well as environmental sensors for particulate matter will be implemented into the system.</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pPr marL="0" marR="0" lvl="0" indent="0" algn="r" rtl="0">
                <a:spcBef>
                  <a:spcPts val="0"/>
                </a:spcBef>
                <a:buSzPct val="25000"/>
                <a:buNone/>
              </a:pPr>
              <a:t>2</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Each person talks about their sensors a bit.</a:t>
            </a:r>
          </a:p>
        </p:txBody>
      </p:sp>
      <p:sp>
        <p:nvSpPr>
          <p:cNvPr id="125" name="Shape 12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pPr marL="0" marR="0" lvl="0" indent="0" algn="r" rtl="0">
                <a:spcBef>
                  <a:spcPts val="0"/>
                </a:spcBef>
                <a:buSzPct val="25000"/>
                <a:buNone/>
              </a:pPr>
              <a:t>3</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171450" marR="0" lvl="0" indent="-171450" algn="l" rtl="0">
              <a:spcBef>
                <a:spcPts val="0"/>
              </a:spcBef>
              <a:buClr>
                <a:schemeClr val="dk1"/>
              </a:buClr>
              <a:buSzPct val="100000"/>
              <a:buFont typeface="Calibri"/>
              <a:buChar char="-"/>
            </a:pPr>
            <a:r>
              <a:rPr lang="en-US" sz="1200" b="0" i="0" u="none" strike="noStrike" cap="none" baseline="0">
                <a:solidFill>
                  <a:schemeClr val="dk1"/>
                </a:solidFill>
                <a:latin typeface="Calibri"/>
                <a:ea typeface="Calibri"/>
                <a:cs typeface="Calibri"/>
                <a:sym typeface="Calibri"/>
              </a:rPr>
              <a:t>2-pin terminal blocks or a 2-pin header to pass through the V_AC_x lines.  This is what we would connect to the dynamo.</a:t>
            </a:r>
          </a:p>
          <a:p>
            <a:pPr marL="171450" marR="0" lvl="0" indent="-95250" algn="l" rtl="0">
              <a:spcBef>
                <a:spcPts val="0"/>
              </a:spcBef>
              <a:buClr>
                <a:schemeClr val="dk1"/>
              </a:buClr>
              <a:buFont typeface="Calibri"/>
              <a:buNone/>
            </a:pPr>
            <a:endParaRPr sz="1200" b="0" i="0" u="none" strike="noStrike" cap="none" baseline="0">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Calibri"/>
              <a:buChar char="-"/>
            </a:pPr>
            <a:r>
              <a:rPr lang="en-US" sz="1200" b="0" i="0" u="none" strike="noStrike" cap="none" baseline="0">
                <a:solidFill>
                  <a:schemeClr val="dk1"/>
                </a:solidFill>
                <a:latin typeface="Calibri"/>
                <a:ea typeface="Calibri"/>
                <a:cs typeface="Calibri"/>
                <a:sym typeface="Calibri"/>
              </a:rPr>
              <a:t> second 2-pin terminal block or 2-pin header for V5X_USB and GND.</a:t>
            </a:r>
          </a:p>
          <a:p>
            <a:pPr marL="1085850" marR="0" lvl="2" indent="-171450" algn="l" rtl="0">
              <a:spcBef>
                <a:spcPts val="0"/>
              </a:spcBef>
              <a:buClr>
                <a:schemeClr val="dk1"/>
              </a:buClr>
              <a:buSzPct val="100000"/>
              <a:buFont typeface="Calibri"/>
              <a:buChar char="-"/>
            </a:pPr>
            <a:r>
              <a:rPr lang="en-US" sz="1200" b="0" i="0" u="none" strike="noStrike" cap="none" baseline="0">
                <a:solidFill>
                  <a:schemeClr val="dk1"/>
                </a:solidFill>
                <a:latin typeface="Calibri"/>
                <a:ea typeface="Calibri"/>
                <a:cs typeface="Calibri"/>
                <a:sym typeface="Calibri"/>
              </a:rPr>
              <a:t> water-resistant MicroUSB port.</a:t>
            </a:r>
          </a:p>
        </p:txBody>
      </p:sp>
      <p:sp>
        <p:nvSpPr>
          <p:cNvPr id="134" name="Shape 13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pPr marL="0" marR="0" lvl="0" indent="0" algn="r" rtl="0">
                <a:spcBef>
                  <a:spcPts val="0"/>
                </a:spcBef>
                <a:buSzPct val="25000"/>
                <a:buNone/>
              </a:pPr>
              <a:t>4</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baseline="0" dirty="0">
              <a:solidFill>
                <a:schemeClr val="dk1"/>
              </a:solidFill>
              <a:latin typeface="Calibri"/>
              <a:ea typeface="Calibri"/>
              <a:cs typeface="Calibri"/>
              <a:sym typeface="Calibri"/>
            </a:endParaRPr>
          </a:p>
        </p:txBody>
      </p:sp>
      <p:sp>
        <p:nvSpPr>
          <p:cNvPr id="180" name="Shape 18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pPr marL="0" marR="0" lvl="0" indent="0" algn="r" rtl="0">
                <a:spcBef>
                  <a:spcPts val="0"/>
                </a:spcBef>
                <a:buSzPct val="25000"/>
                <a:buNone/>
              </a:pPr>
              <a:t>5</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The system will be housed in an enclosure with openings to allow for copious airflow as required by</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the sensors. The box will have an RJ45 jack to connect to the main OBI unit, as well as two 2pin</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headers to pass AC power from the dynamo to the host system.</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The box will communicate with the OBI system through the RS232 interface. In accordance with</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sponsor specification the designed system will implement the following features:</a:t>
            </a:r>
          </a:p>
          <a:p>
            <a:pPr marL="0" marR="0" lvl="0" indent="0" algn="l" rtl="0">
              <a:spcBef>
                <a:spcPts val="0"/>
              </a:spcBef>
              <a:buNone/>
            </a:pPr>
            <a:endParaRPr sz="1200" b="1" i="0" u="none" strike="noStrike" cap="none" baseline="0">
              <a:solidFill>
                <a:schemeClr val="dk1"/>
              </a:solidFill>
              <a:latin typeface="Calibri"/>
              <a:ea typeface="Calibri"/>
              <a:cs typeface="Calibri"/>
              <a:sym typeface="Calibri"/>
            </a:endParaRPr>
          </a:p>
          <a:p>
            <a:pPr marL="228600" marR="0" lvl="0" indent="-228600" algn="l" rtl="0">
              <a:spcBef>
                <a:spcPts val="0"/>
              </a:spcBef>
              <a:buClr>
                <a:schemeClr val="dk1"/>
              </a:buClr>
              <a:buSzPct val="100000"/>
              <a:buFont typeface="Calibri"/>
              <a:buAutoNum type="arabicPeriod"/>
            </a:pPr>
            <a:r>
              <a:rPr lang="en-US" sz="1200" b="0" i="0" u="none" strike="noStrike" cap="none" baseline="0">
                <a:solidFill>
                  <a:schemeClr val="dk1"/>
                </a:solidFill>
                <a:latin typeface="Calibri"/>
                <a:ea typeface="Calibri"/>
                <a:cs typeface="Calibri"/>
                <a:sym typeface="Calibri"/>
              </a:rPr>
              <a:t>Data collection will begin when the 3.3V power supply is turned on.</a:t>
            </a:r>
          </a:p>
          <a:p>
            <a:pPr marL="228600" marR="0" lvl="0" indent="-152400" algn="l" rtl="0">
              <a:spcBef>
                <a:spcPts val="0"/>
              </a:spcBef>
              <a:buClr>
                <a:schemeClr val="dk1"/>
              </a:buClr>
              <a:buFont typeface="Calibri"/>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2. Up to 100 data records will be stored internally. The data will be delivered to the host</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system in response to a “read record” request. After records have been delivered it will be</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purged from the storage. There will be a procedure for reporting the current number of</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stored records, as well as a command to clear all records.</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3. The system will implement a powersupply</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independent real time clock so that each record</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has a timestamp. The OBI host will be able to set the realtime</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clock.</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4. The OBI host will be able to set the data collection rate from once per second (1 Hz) to</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once every 300 seconds (3.33 mHz). Some of the sensors cannot take readings every</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second. In this case the most recent record will be duplicated.</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5. Arduino code for the host will be developed. This will include setting the real time clock,</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reading and purging records, reporting the number of stored records and setting the sensor</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rate. The sponsor will be responsible for the code that turns on the 3.3V power supply.</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6. After a record has been read the host system will send the data to cloud storage. The data</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will have a GPS coordinates added. The sponsor is responsible for implementing the GPS</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data and cloud interface.</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7. The data can be downloaded from cloud storage in a format suitable for presentation using</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a spreadsheet.</a:t>
            </a:r>
          </a:p>
        </p:txBody>
      </p:sp>
      <p:sp>
        <p:nvSpPr>
          <p:cNvPr id="187" name="Shape 1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pPr marL="0" marR="0" lvl="0" indent="0" algn="r" rtl="0">
                <a:spcBef>
                  <a:spcPts val="0"/>
                </a:spcBef>
                <a:buSzPct val="25000"/>
                <a:buNone/>
              </a:pPr>
              <a:t>6</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3" name="Shape 19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baseline="0" dirty="0">
              <a:solidFill>
                <a:schemeClr val="dk1"/>
              </a:solidFill>
              <a:latin typeface="Calibri"/>
              <a:ea typeface="Calibri"/>
              <a:cs typeface="Calibri"/>
              <a:sym typeface="Calibri"/>
            </a:endParaRPr>
          </a:p>
        </p:txBody>
      </p:sp>
      <p:sp>
        <p:nvSpPr>
          <p:cNvPr id="194" name="Shape 19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pPr marL="0" marR="0" lvl="0" indent="0" algn="r" rtl="0">
                <a:spcBef>
                  <a:spcPts val="0"/>
                </a:spcBef>
                <a:buSzPct val="25000"/>
                <a:buNone/>
              </a:pPr>
              <a:t>7</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BFBFBF"/>
        </a:solid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200" marR="0" indent="0" algn="ctr" rtl="0">
              <a:spcBef>
                <a:spcPts val="560"/>
              </a:spcBef>
              <a:buClr>
                <a:srgbClr val="888888"/>
              </a:buClr>
              <a:buFont typeface="Arial"/>
              <a:buNone/>
              <a:defRPr/>
            </a:lvl2pPr>
            <a:lvl3pPr marL="914400" marR="0" indent="0" algn="ctr" rtl="0">
              <a:spcBef>
                <a:spcPts val="480"/>
              </a:spcBef>
              <a:buClr>
                <a:srgbClr val="888888"/>
              </a:buClr>
              <a:buFont typeface="Arial"/>
              <a:buNone/>
              <a:defRPr/>
            </a:lvl3pPr>
            <a:lvl4pPr marL="1371600" marR="0" indent="0" algn="ctr" rtl="0">
              <a:spcBef>
                <a:spcPts val="400"/>
              </a:spcBef>
              <a:buClr>
                <a:srgbClr val="888888"/>
              </a:buClr>
              <a:buFont typeface="Arial"/>
              <a:buNone/>
              <a:defRPr/>
            </a:lvl4pPr>
            <a:lvl5pPr marL="1828800" marR="0" indent="0" algn="ctr" rtl="0">
              <a:spcBef>
                <a:spcPts val="400"/>
              </a:spcBef>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2" name="Shape 4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4" name="Shape 4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6" name="Shape 4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7" name="Shape 4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1792288" y="612775"/>
            <a:ext cx="5486399" cy="4114800"/>
          </a:xfrm>
          <a:prstGeom prst="rect">
            <a:avLst/>
          </a:prstGeom>
          <a:noFill/>
          <a:ln>
            <a:noFill/>
          </a:ln>
        </p:spPr>
      </p:sp>
      <p:sp>
        <p:nvSpPr>
          <p:cNvPr id="67" name="Shape 6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a:lvl1pPr>
            <a:lvl2pPr marL="742950" marR="0" indent="-107950" algn="l" rtl="0">
              <a:spcBef>
                <a:spcPts val="560"/>
              </a:spcBef>
              <a:buClr>
                <a:schemeClr val="dk1"/>
              </a:buClr>
              <a:buFont typeface="Arial"/>
              <a:buChar char="–"/>
              <a:defRPr/>
            </a:lvl2pPr>
            <a:lvl3pPr marL="1143000" marR="0" indent="-76200" algn="l" rtl="0">
              <a:spcBef>
                <a:spcPts val="480"/>
              </a:spcBef>
              <a:buClr>
                <a:schemeClr val="dk1"/>
              </a:buClr>
              <a:buFont typeface="Arial"/>
              <a:buChar char="•"/>
              <a:defRPr/>
            </a:lvl3pPr>
            <a:lvl4pPr marL="1600200" marR="0" indent="-101600" algn="l" rtl="0">
              <a:spcBef>
                <a:spcPts val="400"/>
              </a:spcBef>
              <a:buClr>
                <a:schemeClr val="dk1"/>
              </a:buClr>
              <a:buFont typeface="Arial"/>
              <a:buChar char="–"/>
              <a:defRPr/>
            </a:lvl4pPr>
            <a:lvl5pPr marL="2057400" marR="0" indent="-101600" algn="l" rtl="0">
              <a:spcBef>
                <a:spcPts val="400"/>
              </a:spcBef>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685800" y="2895600"/>
            <a:ext cx="7772400" cy="1470024"/>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0" b="1" i="0" u="none" strike="noStrike" cap="none" baseline="0" dirty="0">
                <a:solidFill>
                  <a:schemeClr val="dk1"/>
                </a:solidFill>
                <a:effectLst>
                  <a:outerShdw blurRad="38100" dist="38100" dir="2700000" algn="tl">
                    <a:srgbClr val="000000">
                      <a:alpha val="43137"/>
                    </a:srgbClr>
                  </a:outerShdw>
                </a:effectLst>
                <a:latin typeface="Calibri"/>
                <a:ea typeface="Calibri"/>
                <a:cs typeface="Calibri"/>
                <a:sym typeface="Calibri"/>
              </a:rPr>
              <a:t>OBI AQSH </a:t>
            </a:r>
            <a:r>
              <a:rPr lang="en-US" sz="3950" b="0" i="0" u="none" strike="noStrike" cap="none" baseline="0" dirty="0">
                <a:solidFill>
                  <a:schemeClr val="dk1"/>
                </a:solidFill>
                <a:effectLst>
                  <a:outerShdw blurRad="38100" dist="38100" dir="2700000" algn="tl">
                    <a:srgbClr val="000000">
                      <a:alpha val="43137"/>
                    </a:srgbClr>
                  </a:outerShdw>
                </a:effectLst>
                <a:latin typeface="Calibri"/>
                <a:ea typeface="Calibri"/>
                <a:cs typeface="Calibri"/>
                <a:sym typeface="Calibri"/>
              </a:rPr>
              <a:t/>
            </a:r>
            <a:br>
              <a:rPr lang="en-US" sz="3950" b="0" i="0" u="none" strike="noStrike" cap="none" baseline="0" dirty="0">
                <a:solidFill>
                  <a:schemeClr val="dk1"/>
                </a:solidFill>
                <a:effectLst>
                  <a:outerShdw blurRad="38100" dist="38100" dir="2700000" algn="tl">
                    <a:srgbClr val="000000">
                      <a:alpha val="43137"/>
                    </a:srgbClr>
                  </a:outerShdw>
                </a:effectLst>
                <a:latin typeface="Calibri"/>
                <a:ea typeface="Calibri"/>
                <a:cs typeface="Calibri"/>
                <a:sym typeface="Calibri"/>
              </a:rPr>
            </a:br>
            <a:r>
              <a:rPr lang="en-US" sz="3250" b="0" i="0" u="none" strike="noStrike" cap="none" baseline="0" dirty="0">
                <a:solidFill>
                  <a:schemeClr val="dk1"/>
                </a:solidFill>
                <a:effectLst>
                  <a:outerShdw blurRad="38100" dist="38100" dir="2700000" algn="tl">
                    <a:srgbClr val="000000">
                      <a:alpha val="43137"/>
                    </a:srgbClr>
                  </a:outerShdw>
                </a:effectLst>
                <a:latin typeface="Calibri"/>
                <a:ea typeface="Calibri"/>
                <a:cs typeface="Calibri"/>
                <a:sym typeface="Calibri"/>
              </a:rPr>
              <a:t>Open Bike Initiative</a:t>
            </a:r>
            <a:br>
              <a:rPr lang="en-US" sz="3250" b="0" i="0" u="none" strike="noStrike" cap="none" baseline="0" dirty="0">
                <a:solidFill>
                  <a:schemeClr val="dk1"/>
                </a:solidFill>
                <a:effectLst>
                  <a:outerShdw blurRad="38100" dist="38100" dir="2700000" algn="tl">
                    <a:srgbClr val="000000">
                      <a:alpha val="43137"/>
                    </a:srgbClr>
                  </a:outerShdw>
                </a:effectLst>
                <a:latin typeface="Calibri"/>
                <a:ea typeface="Calibri"/>
                <a:cs typeface="Calibri"/>
                <a:sym typeface="Calibri"/>
              </a:rPr>
            </a:br>
            <a:r>
              <a:rPr lang="en-US" sz="3250" b="0" i="0" u="none" strike="noStrike" cap="none" baseline="0" dirty="0">
                <a:solidFill>
                  <a:schemeClr val="dk1"/>
                </a:solidFill>
                <a:effectLst>
                  <a:outerShdw blurRad="38100" dist="38100" dir="2700000" algn="tl">
                    <a:srgbClr val="000000">
                      <a:alpha val="43137"/>
                    </a:srgbClr>
                  </a:outerShdw>
                </a:effectLst>
                <a:latin typeface="Calibri"/>
                <a:ea typeface="Calibri"/>
                <a:cs typeface="Calibri"/>
                <a:sym typeface="Calibri"/>
              </a:rPr>
              <a:t>Air Quality Sensor Hub</a:t>
            </a:r>
          </a:p>
        </p:txBody>
      </p:sp>
      <p:sp>
        <p:nvSpPr>
          <p:cNvPr id="85" name="Shape 85"/>
          <p:cNvSpPr txBox="1">
            <a:spLocks noGrp="1"/>
          </p:cNvSpPr>
          <p:nvPr>
            <p:ph type="subTitle" idx="1"/>
          </p:nvPr>
        </p:nvSpPr>
        <p:spPr>
          <a:xfrm>
            <a:off x="1447800" y="4724400"/>
            <a:ext cx="6400799" cy="1828800"/>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r>
              <a:rPr lang="en-US" sz="2000" b="0" i="0" u="none" strike="noStrike" cap="none" baseline="0">
                <a:solidFill>
                  <a:schemeClr val="dk1"/>
                </a:solidFill>
                <a:latin typeface="Calibri"/>
                <a:ea typeface="Calibri"/>
                <a:cs typeface="Calibri"/>
                <a:sym typeface="Calibri"/>
              </a:rPr>
              <a:t>A low cost and portable sensor hub, designed to measure cyclists’ exposure to pollutants to be integrated with the Intel OBI unit.</a:t>
            </a:r>
          </a:p>
          <a:p>
            <a:pPr marL="0" marR="0" lvl="0" indent="0" algn="ctr" rtl="0">
              <a:lnSpc>
                <a:spcPct val="90000"/>
              </a:lnSpc>
              <a:spcBef>
                <a:spcPts val="400"/>
              </a:spcBef>
              <a:buClr>
                <a:srgbClr val="888888"/>
              </a:buClr>
              <a:buFont typeface="Arial"/>
              <a:buNone/>
            </a:pPr>
            <a:endParaRPr sz="2000" b="0" i="0" u="none" strike="noStrike" cap="none" baseline="0">
              <a:solidFill>
                <a:schemeClr val="dk1"/>
              </a:solidFill>
              <a:latin typeface="Calibri"/>
              <a:ea typeface="Calibri"/>
              <a:cs typeface="Calibri"/>
              <a:sym typeface="Calibri"/>
            </a:endParaRPr>
          </a:p>
          <a:p>
            <a:pPr marL="0" marR="0" lvl="0" indent="0" algn="ctr" rtl="0">
              <a:lnSpc>
                <a:spcPct val="90000"/>
              </a:lnSpc>
              <a:spcBef>
                <a:spcPts val="320"/>
              </a:spcBef>
              <a:buClr>
                <a:schemeClr val="dk1"/>
              </a:buClr>
              <a:buSzPct val="25000"/>
              <a:buFont typeface="Arial"/>
              <a:buNone/>
            </a:pPr>
            <a:r>
              <a:rPr lang="en-US" sz="1600" b="0" i="0" u="none" strike="noStrike" cap="none" baseline="0">
                <a:solidFill>
                  <a:schemeClr val="dk1"/>
                </a:solidFill>
                <a:latin typeface="Calibri"/>
                <a:ea typeface="Calibri"/>
                <a:cs typeface="Calibri"/>
                <a:sym typeface="Calibri"/>
              </a:rPr>
              <a:t>Ali Alavi, Meng Lei, Pedro Munoz, Robert Flory</a:t>
            </a:r>
          </a:p>
          <a:p>
            <a:pPr marL="0" marR="0" lvl="0" indent="0" algn="ctr" rtl="0">
              <a:lnSpc>
                <a:spcPct val="90000"/>
              </a:lnSpc>
              <a:spcBef>
                <a:spcPts val="320"/>
              </a:spcBef>
              <a:buClr>
                <a:srgbClr val="4F6128"/>
              </a:buClr>
              <a:buSzPct val="25000"/>
              <a:buFont typeface="Arial"/>
              <a:buNone/>
            </a:pPr>
            <a:r>
              <a:rPr lang="en-US" sz="1600" b="0" i="0" u="none" strike="noStrike" cap="none" baseline="0">
                <a:solidFill>
                  <a:srgbClr val="4F6128"/>
                </a:solidFill>
                <a:latin typeface="Calibri"/>
                <a:ea typeface="Calibri"/>
                <a:cs typeface="Calibri"/>
                <a:sym typeface="Calibri"/>
              </a:rPr>
              <a:t>Portland State University</a:t>
            </a:r>
          </a:p>
        </p:txBody>
      </p:sp>
      <p:pic>
        <p:nvPicPr>
          <p:cNvPr id="86" name="Shape 86"/>
          <p:cNvPicPr preferRelativeResize="0"/>
          <p:nvPr/>
        </p:nvPicPr>
        <p:blipFill rotWithShape="1">
          <a:blip r:embed="rId3">
            <a:alphaModFix/>
          </a:blip>
          <a:srcRect/>
          <a:stretch/>
        </p:blipFill>
        <p:spPr>
          <a:xfrm>
            <a:off x="0" y="0"/>
            <a:ext cx="9144000" cy="27622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p:nvPr/>
        </p:nvSpPr>
        <p:spPr>
          <a:xfrm>
            <a:off x="304800" y="152400"/>
            <a:ext cx="8458200" cy="1219199"/>
          </a:xfrm>
          <a:prstGeom prst="round2DiagRect">
            <a:avLst>
              <a:gd name="adj1" fmla="val 16667"/>
              <a:gd name="adj2" fmla="val 0"/>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3200" b="1" i="0" u="none" strike="noStrike" cap="none" baseline="0" dirty="0">
                <a:solidFill>
                  <a:schemeClr val="lt1"/>
                </a:solidFill>
                <a:effectLst>
                  <a:outerShdw blurRad="38100" dist="38100" dir="2700000" algn="tl">
                    <a:srgbClr val="000000">
                      <a:alpha val="43137"/>
                    </a:srgbClr>
                  </a:outerShdw>
                </a:effectLst>
                <a:latin typeface="Calibri"/>
                <a:ea typeface="Calibri"/>
                <a:cs typeface="Calibri"/>
                <a:sym typeface="Calibri"/>
              </a:rPr>
              <a:t>Overview</a:t>
            </a:r>
          </a:p>
        </p:txBody>
      </p:sp>
      <p:sp>
        <p:nvSpPr>
          <p:cNvPr id="92" name="Shape 92"/>
          <p:cNvSpPr txBox="1"/>
          <p:nvPr/>
        </p:nvSpPr>
        <p:spPr>
          <a:xfrm>
            <a:off x="838200" y="2493392"/>
            <a:ext cx="2819400" cy="2739210"/>
          </a:xfrm>
          <a:prstGeom prst="rect">
            <a:avLst/>
          </a:prstGeom>
          <a:solidFill>
            <a:schemeClr val="lt1"/>
          </a:solidFill>
          <a:ln w="25400" cap="flat">
            <a:solidFill>
              <a:schemeClr val="accent3"/>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2800" b="0" i="0" u="none" strike="noStrike" cap="none" baseline="0">
                <a:solidFill>
                  <a:schemeClr val="dk1"/>
                </a:solidFill>
                <a:latin typeface="Calibri"/>
                <a:ea typeface="Calibri"/>
                <a:cs typeface="Calibri"/>
                <a:sym typeface="Calibri"/>
              </a:rPr>
              <a:t>Pollutants:</a:t>
            </a:r>
          </a:p>
          <a:p>
            <a:pPr marL="285750" marR="0" lvl="0" indent="-285750" algn="l" rtl="0">
              <a:spcBef>
                <a:spcPts val="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Ozone</a:t>
            </a:r>
          </a:p>
          <a:p>
            <a:pPr marL="285750" marR="0" lvl="0" indent="-285750" algn="l" rtl="0">
              <a:spcBef>
                <a:spcPts val="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Nitrous Oxide</a:t>
            </a:r>
          </a:p>
          <a:p>
            <a:pPr marL="285750" marR="0" lvl="0" indent="-285750" algn="l" rtl="0">
              <a:spcBef>
                <a:spcPts val="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Sulfur Dioxide</a:t>
            </a:r>
          </a:p>
          <a:p>
            <a:pPr marL="285750" marR="0" lvl="0" indent="-285750" algn="l" rtl="0">
              <a:spcBef>
                <a:spcPts val="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Lead</a:t>
            </a:r>
          </a:p>
          <a:p>
            <a:pPr marL="285750" marR="0" lvl="0" indent="-285750" algn="l" rtl="0">
              <a:spcBef>
                <a:spcPts val="0"/>
              </a:spcBef>
              <a:buClr>
                <a:schemeClr val="dk1"/>
              </a:buClr>
              <a:buSzPct val="100000"/>
              <a:buFont typeface="Arial"/>
              <a:buChar char="•"/>
            </a:pPr>
            <a:r>
              <a:rPr lang="en-US" sz="2400" b="1" i="0" u="none" strike="noStrike" cap="none" baseline="0">
                <a:solidFill>
                  <a:schemeClr val="dk1"/>
                </a:solidFill>
                <a:latin typeface="Calibri"/>
                <a:ea typeface="Calibri"/>
                <a:cs typeface="Calibri"/>
                <a:sym typeface="Calibri"/>
              </a:rPr>
              <a:t>Particulate Matter</a:t>
            </a:r>
          </a:p>
          <a:p>
            <a:pPr marL="285750" marR="0" lvl="0" indent="-285750" algn="l" rtl="0">
              <a:spcBef>
                <a:spcPts val="0"/>
              </a:spcBef>
              <a:buClr>
                <a:schemeClr val="dk1"/>
              </a:buClr>
              <a:buSzPct val="100000"/>
              <a:buFont typeface="Arial"/>
              <a:buChar char="•"/>
            </a:pPr>
            <a:r>
              <a:rPr lang="en-US" sz="2400" b="1" i="0" u="none" strike="noStrike" cap="none" baseline="0">
                <a:solidFill>
                  <a:schemeClr val="dk1"/>
                </a:solidFill>
                <a:latin typeface="Calibri"/>
                <a:ea typeface="Calibri"/>
                <a:cs typeface="Calibri"/>
                <a:sym typeface="Calibri"/>
              </a:rPr>
              <a:t>Carbon Monoxide</a:t>
            </a:r>
          </a:p>
        </p:txBody>
      </p:sp>
      <p:grpSp>
        <p:nvGrpSpPr>
          <p:cNvPr id="2" name="Group 1"/>
          <p:cNvGrpSpPr/>
          <p:nvPr/>
        </p:nvGrpSpPr>
        <p:grpSpPr>
          <a:xfrm>
            <a:off x="4038599" y="2209799"/>
            <a:ext cx="4800599" cy="3505200"/>
            <a:chOff x="4038599" y="2209799"/>
            <a:chExt cx="4800599" cy="3505200"/>
          </a:xfrm>
        </p:grpSpPr>
        <p:sp>
          <p:nvSpPr>
            <p:cNvPr id="94" name="Shape 94"/>
            <p:cNvSpPr/>
            <p:nvPr/>
          </p:nvSpPr>
          <p:spPr>
            <a:xfrm>
              <a:off x="4038599" y="2209799"/>
              <a:ext cx="4538748" cy="3306398"/>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95" name="Shape 95"/>
            <p:cNvPicPr preferRelativeResize="0"/>
            <p:nvPr/>
          </p:nvPicPr>
          <p:blipFill rotWithShape="1">
            <a:blip r:embed="rId3">
              <a:alphaModFix/>
            </a:blip>
            <a:srcRect/>
            <a:stretch/>
          </p:blipFill>
          <p:spPr>
            <a:xfrm>
              <a:off x="4300450" y="2463693"/>
              <a:ext cx="4538748" cy="3251306"/>
            </a:xfrm>
            <a:prstGeom prst="rect">
              <a:avLst/>
            </a:prstGeom>
            <a:noFill/>
            <a:ln>
              <a:noFill/>
            </a:ln>
            <a:effectLst>
              <a:outerShdw blurRad="50800" dist="38100" dir="13500000" algn="br" rotWithShape="0">
                <a:prstClr val="black">
                  <a:alpha val="40000"/>
                </a:prstClr>
              </a:outerShdw>
            </a:effectLst>
          </p:spPr>
        </p:pic>
      </p:gr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p:nvPr/>
        </p:nvSpPr>
        <p:spPr>
          <a:xfrm>
            <a:off x="304800" y="152400"/>
            <a:ext cx="8458200" cy="1219199"/>
          </a:xfrm>
          <a:prstGeom prst="round2DiagRect">
            <a:avLst>
              <a:gd name="adj1" fmla="val 16667"/>
              <a:gd name="adj2" fmla="val 0"/>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3200" b="1" i="0" u="none" strike="noStrike" cap="none" baseline="0" dirty="0">
                <a:solidFill>
                  <a:schemeClr val="lt1"/>
                </a:solidFill>
                <a:effectLst>
                  <a:outerShdw blurRad="38100" dist="38100" dir="2700000" algn="tl">
                    <a:srgbClr val="000000">
                      <a:alpha val="43137"/>
                    </a:srgbClr>
                  </a:outerShdw>
                </a:effectLst>
                <a:latin typeface="Calibri"/>
                <a:ea typeface="Calibri"/>
                <a:cs typeface="Calibri"/>
                <a:sym typeface="Calibri"/>
              </a:rPr>
              <a:t>Sensors</a:t>
            </a:r>
          </a:p>
        </p:txBody>
      </p:sp>
      <p:grpSp>
        <p:nvGrpSpPr>
          <p:cNvPr id="6" name="Group 5"/>
          <p:cNvGrpSpPr/>
          <p:nvPr/>
        </p:nvGrpSpPr>
        <p:grpSpPr>
          <a:xfrm>
            <a:off x="762000" y="1752600"/>
            <a:ext cx="1676400" cy="1676400"/>
            <a:chOff x="762000" y="1752600"/>
            <a:chExt cx="1676400" cy="1676400"/>
          </a:xfrm>
        </p:grpSpPr>
        <p:sp>
          <p:nvSpPr>
            <p:cNvPr id="103" name="Shape 103"/>
            <p:cNvSpPr/>
            <p:nvPr/>
          </p:nvSpPr>
          <p:spPr>
            <a:xfrm>
              <a:off x="762000" y="1752600"/>
              <a:ext cx="1447800" cy="1447800"/>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04" name="Shape 104"/>
            <p:cNvPicPr preferRelativeResize="0"/>
            <p:nvPr/>
          </p:nvPicPr>
          <p:blipFill rotWithShape="1">
            <a:blip r:embed="rId3">
              <a:alphaModFix/>
            </a:blip>
            <a:srcRect/>
            <a:stretch/>
          </p:blipFill>
          <p:spPr>
            <a:xfrm>
              <a:off x="990600" y="1981200"/>
              <a:ext cx="1447800" cy="1447800"/>
            </a:xfrm>
            <a:prstGeom prst="rect">
              <a:avLst/>
            </a:prstGeom>
            <a:noFill/>
            <a:ln>
              <a:noFill/>
            </a:ln>
            <a:effectLst>
              <a:outerShdw blurRad="50800" dist="38100" dir="13500000" algn="br" rotWithShape="0">
                <a:prstClr val="black">
                  <a:alpha val="40000"/>
                </a:prstClr>
              </a:outerShdw>
            </a:effectLst>
          </p:spPr>
        </p:pic>
      </p:grpSp>
      <p:grpSp>
        <p:nvGrpSpPr>
          <p:cNvPr id="5" name="Group 4"/>
          <p:cNvGrpSpPr/>
          <p:nvPr/>
        </p:nvGrpSpPr>
        <p:grpSpPr>
          <a:xfrm>
            <a:off x="3657600" y="1752600"/>
            <a:ext cx="1714500" cy="1676400"/>
            <a:chOff x="3657600" y="1752600"/>
            <a:chExt cx="1714500" cy="1676400"/>
          </a:xfrm>
        </p:grpSpPr>
        <p:sp>
          <p:nvSpPr>
            <p:cNvPr id="106" name="Shape 106"/>
            <p:cNvSpPr/>
            <p:nvPr/>
          </p:nvSpPr>
          <p:spPr>
            <a:xfrm>
              <a:off x="3657600" y="1752600"/>
              <a:ext cx="1447800" cy="1447800"/>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07" name="Shape 107"/>
            <p:cNvPicPr preferRelativeResize="0"/>
            <p:nvPr/>
          </p:nvPicPr>
          <p:blipFill rotWithShape="1">
            <a:blip r:embed="rId4">
              <a:alphaModFix/>
            </a:blip>
            <a:srcRect/>
            <a:stretch/>
          </p:blipFill>
          <p:spPr>
            <a:xfrm>
              <a:off x="3924300" y="1981200"/>
              <a:ext cx="1447800" cy="1447800"/>
            </a:xfrm>
            <a:prstGeom prst="rect">
              <a:avLst/>
            </a:prstGeom>
            <a:noFill/>
            <a:ln>
              <a:noFill/>
            </a:ln>
            <a:effectLst>
              <a:outerShdw blurRad="50800" dist="38100" dir="13500000" algn="br" rotWithShape="0">
                <a:prstClr val="black">
                  <a:alpha val="40000"/>
                </a:prstClr>
              </a:outerShdw>
            </a:effectLst>
          </p:spPr>
        </p:pic>
      </p:grpSp>
      <p:grpSp>
        <p:nvGrpSpPr>
          <p:cNvPr id="4" name="Group 3"/>
          <p:cNvGrpSpPr/>
          <p:nvPr/>
        </p:nvGrpSpPr>
        <p:grpSpPr>
          <a:xfrm>
            <a:off x="6324600" y="1752600"/>
            <a:ext cx="2158999" cy="1676400"/>
            <a:chOff x="6324600" y="1752600"/>
            <a:chExt cx="2158999" cy="1676400"/>
          </a:xfrm>
        </p:grpSpPr>
        <p:sp>
          <p:nvSpPr>
            <p:cNvPr id="109" name="Shape 109"/>
            <p:cNvSpPr/>
            <p:nvPr/>
          </p:nvSpPr>
          <p:spPr>
            <a:xfrm>
              <a:off x="6324600" y="1752600"/>
              <a:ext cx="1828800" cy="1447800"/>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10" name="Shape 110"/>
            <p:cNvPicPr preferRelativeResize="0"/>
            <p:nvPr/>
          </p:nvPicPr>
          <p:blipFill rotWithShape="1">
            <a:blip r:embed="rId5">
              <a:alphaModFix/>
            </a:blip>
            <a:srcRect/>
            <a:stretch/>
          </p:blipFill>
          <p:spPr>
            <a:xfrm>
              <a:off x="6553200" y="1981200"/>
              <a:ext cx="1930399" cy="1447800"/>
            </a:xfrm>
            <a:prstGeom prst="rect">
              <a:avLst/>
            </a:prstGeom>
            <a:noFill/>
            <a:ln>
              <a:noFill/>
            </a:ln>
            <a:effectLst>
              <a:outerShdw blurRad="50800" dist="38100" dir="13500000" algn="br" rotWithShape="0">
                <a:prstClr val="black">
                  <a:alpha val="40000"/>
                </a:prstClr>
              </a:outerShdw>
            </a:effectLst>
          </p:spPr>
        </p:pic>
      </p:grpSp>
      <p:grpSp>
        <p:nvGrpSpPr>
          <p:cNvPr id="3" name="Group 2"/>
          <p:cNvGrpSpPr/>
          <p:nvPr/>
        </p:nvGrpSpPr>
        <p:grpSpPr>
          <a:xfrm>
            <a:off x="2209800" y="4267200"/>
            <a:ext cx="1812471" cy="1755320"/>
            <a:chOff x="2209800" y="4267200"/>
            <a:chExt cx="1812471" cy="1755320"/>
          </a:xfrm>
        </p:grpSpPr>
        <p:sp>
          <p:nvSpPr>
            <p:cNvPr id="112" name="Shape 112"/>
            <p:cNvSpPr/>
            <p:nvPr/>
          </p:nvSpPr>
          <p:spPr>
            <a:xfrm>
              <a:off x="2209800" y="4267200"/>
              <a:ext cx="1447800" cy="1447800"/>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13" name="Shape 113"/>
            <p:cNvPicPr preferRelativeResize="0"/>
            <p:nvPr/>
          </p:nvPicPr>
          <p:blipFill rotWithShape="1">
            <a:blip r:embed="rId6">
              <a:alphaModFix/>
            </a:blip>
            <a:srcRect/>
            <a:stretch/>
          </p:blipFill>
          <p:spPr>
            <a:xfrm>
              <a:off x="2476499" y="4476748"/>
              <a:ext cx="1545772" cy="1545772"/>
            </a:xfrm>
            <a:prstGeom prst="rect">
              <a:avLst/>
            </a:prstGeom>
            <a:noFill/>
            <a:ln>
              <a:noFill/>
            </a:ln>
            <a:effectLst>
              <a:outerShdw blurRad="50800" dist="38100" dir="13500000" algn="br" rotWithShape="0">
                <a:prstClr val="black">
                  <a:alpha val="40000"/>
                </a:prstClr>
              </a:outerShdw>
            </a:effectLst>
          </p:spPr>
        </p:pic>
      </p:grpSp>
      <p:grpSp>
        <p:nvGrpSpPr>
          <p:cNvPr id="2" name="Group 1"/>
          <p:cNvGrpSpPr/>
          <p:nvPr/>
        </p:nvGrpSpPr>
        <p:grpSpPr>
          <a:xfrm>
            <a:off x="5029200" y="4267200"/>
            <a:ext cx="1752599" cy="1755320"/>
            <a:chOff x="5029200" y="4267200"/>
            <a:chExt cx="1752599" cy="1755320"/>
          </a:xfrm>
        </p:grpSpPr>
        <p:sp>
          <p:nvSpPr>
            <p:cNvPr id="115" name="Shape 115"/>
            <p:cNvSpPr/>
            <p:nvPr/>
          </p:nvSpPr>
          <p:spPr>
            <a:xfrm>
              <a:off x="5029200" y="4267200"/>
              <a:ext cx="1447800" cy="1447800"/>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16" name="Shape 116"/>
            <p:cNvPicPr preferRelativeResize="0"/>
            <p:nvPr/>
          </p:nvPicPr>
          <p:blipFill rotWithShape="1">
            <a:blip r:embed="rId7">
              <a:alphaModFix/>
            </a:blip>
            <a:srcRect/>
            <a:stretch/>
          </p:blipFill>
          <p:spPr>
            <a:xfrm>
              <a:off x="5285014" y="4525735"/>
              <a:ext cx="1496785" cy="1496785"/>
            </a:xfrm>
            <a:prstGeom prst="rect">
              <a:avLst/>
            </a:prstGeom>
            <a:noFill/>
            <a:ln>
              <a:noFill/>
            </a:ln>
            <a:effectLst>
              <a:outerShdw blurRad="50800" dist="38100" dir="13500000" algn="br" rotWithShape="0">
                <a:prstClr val="black">
                  <a:alpha val="40000"/>
                </a:prstClr>
              </a:outerShdw>
            </a:effectLst>
          </p:spPr>
        </p:pic>
      </p:grpSp>
      <p:sp>
        <p:nvSpPr>
          <p:cNvPr id="117" name="Shape 117"/>
          <p:cNvSpPr txBox="1"/>
          <p:nvPr/>
        </p:nvSpPr>
        <p:spPr>
          <a:xfrm>
            <a:off x="1371600" y="3429000"/>
            <a:ext cx="76200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MQ-7</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(CO)</a:t>
            </a:r>
          </a:p>
        </p:txBody>
      </p:sp>
      <p:sp>
        <p:nvSpPr>
          <p:cNvPr id="118" name="Shape 118"/>
          <p:cNvSpPr txBox="1"/>
          <p:nvPr/>
        </p:nvSpPr>
        <p:spPr>
          <a:xfrm>
            <a:off x="4022271" y="3429000"/>
            <a:ext cx="134982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COM­-09689</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(Dust) </a:t>
            </a:r>
          </a:p>
        </p:txBody>
      </p:sp>
      <p:sp>
        <p:nvSpPr>
          <p:cNvPr id="119" name="Shape 119"/>
          <p:cNvSpPr txBox="1"/>
          <p:nvPr/>
        </p:nvSpPr>
        <p:spPr>
          <a:xfrm>
            <a:off x="6934200" y="3429000"/>
            <a:ext cx="137159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SEN-12291P </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(Dust)</a:t>
            </a:r>
          </a:p>
        </p:txBody>
      </p:sp>
      <p:sp>
        <p:nvSpPr>
          <p:cNvPr id="120" name="Shape 120"/>
          <p:cNvSpPr txBox="1"/>
          <p:nvPr/>
        </p:nvSpPr>
        <p:spPr>
          <a:xfrm>
            <a:off x="2258784" y="6022128"/>
            <a:ext cx="198119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SEN­-10167</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(TEMP+HUMIDITY) </a:t>
            </a:r>
          </a:p>
        </p:txBody>
      </p:sp>
      <p:sp>
        <p:nvSpPr>
          <p:cNvPr id="121" name="Shape 121"/>
          <p:cNvSpPr txBox="1"/>
          <p:nvPr/>
        </p:nvSpPr>
        <p:spPr>
          <a:xfrm>
            <a:off x="5403396" y="6022521"/>
            <a:ext cx="122600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SEN­-11574</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(Pulse)</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p:nvPr/>
        </p:nvSpPr>
        <p:spPr>
          <a:xfrm>
            <a:off x="304800" y="152400"/>
            <a:ext cx="8458200" cy="1219199"/>
          </a:xfrm>
          <a:prstGeom prst="round2DiagRect">
            <a:avLst>
              <a:gd name="adj1" fmla="val 16667"/>
              <a:gd name="adj2" fmla="val 0"/>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3200" b="1" i="0" u="none" strike="noStrike" cap="none" baseline="0" dirty="0">
                <a:solidFill>
                  <a:schemeClr val="lt1"/>
                </a:solidFill>
                <a:effectLst>
                  <a:outerShdw blurRad="38100" dist="38100" dir="2700000" algn="tl">
                    <a:srgbClr val="000000">
                      <a:alpha val="43137"/>
                    </a:srgbClr>
                  </a:outerShdw>
                </a:effectLst>
                <a:latin typeface="Calibri"/>
                <a:ea typeface="Calibri"/>
                <a:cs typeface="Calibri"/>
                <a:sym typeface="Calibri"/>
              </a:rPr>
              <a:t>Dynamo</a:t>
            </a:r>
          </a:p>
        </p:txBody>
      </p:sp>
      <p:grpSp>
        <p:nvGrpSpPr>
          <p:cNvPr id="2" name="Group 1"/>
          <p:cNvGrpSpPr/>
          <p:nvPr/>
        </p:nvGrpSpPr>
        <p:grpSpPr>
          <a:xfrm>
            <a:off x="2098220" y="2059440"/>
            <a:ext cx="5086349" cy="4036558"/>
            <a:chOff x="2098220" y="2059440"/>
            <a:chExt cx="5086349" cy="4036558"/>
          </a:xfrm>
        </p:grpSpPr>
        <p:sp>
          <p:nvSpPr>
            <p:cNvPr id="129" name="Shape 129"/>
            <p:cNvSpPr/>
            <p:nvPr/>
          </p:nvSpPr>
          <p:spPr>
            <a:xfrm>
              <a:off x="2098220" y="2059440"/>
              <a:ext cx="4648199" cy="3657600"/>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30" name="Shape 130"/>
            <p:cNvPicPr preferRelativeResize="0"/>
            <p:nvPr/>
          </p:nvPicPr>
          <p:blipFill rotWithShape="1">
            <a:blip r:embed="rId3">
              <a:alphaModFix/>
            </a:blip>
            <a:srcRect/>
            <a:stretch/>
          </p:blipFill>
          <p:spPr>
            <a:xfrm>
              <a:off x="2422070" y="2386011"/>
              <a:ext cx="4762499" cy="3709987"/>
            </a:xfrm>
            <a:prstGeom prst="rect">
              <a:avLst/>
            </a:prstGeom>
            <a:noFill/>
            <a:ln>
              <a:noFill/>
            </a:ln>
            <a:effectLst>
              <a:outerShdw blurRad="50800" dist="38100" dir="13500000" algn="br" rotWithShape="0">
                <a:prstClr val="black">
                  <a:alpha val="40000"/>
                </a:prstClr>
              </a:outerShdw>
            </a:effectLst>
          </p:spPr>
        </p:pic>
      </p:gr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p:nvPr/>
        </p:nvSpPr>
        <p:spPr>
          <a:xfrm>
            <a:off x="5807550" y="3474900"/>
            <a:ext cx="781199" cy="63480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7" name="Shape 137"/>
          <p:cNvSpPr/>
          <p:nvPr/>
        </p:nvSpPr>
        <p:spPr>
          <a:xfrm>
            <a:off x="304800" y="152400"/>
            <a:ext cx="8458200" cy="1219199"/>
          </a:xfrm>
          <a:prstGeom prst="round2DiagRect">
            <a:avLst>
              <a:gd name="adj1" fmla="val 16667"/>
              <a:gd name="adj2" fmla="val 0"/>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3200" b="1" i="0" u="none" strike="noStrike" cap="none" baseline="0" dirty="0">
                <a:solidFill>
                  <a:schemeClr val="lt1"/>
                </a:solidFill>
                <a:effectLst>
                  <a:outerShdw blurRad="38100" dist="38100" dir="2700000" algn="tl">
                    <a:srgbClr val="000000">
                      <a:alpha val="43137"/>
                    </a:srgbClr>
                  </a:outerShdw>
                </a:effectLst>
                <a:latin typeface="Calibri"/>
                <a:ea typeface="Calibri"/>
                <a:cs typeface="Calibri"/>
                <a:sym typeface="Calibri"/>
              </a:rPr>
              <a:t>Circuit Design</a:t>
            </a:r>
          </a:p>
        </p:txBody>
      </p:sp>
      <p:sp>
        <p:nvSpPr>
          <p:cNvPr id="138" name="Shape 138"/>
          <p:cNvSpPr/>
          <p:nvPr/>
        </p:nvSpPr>
        <p:spPr>
          <a:xfrm>
            <a:off x="3624775" y="2472700"/>
            <a:ext cx="3523800" cy="2962500"/>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nvGrpSpPr>
          <p:cNvPr id="139" name="Shape 139"/>
          <p:cNvGrpSpPr/>
          <p:nvPr/>
        </p:nvGrpSpPr>
        <p:grpSpPr>
          <a:xfrm>
            <a:off x="390589" y="1570980"/>
            <a:ext cx="1052703" cy="952530"/>
            <a:chOff x="3657600" y="1752600"/>
            <a:chExt cx="1714500" cy="1676400"/>
          </a:xfrm>
        </p:grpSpPr>
        <p:sp>
          <p:nvSpPr>
            <p:cNvPr id="140" name="Shape 140"/>
            <p:cNvSpPr/>
            <p:nvPr/>
          </p:nvSpPr>
          <p:spPr>
            <a:xfrm>
              <a:off x="3657600" y="1752600"/>
              <a:ext cx="1447800" cy="1447800"/>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41" name="Shape 141"/>
            <p:cNvPicPr preferRelativeResize="0"/>
            <p:nvPr/>
          </p:nvPicPr>
          <p:blipFill rotWithShape="1">
            <a:blip r:embed="rId3">
              <a:alphaModFix/>
            </a:blip>
            <a:srcRect/>
            <a:stretch/>
          </p:blipFill>
          <p:spPr>
            <a:xfrm>
              <a:off x="3924300" y="1981200"/>
              <a:ext cx="1447800" cy="1447800"/>
            </a:xfrm>
            <a:prstGeom prst="rect">
              <a:avLst/>
            </a:prstGeom>
            <a:noFill/>
            <a:ln>
              <a:noFill/>
            </a:ln>
          </p:spPr>
        </p:pic>
      </p:grpSp>
      <p:grpSp>
        <p:nvGrpSpPr>
          <p:cNvPr id="142" name="Shape 142"/>
          <p:cNvGrpSpPr/>
          <p:nvPr/>
        </p:nvGrpSpPr>
        <p:grpSpPr>
          <a:xfrm>
            <a:off x="1367811" y="2705282"/>
            <a:ext cx="984214" cy="888994"/>
            <a:chOff x="762000" y="1752600"/>
            <a:chExt cx="1676400" cy="1676400"/>
          </a:xfrm>
        </p:grpSpPr>
        <p:sp>
          <p:nvSpPr>
            <p:cNvPr id="143" name="Shape 143"/>
            <p:cNvSpPr/>
            <p:nvPr/>
          </p:nvSpPr>
          <p:spPr>
            <a:xfrm>
              <a:off x="762000" y="1752600"/>
              <a:ext cx="1447800" cy="1447800"/>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44" name="Shape 144"/>
            <p:cNvPicPr preferRelativeResize="0"/>
            <p:nvPr/>
          </p:nvPicPr>
          <p:blipFill rotWithShape="1">
            <a:blip r:embed="rId4">
              <a:alphaModFix/>
            </a:blip>
            <a:srcRect/>
            <a:stretch/>
          </p:blipFill>
          <p:spPr>
            <a:xfrm>
              <a:off x="990600" y="1981200"/>
              <a:ext cx="1447800" cy="1447800"/>
            </a:xfrm>
            <a:prstGeom prst="rect">
              <a:avLst/>
            </a:prstGeom>
            <a:noFill/>
            <a:ln>
              <a:noFill/>
            </a:ln>
          </p:spPr>
        </p:pic>
      </p:grpSp>
      <p:grpSp>
        <p:nvGrpSpPr>
          <p:cNvPr id="145" name="Shape 145"/>
          <p:cNvGrpSpPr/>
          <p:nvPr/>
        </p:nvGrpSpPr>
        <p:grpSpPr>
          <a:xfrm>
            <a:off x="235042" y="5772794"/>
            <a:ext cx="1058174" cy="994608"/>
            <a:chOff x="6324600" y="1752600"/>
            <a:chExt cx="2159099" cy="1676400"/>
          </a:xfrm>
        </p:grpSpPr>
        <p:sp>
          <p:nvSpPr>
            <p:cNvPr id="146" name="Shape 146"/>
            <p:cNvSpPr/>
            <p:nvPr/>
          </p:nvSpPr>
          <p:spPr>
            <a:xfrm>
              <a:off x="6324600" y="1752600"/>
              <a:ext cx="1828800" cy="1447800"/>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47" name="Shape 147"/>
            <p:cNvPicPr preferRelativeResize="0"/>
            <p:nvPr/>
          </p:nvPicPr>
          <p:blipFill rotWithShape="1">
            <a:blip r:embed="rId5">
              <a:alphaModFix/>
            </a:blip>
            <a:srcRect/>
            <a:stretch/>
          </p:blipFill>
          <p:spPr>
            <a:xfrm>
              <a:off x="6553200" y="1981200"/>
              <a:ext cx="1930499" cy="1447800"/>
            </a:xfrm>
            <a:prstGeom prst="rect">
              <a:avLst/>
            </a:prstGeom>
            <a:noFill/>
            <a:ln>
              <a:noFill/>
            </a:ln>
          </p:spPr>
        </p:pic>
      </p:grpSp>
      <p:grpSp>
        <p:nvGrpSpPr>
          <p:cNvPr id="148" name="Shape 148"/>
          <p:cNvGrpSpPr/>
          <p:nvPr/>
        </p:nvGrpSpPr>
        <p:grpSpPr>
          <a:xfrm>
            <a:off x="1331440" y="4826606"/>
            <a:ext cx="1056926" cy="946186"/>
            <a:chOff x="2209800" y="4267200"/>
            <a:chExt cx="1812598" cy="1755447"/>
          </a:xfrm>
        </p:grpSpPr>
        <p:sp>
          <p:nvSpPr>
            <p:cNvPr id="149" name="Shape 149"/>
            <p:cNvSpPr/>
            <p:nvPr/>
          </p:nvSpPr>
          <p:spPr>
            <a:xfrm>
              <a:off x="2209800" y="4267200"/>
              <a:ext cx="1447800" cy="1447800"/>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50" name="Shape 150"/>
            <p:cNvPicPr preferRelativeResize="0"/>
            <p:nvPr/>
          </p:nvPicPr>
          <p:blipFill rotWithShape="1">
            <a:blip r:embed="rId6">
              <a:alphaModFix/>
            </a:blip>
            <a:srcRect/>
            <a:stretch/>
          </p:blipFill>
          <p:spPr>
            <a:xfrm>
              <a:off x="2476499" y="4476748"/>
              <a:ext cx="1545899" cy="1545899"/>
            </a:xfrm>
            <a:prstGeom prst="rect">
              <a:avLst/>
            </a:prstGeom>
            <a:noFill/>
            <a:ln>
              <a:noFill/>
            </a:ln>
          </p:spPr>
        </p:pic>
      </p:grpSp>
      <p:grpSp>
        <p:nvGrpSpPr>
          <p:cNvPr id="151" name="Shape 151"/>
          <p:cNvGrpSpPr/>
          <p:nvPr/>
        </p:nvGrpSpPr>
        <p:grpSpPr>
          <a:xfrm>
            <a:off x="302149" y="3725472"/>
            <a:ext cx="1151577" cy="1018387"/>
            <a:chOff x="5029200" y="4267200"/>
            <a:chExt cx="1752514" cy="1755235"/>
          </a:xfrm>
        </p:grpSpPr>
        <p:sp>
          <p:nvSpPr>
            <p:cNvPr id="152" name="Shape 152"/>
            <p:cNvSpPr/>
            <p:nvPr/>
          </p:nvSpPr>
          <p:spPr>
            <a:xfrm>
              <a:off x="5029200" y="4267200"/>
              <a:ext cx="1447800" cy="1447800"/>
            </a:xfrm>
            <a:prstGeom prst="rect">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53" name="Shape 153"/>
            <p:cNvPicPr preferRelativeResize="0"/>
            <p:nvPr/>
          </p:nvPicPr>
          <p:blipFill rotWithShape="1">
            <a:blip r:embed="rId7">
              <a:alphaModFix/>
            </a:blip>
            <a:srcRect/>
            <a:stretch/>
          </p:blipFill>
          <p:spPr>
            <a:xfrm>
              <a:off x="5285014" y="4525735"/>
              <a:ext cx="1496699" cy="1496699"/>
            </a:xfrm>
            <a:prstGeom prst="rect">
              <a:avLst/>
            </a:prstGeom>
            <a:noFill/>
            <a:ln>
              <a:noFill/>
            </a:ln>
          </p:spPr>
        </p:pic>
      </p:grpSp>
      <p:sp>
        <p:nvSpPr>
          <p:cNvPr id="154" name="Shape 154"/>
          <p:cNvSpPr/>
          <p:nvPr/>
        </p:nvSpPr>
        <p:spPr>
          <a:xfrm>
            <a:off x="3875900" y="2820452"/>
            <a:ext cx="648899" cy="2262300"/>
          </a:xfrm>
          <a:prstGeom prst="rect">
            <a:avLst/>
          </a:prstGeom>
          <a:solidFill>
            <a:srgbClr val="434343"/>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5" name="Shape 155"/>
          <p:cNvSpPr txBox="1"/>
          <p:nvPr/>
        </p:nvSpPr>
        <p:spPr>
          <a:xfrm rot="-5400000">
            <a:off x="3450737" y="3667974"/>
            <a:ext cx="1504199" cy="388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lt1"/>
                </a:solidFill>
                <a:latin typeface="Calibri"/>
                <a:ea typeface="Calibri"/>
                <a:cs typeface="Calibri"/>
                <a:sym typeface="Calibri"/>
              </a:rPr>
              <a:t>ATMEGA328P</a:t>
            </a:r>
          </a:p>
        </p:txBody>
      </p:sp>
      <p:sp>
        <p:nvSpPr>
          <p:cNvPr id="156" name="Shape 156"/>
          <p:cNvSpPr/>
          <p:nvPr/>
        </p:nvSpPr>
        <p:spPr>
          <a:xfrm rot="10800000" flipH="1">
            <a:off x="1729825" y="1680387"/>
            <a:ext cx="2517300" cy="716100"/>
          </a:xfrm>
          <a:prstGeom prst="bentUpArrow">
            <a:avLst>
              <a:gd name="adj1" fmla="val 25000"/>
              <a:gd name="adj2" fmla="val 25000"/>
              <a:gd name="adj3" fmla="val 25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7" name="Shape 157"/>
          <p:cNvSpPr/>
          <p:nvPr/>
        </p:nvSpPr>
        <p:spPr>
          <a:xfrm>
            <a:off x="1729825" y="5824500"/>
            <a:ext cx="2517300" cy="716100"/>
          </a:xfrm>
          <a:prstGeom prst="bentUpArrow">
            <a:avLst>
              <a:gd name="adj1" fmla="val 25000"/>
              <a:gd name="adj2" fmla="val 25000"/>
              <a:gd name="adj3" fmla="val 25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8" name="Shape 158"/>
          <p:cNvSpPr/>
          <p:nvPr/>
        </p:nvSpPr>
        <p:spPr>
          <a:xfrm>
            <a:off x="2559850" y="3110125"/>
            <a:ext cx="857099" cy="32760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9" name="Shape 159"/>
          <p:cNvSpPr/>
          <p:nvPr/>
        </p:nvSpPr>
        <p:spPr>
          <a:xfrm>
            <a:off x="2578025" y="5031612"/>
            <a:ext cx="857099" cy="32760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0" name="Shape 160"/>
          <p:cNvSpPr txBox="1"/>
          <p:nvPr/>
        </p:nvSpPr>
        <p:spPr>
          <a:xfrm>
            <a:off x="2559850" y="1371600"/>
            <a:ext cx="716400" cy="388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3.3V</a:t>
            </a:r>
          </a:p>
        </p:txBody>
      </p:sp>
      <p:sp>
        <p:nvSpPr>
          <p:cNvPr id="161" name="Shape 161"/>
          <p:cNvSpPr txBox="1"/>
          <p:nvPr/>
        </p:nvSpPr>
        <p:spPr>
          <a:xfrm>
            <a:off x="2630275" y="5875975"/>
            <a:ext cx="716400" cy="388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3.3V</a:t>
            </a:r>
          </a:p>
        </p:txBody>
      </p:sp>
      <p:sp>
        <p:nvSpPr>
          <p:cNvPr id="162" name="Shape 162"/>
          <p:cNvSpPr txBox="1"/>
          <p:nvPr/>
        </p:nvSpPr>
        <p:spPr>
          <a:xfrm>
            <a:off x="2648375" y="4643125"/>
            <a:ext cx="716400" cy="388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3.3V</a:t>
            </a:r>
          </a:p>
        </p:txBody>
      </p:sp>
      <p:sp>
        <p:nvSpPr>
          <p:cNvPr id="163" name="Shape 163"/>
          <p:cNvSpPr txBox="1"/>
          <p:nvPr/>
        </p:nvSpPr>
        <p:spPr>
          <a:xfrm>
            <a:off x="2630200" y="3598050"/>
            <a:ext cx="716400" cy="388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3.3V</a:t>
            </a:r>
          </a:p>
        </p:txBody>
      </p:sp>
      <p:sp>
        <p:nvSpPr>
          <p:cNvPr id="164" name="Shape 164"/>
          <p:cNvSpPr txBox="1"/>
          <p:nvPr/>
        </p:nvSpPr>
        <p:spPr>
          <a:xfrm>
            <a:off x="2630200" y="2803025"/>
            <a:ext cx="716400" cy="388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5V</a:t>
            </a:r>
          </a:p>
        </p:txBody>
      </p:sp>
      <p:sp>
        <p:nvSpPr>
          <p:cNvPr id="165" name="Shape 165"/>
          <p:cNvSpPr/>
          <p:nvPr/>
        </p:nvSpPr>
        <p:spPr>
          <a:xfrm>
            <a:off x="4806100" y="2791725"/>
            <a:ext cx="857099" cy="63480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6" name="Shape 166"/>
          <p:cNvSpPr txBox="1"/>
          <p:nvPr/>
        </p:nvSpPr>
        <p:spPr>
          <a:xfrm>
            <a:off x="4742500" y="2820450"/>
            <a:ext cx="984299" cy="6173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dirty="0">
                <a:solidFill>
                  <a:schemeClr val="dk1"/>
                </a:solidFill>
                <a:latin typeface="Calibri"/>
                <a:ea typeface="Calibri"/>
                <a:cs typeface="Calibri"/>
                <a:sym typeface="Calibri"/>
              </a:rPr>
              <a:t>MQ-7 </a:t>
            </a:r>
            <a:r>
              <a:rPr lang="en-US" dirty="0" smtClean="0">
                <a:solidFill>
                  <a:schemeClr val="dk1"/>
                </a:solidFill>
                <a:latin typeface="Calibri"/>
                <a:ea typeface="Calibri"/>
                <a:cs typeface="Calibri"/>
                <a:sym typeface="Calibri"/>
              </a:rPr>
              <a:t>+</a:t>
            </a:r>
          </a:p>
          <a:p>
            <a:pPr marL="0" marR="0" lvl="0" indent="0" algn="ctr" rtl="0">
              <a:spcBef>
                <a:spcPts val="0"/>
              </a:spcBef>
              <a:buSzPct val="25000"/>
              <a:buNone/>
            </a:pPr>
            <a:r>
              <a:rPr lang="en-US" dirty="0" smtClean="0">
                <a:solidFill>
                  <a:schemeClr val="dk1"/>
                </a:solidFill>
                <a:latin typeface="Calibri"/>
                <a:ea typeface="Calibri"/>
                <a:cs typeface="Calibri"/>
                <a:sym typeface="Calibri"/>
              </a:rPr>
              <a:t>Regulation</a:t>
            </a:r>
            <a:endParaRPr lang="en-US" dirty="0">
              <a:solidFill>
                <a:schemeClr val="dk1"/>
              </a:solidFill>
              <a:latin typeface="Calibri"/>
              <a:ea typeface="Calibri"/>
              <a:cs typeface="Calibri"/>
              <a:sym typeface="Calibri"/>
            </a:endParaRPr>
          </a:p>
        </p:txBody>
      </p:sp>
      <p:sp>
        <p:nvSpPr>
          <p:cNvPr id="167" name="Shape 167"/>
          <p:cNvSpPr txBox="1"/>
          <p:nvPr/>
        </p:nvSpPr>
        <p:spPr>
          <a:xfrm>
            <a:off x="7408575" y="4431800"/>
            <a:ext cx="1986300" cy="2262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Vcc = 3.3V</a:t>
            </a:r>
          </a:p>
          <a:p>
            <a:pPr marL="0" marR="0" lvl="0" indent="0" algn="l" rtl="0">
              <a:spcBef>
                <a:spcPts val="0"/>
              </a:spcBef>
              <a:buSzPct val="25000"/>
              <a:buNone/>
            </a:pPr>
            <a:r>
              <a:rPr lang="en-US" sz="1800">
                <a:solidFill>
                  <a:schemeClr val="dk1"/>
                </a:solidFill>
                <a:latin typeface="Calibri"/>
                <a:ea typeface="Calibri"/>
                <a:cs typeface="Calibri"/>
                <a:sym typeface="Calibri"/>
              </a:rPr>
              <a:t>VAC+</a:t>
            </a:r>
          </a:p>
          <a:p>
            <a:pPr marL="0" marR="0" lvl="0" indent="0" algn="l" rtl="0">
              <a:spcBef>
                <a:spcPts val="0"/>
              </a:spcBef>
              <a:buSzPct val="25000"/>
              <a:buNone/>
            </a:pPr>
            <a:r>
              <a:rPr lang="en-US" sz="1800">
                <a:solidFill>
                  <a:schemeClr val="dk1"/>
                </a:solidFill>
                <a:latin typeface="Calibri"/>
                <a:ea typeface="Calibri"/>
                <a:cs typeface="Calibri"/>
                <a:sym typeface="Calibri"/>
              </a:rPr>
              <a:t>VAC-</a:t>
            </a:r>
          </a:p>
          <a:p>
            <a:pPr marL="0" marR="0" lvl="0" indent="0" algn="l" rtl="0">
              <a:spcBef>
                <a:spcPts val="0"/>
              </a:spcBef>
              <a:buSzPct val="25000"/>
              <a:buNone/>
            </a:pPr>
            <a:r>
              <a:rPr lang="en-US" sz="1800">
                <a:solidFill>
                  <a:schemeClr val="dk1"/>
                </a:solidFill>
                <a:latin typeface="Calibri"/>
                <a:ea typeface="Calibri"/>
                <a:cs typeface="Calibri"/>
                <a:sym typeface="Calibri"/>
              </a:rPr>
              <a:t>V_5X_USB</a:t>
            </a:r>
          </a:p>
          <a:p>
            <a:pPr marL="0" marR="0" lvl="0" indent="0" algn="l" rtl="0">
              <a:spcBef>
                <a:spcPts val="0"/>
              </a:spcBef>
              <a:buSzPct val="25000"/>
              <a:buNone/>
            </a:pPr>
            <a:r>
              <a:rPr lang="en-US" sz="1800">
                <a:solidFill>
                  <a:schemeClr val="dk1"/>
                </a:solidFill>
                <a:latin typeface="Calibri"/>
                <a:ea typeface="Calibri"/>
                <a:cs typeface="Calibri"/>
                <a:sym typeface="Calibri"/>
              </a:rPr>
              <a:t>GND</a:t>
            </a:r>
          </a:p>
          <a:p>
            <a:pPr marL="0" marR="0" lvl="0" indent="0" algn="l" rtl="0">
              <a:spcBef>
                <a:spcPts val="0"/>
              </a:spcBef>
              <a:buSzPct val="25000"/>
              <a:buNone/>
            </a:pPr>
            <a:r>
              <a:rPr lang="en-US" sz="1800">
                <a:solidFill>
                  <a:schemeClr val="dk1"/>
                </a:solidFill>
                <a:latin typeface="Calibri"/>
                <a:ea typeface="Calibri"/>
                <a:cs typeface="Calibri"/>
                <a:sym typeface="Calibri"/>
              </a:rPr>
              <a:t>Cable Cut Detect</a:t>
            </a:r>
          </a:p>
          <a:p>
            <a:pPr lvl="0" rtl="0">
              <a:spcBef>
                <a:spcPts val="0"/>
              </a:spcBef>
              <a:buClr>
                <a:schemeClr val="dk1"/>
              </a:buClr>
              <a:buSzPct val="25000"/>
              <a:buFont typeface="Arial"/>
              <a:buNone/>
            </a:pPr>
            <a:r>
              <a:rPr lang="en-US" sz="1800">
                <a:solidFill>
                  <a:schemeClr val="dk1"/>
                </a:solidFill>
                <a:latin typeface="Calibri"/>
                <a:ea typeface="Calibri"/>
                <a:cs typeface="Calibri"/>
                <a:sym typeface="Calibri"/>
              </a:rPr>
              <a:t>RS232_RX</a:t>
            </a:r>
          </a:p>
          <a:p>
            <a:pPr lvl="0" rtl="0">
              <a:spcBef>
                <a:spcPts val="0"/>
              </a:spcBef>
              <a:buClr>
                <a:schemeClr val="dk1"/>
              </a:buClr>
              <a:buSzPct val="25000"/>
              <a:buFont typeface="Arial"/>
              <a:buNone/>
            </a:pPr>
            <a:r>
              <a:rPr lang="en-US" sz="1800">
                <a:solidFill>
                  <a:schemeClr val="dk1"/>
                </a:solidFill>
                <a:latin typeface="Calibri"/>
                <a:ea typeface="Calibri"/>
                <a:cs typeface="Calibri"/>
                <a:sym typeface="Calibri"/>
              </a:rPr>
              <a:t>RS232_TX</a:t>
            </a: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8" name="Shape 168"/>
          <p:cNvSpPr/>
          <p:nvPr/>
        </p:nvSpPr>
        <p:spPr>
          <a:xfrm>
            <a:off x="6229201" y="4564850"/>
            <a:ext cx="781199" cy="63480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9" name="Shape 169"/>
          <p:cNvSpPr txBox="1"/>
          <p:nvPr/>
        </p:nvSpPr>
        <p:spPr>
          <a:xfrm>
            <a:off x="6110101" y="4721325"/>
            <a:ext cx="1052699" cy="27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dirty="0">
                <a:solidFill>
                  <a:schemeClr val="dk1"/>
                </a:solidFill>
                <a:latin typeface="Calibri"/>
                <a:ea typeface="Calibri"/>
                <a:cs typeface="Calibri"/>
                <a:sym typeface="Calibri"/>
              </a:rPr>
              <a:t>RJ-45</a:t>
            </a:r>
          </a:p>
        </p:txBody>
      </p:sp>
      <p:sp>
        <p:nvSpPr>
          <p:cNvPr id="170" name="Shape 170"/>
          <p:cNvSpPr/>
          <p:nvPr/>
        </p:nvSpPr>
        <p:spPr>
          <a:xfrm>
            <a:off x="4851675" y="3634200"/>
            <a:ext cx="781199" cy="5144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1" name="Shape 171"/>
          <p:cNvSpPr txBox="1"/>
          <p:nvPr/>
        </p:nvSpPr>
        <p:spPr>
          <a:xfrm>
            <a:off x="4716025" y="3697200"/>
            <a:ext cx="1052699" cy="3885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dirty="0" smtClean="0">
                <a:solidFill>
                  <a:schemeClr val="dk1"/>
                </a:solidFill>
                <a:latin typeface="Calibri"/>
                <a:ea typeface="Calibri"/>
                <a:cs typeface="Calibri"/>
                <a:sym typeface="Calibri"/>
              </a:rPr>
              <a:t>RTC</a:t>
            </a:r>
            <a:endParaRPr lang="en-US" dirty="0">
              <a:solidFill>
                <a:schemeClr val="dk1"/>
              </a:solidFill>
              <a:latin typeface="Calibri"/>
              <a:ea typeface="Calibri"/>
              <a:cs typeface="Calibri"/>
              <a:sym typeface="Calibri"/>
            </a:endParaRPr>
          </a:p>
        </p:txBody>
      </p:sp>
      <p:sp>
        <p:nvSpPr>
          <p:cNvPr id="43" name="Shape 165"/>
          <p:cNvSpPr/>
          <p:nvPr/>
        </p:nvSpPr>
        <p:spPr>
          <a:xfrm>
            <a:off x="6198149" y="2734874"/>
            <a:ext cx="857099" cy="63480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3" name="Shape 173"/>
          <p:cNvSpPr txBox="1"/>
          <p:nvPr/>
        </p:nvSpPr>
        <p:spPr>
          <a:xfrm>
            <a:off x="6117449" y="2791725"/>
            <a:ext cx="1058099" cy="4565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dirty="0">
                <a:solidFill>
                  <a:schemeClr val="dk1"/>
                </a:solidFill>
                <a:latin typeface="Calibri"/>
                <a:ea typeface="Calibri"/>
                <a:cs typeface="Calibri"/>
                <a:sym typeface="Calibri"/>
              </a:rPr>
              <a:t>2-pin AC terminal</a:t>
            </a:r>
          </a:p>
        </p:txBody>
      </p:sp>
      <p:sp>
        <p:nvSpPr>
          <p:cNvPr id="174" name="Shape 174"/>
          <p:cNvSpPr/>
          <p:nvPr/>
        </p:nvSpPr>
        <p:spPr>
          <a:xfrm>
            <a:off x="6239787" y="3665107"/>
            <a:ext cx="648899" cy="5144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5" name="Shape 175"/>
          <p:cNvSpPr txBox="1"/>
          <p:nvPr/>
        </p:nvSpPr>
        <p:spPr>
          <a:xfrm>
            <a:off x="6035187" y="3667968"/>
            <a:ext cx="1058099" cy="3885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a:solidFill>
                  <a:schemeClr val="dk1"/>
                </a:solidFill>
                <a:latin typeface="Calibri"/>
                <a:ea typeface="Calibri"/>
                <a:cs typeface="Calibri"/>
                <a:sym typeface="Calibri"/>
              </a:rPr>
              <a:t>Miro </a:t>
            </a:r>
          </a:p>
          <a:p>
            <a:pPr marL="0" marR="0" lvl="0" indent="0" algn="ctr" rtl="0">
              <a:spcBef>
                <a:spcPts val="0"/>
              </a:spcBef>
              <a:buSzPct val="25000"/>
              <a:buNone/>
            </a:pPr>
            <a:r>
              <a:rPr lang="en-US">
                <a:solidFill>
                  <a:schemeClr val="dk1"/>
                </a:solidFill>
                <a:latin typeface="Calibri"/>
                <a:ea typeface="Calibri"/>
                <a:cs typeface="Calibri"/>
                <a:sym typeface="Calibri"/>
              </a:rPr>
              <a:t>USB</a:t>
            </a:r>
          </a:p>
        </p:txBody>
      </p:sp>
      <p:sp>
        <p:nvSpPr>
          <p:cNvPr id="176" name="Shape 176"/>
          <p:cNvSpPr/>
          <p:nvPr/>
        </p:nvSpPr>
        <p:spPr>
          <a:xfrm>
            <a:off x="1803425" y="4046625"/>
            <a:ext cx="1571099" cy="32760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 name="Shape 170"/>
          <p:cNvSpPr/>
          <p:nvPr/>
        </p:nvSpPr>
        <p:spPr>
          <a:xfrm>
            <a:off x="4874151" y="4514701"/>
            <a:ext cx="781199" cy="5144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5" name="Shape 171"/>
          <p:cNvSpPr txBox="1"/>
          <p:nvPr/>
        </p:nvSpPr>
        <p:spPr>
          <a:xfrm>
            <a:off x="4738501" y="4577701"/>
            <a:ext cx="1052699" cy="3885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dirty="0" smtClean="0">
                <a:solidFill>
                  <a:schemeClr val="dk1"/>
                </a:solidFill>
                <a:latin typeface="Calibri"/>
                <a:ea typeface="Calibri"/>
                <a:cs typeface="Calibri"/>
                <a:sym typeface="Calibri"/>
              </a:rPr>
              <a:t>Memory</a:t>
            </a:r>
            <a:endParaRPr lang="en-US"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p:nvPr/>
        </p:nvSpPr>
        <p:spPr>
          <a:xfrm>
            <a:off x="304800" y="152400"/>
            <a:ext cx="8458200" cy="1219199"/>
          </a:xfrm>
          <a:prstGeom prst="round2DiagRect">
            <a:avLst>
              <a:gd name="adj1" fmla="val 16667"/>
              <a:gd name="adj2" fmla="val 0"/>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3200" b="1" i="0" u="none" strike="noStrike" cap="none" baseline="0" dirty="0">
                <a:solidFill>
                  <a:schemeClr val="lt1"/>
                </a:solidFill>
                <a:effectLst>
                  <a:outerShdw blurRad="38100" dist="38100" dir="2700000" algn="tl">
                    <a:srgbClr val="000000">
                      <a:alpha val="43137"/>
                    </a:srgbClr>
                  </a:outerShdw>
                </a:effectLst>
                <a:latin typeface="Calibri"/>
                <a:ea typeface="Calibri"/>
                <a:cs typeface="Calibri"/>
                <a:sym typeface="Calibri"/>
              </a:rPr>
              <a:t>Features Summary</a:t>
            </a:r>
          </a:p>
        </p:txBody>
      </p:sp>
      <p:sp>
        <p:nvSpPr>
          <p:cNvPr id="183" name="Shape 183"/>
          <p:cNvSpPr txBox="1"/>
          <p:nvPr/>
        </p:nvSpPr>
        <p:spPr>
          <a:xfrm>
            <a:off x="990600" y="1551087"/>
            <a:ext cx="7315200" cy="5078312"/>
          </a:xfrm>
          <a:prstGeom prst="rect">
            <a:avLst/>
          </a:prstGeom>
          <a:solidFill>
            <a:schemeClr val="lt1"/>
          </a:solidFill>
          <a:ln w="25400" cap="flat">
            <a:solidFill>
              <a:schemeClr val="accent3"/>
            </a:solidFill>
            <a:prstDash val="solid"/>
            <a:round/>
            <a:headEnd type="none" w="med" len="med"/>
            <a:tailEnd type="none" w="med" len="med"/>
          </a:ln>
        </p:spPr>
        <p:txBody>
          <a:bodyPr lIns="91425" tIns="45700" rIns="91425" bIns="45700" anchor="t" anchorCtr="0">
            <a:noAutofit/>
          </a:bodyPr>
          <a:lstStyle/>
          <a:p>
            <a:pPr marL="285750" marR="0" lvl="0" indent="-285750" algn="l" rtl="0">
              <a:lnSpc>
                <a:spcPct val="150000"/>
              </a:lnSpc>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Collect CO, PM, temperature and humidity, and pulse records.</a:t>
            </a:r>
          </a:p>
          <a:p>
            <a:pPr marL="285750" marR="0" lvl="0" indent="-285750" algn="l" rtl="0">
              <a:lnSpc>
                <a:spcPct val="150000"/>
              </a:lnSpc>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RS232 </a:t>
            </a:r>
            <a:r>
              <a:rPr lang="en-US" sz="1800" b="0" i="0" u="none" strike="noStrike" cap="none" baseline="0" dirty="0" err="1">
                <a:solidFill>
                  <a:schemeClr val="dk1"/>
                </a:solidFill>
                <a:latin typeface="Calibri"/>
                <a:ea typeface="Calibri"/>
                <a:cs typeface="Calibri"/>
                <a:sym typeface="Calibri"/>
              </a:rPr>
              <a:t>Tx</a:t>
            </a:r>
            <a:r>
              <a:rPr lang="en-US" sz="1800" b="0" i="0" u="none" strike="noStrike" cap="none" baseline="0" dirty="0">
                <a:solidFill>
                  <a:schemeClr val="dk1"/>
                </a:solidFill>
                <a:latin typeface="Calibri"/>
                <a:ea typeface="Calibri"/>
                <a:cs typeface="Calibri"/>
                <a:sym typeface="Calibri"/>
              </a:rPr>
              <a:t>/Rx interface with RJ-45 connection to the main box.</a:t>
            </a:r>
          </a:p>
          <a:p>
            <a:pPr marL="285750" marR="0" lvl="0" indent="-285750" algn="l" rtl="0">
              <a:lnSpc>
                <a:spcPct val="150000"/>
              </a:lnSpc>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3.3V power on to collect data and off otherwise. </a:t>
            </a:r>
          </a:p>
          <a:p>
            <a:pPr marL="285750" marR="0" lvl="0" indent="-285750" algn="l" rtl="0">
              <a:lnSpc>
                <a:spcPct val="150000"/>
              </a:lnSpc>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Time stamping of the data using RTC (real-time clock).</a:t>
            </a:r>
          </a:p>
          <a:p>
            <a:pPr marL="285750" marR="0" lvl="0" indent="-285750" algn="l" rtl="0">
              <a:lnSpc>
                <a:spcPct val="150000"/>
              </a:lnSpc>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Main box will set the time in the downstream box.</a:t>
            </a:r>
          </a:p>
          <a:p>
            <a:pPr marL="285750" marR="0" lvl="0" indent="-285750" algn="l" rtl="0">
              <a:lnSpc>
                <a:spcPct val="150000"/>
              </a:lnSpc>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Adjustable sensing rate (1 Hz down to ~0.003333 Hz).</a:t>
            </a:r>
          </a:p>
          <a:p>
            <a:pPr marL="285750" marR="0" lvl="0" indent="-285750" algn="l" rtl="0">
              <a:lnSpc>
                <a:spcPct val="150000"/>
              </a:lnSpc>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Up to ~</a:t>
            </a:r>
            <a:r>
              <a:rPr lang="en-US" sz="1800" b="0" i="0" u="none" strike="noStrike" cap="none" baseline="0" dirty="0" smtClean="0">
                <a:solidFill>
                  <a:schemeClr val="dk1"/>
                </a:solidFill>
                <a:latin typeface="Calibri"/>
                <a:ea typeface="Calibri"/>
                <a:cs typeface="Calibri"/>
                <a:sym typeface="Calibri"/>
              </a:rPr>
              <a:t>1000 </a:t>
            </a:r>
            <a:r>
              <a:rPr lang="en-US" sz="1800" b="0" i="0" u="none" strike="noStrike" cap="none" baseline="0" dirty="0">
                <a:solidFill>
                  <a:schemeClr val="dk1"/>
                </a:solidFill>
                <a:latin typeface="Calibri"/>
                <a:ea typeface="Calibri"/>
                <a:cs typeface="Calibri"/>
                <a:sym typeface="Calibri"/>
              </a:rPr>
              <a:t>sensor readings stored locally (in the AQSH box).</a:t>
            </a:r>
          </a:p>
          <a:p>
            <a:pPr marL="285750" marR="0" lvl="0" indent="-285750" algn="l" rtl="0">
              <a:lnSpc>
                <a:spcPct val="150000"/>
              </a:lnSpc>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Report number of sensor records stored locally to main box.  </a:t>
            </a:r>
          </a:p>
          <a:p>
            <a:pPr marL="285750" marR="0" lvl="0" indent="-285750" algn="l" rtl="0">
              <a:lnSpc>
                <a:spcPct val="150000"/>
              </a:lnSpc>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Read and clear sensor record.  </a:t>
            </a:r>
          </a:p>
          <a:p>
            <a:pPr marL="285750" marR="0" lvl="0" indent="-285750" algn="l" rtl="0">
              <a:lnSpc>
                <a:spcPct val="150000"/>
              </a:lnSpc>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Clear all sensor records without reading.</a:t>
            </a:r>
          </a:p>
          <a:p>
            <a:pPr marL="285750" marR="0" lvl="0" indent="-285750" algn="l" rtl="0">
              <a:lnSpc>
                <a:spcPct val="150000"/>
              </a:lnSpc>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2-pin terminal blocks or 2-pin header to pass through the </a:t>
            </a:r>
            <a:r>
              <a:rPr lang="en-US" sz="1800" b="0" i="0" u="none" strike="noStrike" cap="none" baseline="0" dirty="0" err="1">
                <a:solidFill>
                  <a:schemeClr val="dk1"/>
                </a:solidFill>
                <a:latin typeface="Calibri"/>
                <a:ea typeface="Calibri"/>
                <a:cs typeface="Calibri"/>
                <a:sym typeface="Calibri"/>
              </a:rPr>
              <a:t>V_AC_x</a:t>
            </a:r>
            <a:r>
              <a:rPr lang="en-US" sz="1800" b="0" i="0" u="none" strike="noStrike" cap="none" baseline="0" dirty="0">
                <a:solidFill>
                  <a:schemeClr val="dk1"/>
                </a:solidFill>
                <a:latin typeface="Calibri"/>
                <a:ea typeface="Calibri"/>
                <a:cs typeface="Calibri"/>
                <a:sym typeface="Calibri"/>
              </a:rPr>
              <a:t> lines.  </a:t>
            </a:r>
          </a:p>
          <a:p>
            <a:pPr marL="285750" marR="0" lvl="0" indent="-285750" algn="l" rtl="0">
              <a:lnSpc>
                <a:spcPct val="150000"/>
              </a:lnSpc>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Water-resistant </a:t>
            </a:r>
            <a:r>
              <a:rPr lang="en-US" sz="1800" b="0" i="0" u="none" strike="noStrike" cap="none" baseline="0" dirty="0" err="1">
                <a:solidFill>
                  <a:schemeClr val="dk1"/>
                </a:solidFill>
                <a:latin typeface="Calibri"/>
                <a:ea typeface="Calibri"/>
                <a:cs typeface="Calibri"/>
                <a:sym typeface="Calibri"/>
              </a:rPr>
              <a:t>MicroUSB</a:t>
            </a:r>
            <a:r>
              <a:rPr lang="en-US" sz="1800" b="0" i="0" u="none" strike="noStrike" cap="none" baseline="0" dirty="0">
                <a:solidFill>
                  <a:schemeClr val="dk1"/>
                </a:solidFill>
                <a:latin typeface="Calibri"/>
                <a:ea typeface="Calibri"/>
                <a:cs typeface="Calibri"/>
                <a:sym typeface="Calibri"/>
              </a:rPr>
              <a:t> port for power transfer to the main box.</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3124200" y="3200400"/>
            <a:ext cx="3200399" cy="1447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5400" b="1" i="0" u="none" strike="noStrike" cap="none" baseline="0" dirty="0">
                <a:solidFill>
                  <a:schemeClr val="dk1"/>
                </a:solidFill>
                <a:effectLst>
                  <a:outerShdw blurRad="38100" dist="38100" dir="2700000" algn="tl">
                    <a:srgbClr val="000000">
                      <a:alpha val="43137"/>
                    </a:srgbClr>
                  </a:outerShdw>
                </a:effectLst>
                <a:latin typeface="Calibri"/>
                <a:ea typeface="Calibri"/>
                <a:cs typeface="Calibri"/>
                <a:sym typeface="Calibri"/>
              </a:rPr>
              <a:t>Thank You</a:t>
            </a:r>
          </a:p>
        </p:txBody>
      </p:sp>
      <p:sp>
        <p:nvSpPr>
          <p:cNvPr id="190" name="Shape 190"/>
          <p:cNvSpPr/>
          <p:nvPr/>
        </p:nvSpPr>
        <p:spPr>
          <a:xfrm>
            <a:off x="304800" y="152400"/>
            <a:ext cx="8458200" cy="1219199"/>
          </a:xfrm>
          <a:prstGeom prst="round2DiagRect">
            <a:avLst>
              <a:gd name="adj1" fmla="val 16667"/>
              <a:gd name="adj2" fmla="val 0"/>
            </a:avLst>
          </a:prstGeom>
          <a:solidFill>
            <a:schemeClr val="accent3"/>
          </a:solidFill>
          <a:ln w="25400" cap="flat">
            <a:solidFill>
              <a:srgbClr val="71894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endParaRPr lang="en-US" sz="3200" b="1" i="0" u="none" cap="none" baseline="0" dirty="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715</Words>
  <Application>Microsoft Office PowerPoint</Application>
  <PresentationFormat>On-screen Show (4:3)</PresentationFormat>
  <Paragraphs>116</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OBI AQSH  Open Bike Initiative Air Quality Sensor Hub</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OBI AQSH  Open Bike Initiative Air Quality Sensor Hub</dc:title>
  <dc:creator>Ali</dc:creator>
  <cp:lastModifiedBy>Ali</cp:lastModifiedBy>
  <cp:revision>21</cp:revision>
  <dcterms:modified xsi:type="dcterms:W3CDTF">2015-03-28T19:38:59Z</dcterms:modified>
</cp:coreProperties>
</file>