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88" autoAdjust="0"/>
  </p:normalViewPr>
  <p:slideViewPr>
    <p:cSldViewPr snapToGrid="0" snapToObjects="1">
      <p:cViewPr varScale="1">
        <p:scale>
          <a:sx n="88" d="100"/>
          <a:sy n="88" d="100"/>
        </p:scale>
        <p:origin x="-2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7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18D5A-A876-204C-9E18-84B6D145B4D7}" type="datetimeFigureOut">
              <a:rPr lang="en-US" smtClean="0"/>
              <a:t>4/29/16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9AACA-D57A-7141-B2FC-E26CDFDF0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93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 introduction using each point, short explanation</a:t>
            </a:r>
            <a:r>
              <a:rPr lang="en-US" baseline="0" dirty="0" smtClean="0"/>
              <a:t> of arbitrage cycle 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cycle: multiple currencies, known as triangular arbitrage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Huge market means lots of trades made every day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Fairly open market, anyone can get involved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Investors:</a:t>
            </a:r>
            <a:r>
              <a:rPr lang="en-US" baseline="0" dirty="0" smtClean="0"/>
              <a:t> long term investments for interest rates, favorable exchange rates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AACA-D57A-7141-B2FC-E26CDFDF0C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3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Predictive analysis: factors such as inflation,</a:t>
            </a:r>
            <a:r>
              <a:rPr lang="en-US" baseline="0" dirty="0" smtClean="0"/>
              <a:t> national interest rates, balance of trade 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Factors that all affect currency</a:t>
            </a:r>
            <a:r>
              <a:rPr lang="en-US" baseline="0" dirty="0" smtClean="0"/>
              <a:t> value and their desirability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Able</a:t>
            </a:r>
            <a:r>
              <a:rPr lang="en-US" baseline="0" dirty="0" smtClean="0"/>
              <a:t> to make estimations 1 day to 1 decade ahead: long term investors like hedge funds and investment managers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HFT: algorithms to make decisions in milliseconds 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Bellman Ford: polynomial algorithm that can find “negative cycles” i.e. sum of weights along a cycle</a:t>
            </a:r>
            <a:r>
              <a:rPr lang="en-US" baseline="0" dirty="0" smtClean="0"/>
              <a:t> is negative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Can quickly restructure currency exchange rates from previous slide to a Bellman Ford problem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Running BF every tick to find positive 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AACA-D57A-7141-B2FC-E26CDFDF0C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9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motivation behind each</a:t>
            </a:r>
            <a:r>
              <a:rPr lang="en-US" baseline="0" dirty="0" smtClean="0"/>
              <a:t> goal w/ </a:t>
            </a:r>
            <a:r>
              <a:rPr lang="en-US" baseline="0" dirty="0" err="1" smtClean="0"/>
              <a:t>subpoints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deets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Emulate investors and traders: how to make informed decisions in the market to exploit</a:t>
            </a:r>
            <a:r>
              <a:rPr lang="en-US" baseline="0" dirty="0" smtClean="0"/>
              <a:t> arbitrage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Risk: duration Reward: cycles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Longer duration = more cycles = more profit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1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Research</a:t>
            </a:r>
            <a:r>
              <a:rPr lang="en-US" baseline="0" dirty="0" smtClean="0"/>
              <a:t> papers: daily seasonality of arbitrage = low number of opportunities 00:00-10:00, more during 10:00 – 22:00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Distribution: can tell us what kind of instances arbitrage is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2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Relation between magnitude and duration: is there a negative or positive relationship and reasoning behind both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Determine best method for predictions after plot, duration important to determine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3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Observe relationship of arbitrage across time of day and stock movements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There should periods of higher incidences around the same times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Find plot to show relationship of stock price movement and arbitrage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Attempt to cluster arbitrage for value, then show on graph clear distinction of groups i.e. high value clusters around extreme deviations from mean, and low value clusters closer to mean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AACA-D57A-7141-B2FC-E26CDFDF0C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47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we got </a:t>
            </a:r>
            <a:r>
              <a:rPr lang="en-US" dirty="0" err="1" smtClean="0"/>
              <a:t>forex</a:t>
            </a:r>
            <a:r>
              <a:rPr lang="en-US" dirty="0" smtClean="0"/>
              <a:t> tick </a:t>
            </a:r>
            <a:r>
              <a:rPr lang="en-US" dirty="0" smtClean="0"/>
              <a:t>data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Pulled</a:t>
            </a:r>
            <a:r>
              <a:rPr lang="en-US" baseline="0" dirty="0" smtClean="0"/>
              <a:t> data from website as frequently as possible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6 currencies: USD, JPY, AUD, EUR, CAD, CHF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30 total exchange rates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Stock</a:t>
            </a:r>
            <a:r>
              <a:rPr lang="en-US" baseline="0" dirty="0" smtClean="0"/>
              <a:t> data from </a:t>
            </a:r>
            <a:r>
              <a:rPr lang="en-US" baseline="0" dirty="0" err="1" smtClean="0"/>
              <a:t>questrom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Bloomberg terminal: provides up to date tick data every day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Download restrictions so we could only observe a few days before and after the weekend 4/21-4/27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6 stock market indices as a proxy for economic activity at every tick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baseline="0" dirty="0" smtClean="0"/>
              <a:t>Restrictions due to trading hours, download restrictions, “refitting” of data to match </a:t>
            </a:r>
            <a:r>
              <a:rPr lang="en-US" baseline="0" dirty="0" smtClean="0"/>
              <a:t>scales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Restructure data to fit time scales: periods of inactivity and missing data points during trading hours means we needed to construct minute by minute data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Forex</a:t>
            </a:r>
            <a:r>
              <a:rPr lang="en-US" baseline="0" dirty="0" smtClean="0"/>
              <a:t> open 24h Sunday to Friday, while stock exchanges open at different periods of the day, thus some points of arbitrage cannot be represented in the stock market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Gap around 22:00 to 00:00 every day since all market data is unavailable around that period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AACA-D57A-7141-B2FC-E26CDFDF0C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09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 of arbitrage opportunities: 6889</a:t>
            </a:r>
          </a:p>
          <a:p>
            <a:r>
              <a:rPr lang="en-US" dirty="0" smtClean="0"/>
              <a:t>Min non-zero arbitrage value: 3.61000007665e-09</a:t>
            </a:r>
          </a:p>
          <a:p>
            <a:r>
              <a:rPr lang="en-US" dirty="0" smtClean="0"/>
              <a:t>Max arbitrage value: 0.08038718751</a:t>
            </a:r>
          </a:p>
          <a:p>
            <a:r>
              <a:rPr lang="en-US" dirty="0" smtClean="0"/>
              <a:t>Average arbitrage value:0.000337432753911</a:t>
            </a:r>
          </a:p>
          <a:p>
            <a:r>
              <a:rPr lang="en-US" dirty="0" smtClean="0"/>
              <a:t>Median arbitrage value: 2.97470800001e-05</a:t>
            </a:r>
          </a:p>
          <a:p>
            <a:r>
              <a:rPr lang="en-US" dirty="0" smtClean="0"/>
              <a:t>Value variance: 4.18690132428e-06</a:t>
            </a:r>
          </a:p>
          <a:p>
            <a:endParaRPr lang="en-US" dirty="0" smtClean="0"/>
          </a:p>
          <a:p>
            <a:r>
              <a:rPr lang="en-US" dirty="0" smtClean="0"/>
              <a:t>Total arbitrage time: 10494.7700117</a:t>
            </a:r>
          </a:p>
          <a:p>
            <a:r>
              <a:rPr lang="en-US" dirty="0" smtClean="0"/>
              <a:t>Min arbitrage length: 0.109999895096</a:t>
            </a:r>
          </a:p>
          <a:p>
            <a:r>
              <a:rPr lang="en-US" dirty="0" smtClean="0"/>
              <a:t>Max arbitrage length: 141.950000048</a:t>
            </a:r>
          </a:p>
          <a:p>
            <a:r>
              <a:rPr lang="en-US" dirty="0" smtClean="0"/>
              <a:t>Average arbitrage length:1.52340978541</a:t>
            </a:r>
          </a:p>
          <a:p>
            <a:r>
              <a:rPr lang="en-US" dirty="0" smtClean="0"/>
              <a:t>Median arbitrage length: 0.240000009537</a:t>
            </a:r>
          </a:p>
          <a:p>
            <a:r>
              <a:rPr lang="en-US" dirty="0" smtClean="0"/>
              <a:t>Length variance: 28.7354946983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AACA-D57A-7141-B2FC-E26CDFDF0C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54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GMT times</a:t>
            </a:r>
          </a:p>
          <a:p>
            <a:r>
              <a:rPr lang="en-US" dirty="0" smtClean="0"/>
              <a:t>Red = NY close</a:t>
            </a:r>
          </a:p>
          <a:p>
            <a:r>
              <a:rPr lang="en-US" dirty="0" smtClean="0"/>
              <a:t>Green</a:t>
            </a:r>
            <a:r>
              <a:rPr lang="en-US" baseline="0" dirty="0" smtClean="0"/>
              <a:t> = Tokyo close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AACA-D57A-7141-B2FC-E26CDFDF0C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52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4/27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AACA-D57A-7141-B2FC-E26CDFDF0C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4/27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AACA-D57A-7141-B2FC-E26CDFDF0C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4/27 Data</a:t>
            </a:r>
          </a:p>
          <a:p>
            <a:r>
              <a:rPr lang="en-US" dirty="0" smtClean="0"/>
              <a:t>Red = NY</a:t>
            </a:r>
          </a:p>
          <a:p>
            <a:r>
              <a:rPr lang="en-US" dirty="0" smtClean="0"/>
              <a:t>Blue = Sydney</a:t>
            </a:r>
          </a:p>
          <a:p>
            <a:r>
              <a:rPr lang="en-US" dirty="0" smtClean="0"/>
              <a:t>Purple = London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AACA-D57A-7141-B2FC-E26CDFDF0C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707C739-56C3-DA47-BF7D-4FA1EFD23703}" type="datetimeFigureOut">
              <a:rPr lang="en-US" smtClean="0"/>
              <a:t>4/29/16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0B43FB-6F10-B54B-87CE-653FFB9E4D4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739-56C3-DA47-BF7D-4FA1EFD23703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43FB-6F10-B54B-87CE-653FFB9E4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739-56C3-DA47-BF7D-4FA1EFD23703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D0B43FB-6F10-B54B-87CE-653FFB9E4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739-56C3-DA47-BF7D-4FA1EFD23703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43FB-6F10-B54B-87CE-653FFB9E4D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07C739-56C3-DA47-BF7D-4FA1EFD23703}" type="datetimeFigureOut">
              <a:rPr lang="en-US" smtClean="0"/>
              <a:t>4/29/16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D0B43FB-6F10-B54B-87CE-653FFB9E4D4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739-56C3-DA47-BF7D-4FA1EFD23703}" type="datetimeFigureOut">
              <a:rPr lang="en-US" smtClean="0"/>
              <a:t>4/29/16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43FB-6F10-B54B-87CE-653FFB9E4D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739-56C3-DA47-BF7D-4FA1EFD23703}" type="datetimeFigureOut">
              <a:rPr lang="en-US" smtClean="0"/>
              <a:t>4/29/16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43FB-6F10-B54B-87CE-653FFB9E4D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739-56C3-DA47-BF7D-4FA1EFD23703}" type="datetimeFigureOut">
              <a:rPr lang="en-US" smtClean="0"/>
              <a:t>4/29/16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43FB-6F10-B54B-87CE-653FFB9E4D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739-56C3-DA47-BF7D-4FA1EFD23703}" type="datetimeFigureOut">
              <a:rPr lang="en-US" smtClean="0"/>
              <a:t>4/29/16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43FB-6F10-B54B-87CE-653FFB9E4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739-56C3-DA47-BF7D-4FA1EFD23703}" type="datetimeFigureOut">
              <a:rPr lang="en-US" smtClean="0"/>
              <a:t>4/29/16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0B43FB-6F10-B54B-87CE-653FFB9E4D4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739-56C3-DA47-BF7D-4FA1EFD23703}" type="datetimeFigureOut">
              <a:rPr lang="en-US" smtClean="0"/>
              <a:t>4/29/16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43FB-6F10-B54B-87CE-653FFB9E4D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707C739-56C3-DA47-BF7D-4FA1EFD23703}" type="datetimeFigureOut">
              <a:rPr lang="en-US" smtClean="0"/>
              <a:t>4/29/16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D0B43FB-6F10-B54B-87CE-653FFB9E4D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Adrian Law</a:t>
            </a:r>
          </a:p>
          <a:p>
            <a:r>
              <a:rPr lang="en-US" dirty="0" smtClean="0"/>
              <a:t>Benjamin Li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Currency Arbitrage and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36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1174" y="1645478"/>
            <a:ext cx="3197087" cy="4991652"/>
          </a:xfrm>
        </p:spPr>
        <p:txBody>
          <a:bodyPr>
            <a:normAutofit/>
          </a:bodyPr>
          <a:lstStyle/>
          <a:p>
            <a:r>
              <a:rPr lang="en-US" dirty="0" smtClean="0"/>
              <a:t>Used K-Means ++ to generate clusters, elbow plot to determine K</a:t>
            </a:r>
          </a:p>
          <a:p>
            <a:r>
              <a:rPr lang="en-US" dirty="0" smtClean="0"/>
              <a:t>Graphed as stock price % change vs. time of day</a:t>
            </a:r>
          </a:p>
          <a:p>
            <a:r>
              <a:rPr lang="en-US" dirty="0" smtClean="0"/>
              <a:t>Weighed the “value” of the arbitrage the most heavily i.e. magnitude and persistence</a:t>
            </a:r>
          </a:p>
          <a:p>
            <a:r>
              <a:rPr lang="en-US" dirty="0" smtClean="0"/>
              <a:t>Gap between 0.9 to 1.0 due to lack of stock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Clustering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261" y="1152882"/>
            <a:ext cx="5599043" cy="560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4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Clustering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05" y="1159788"/>
            <a:ext cx="5588000" cy="5594669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171174" y="1645477"/>
            <a:ext cx="3108739" cy="50247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Removed the outlier day; market shocks are not good when trying to infer an overall pattern</a:t>
            </a:r>
          </a:p>
          <a:p>
            <a:r>
              <a:rPr lang="en-US" dirty="0" smtClean="0"/>
              <a:t>Shows that there is a clear divide between blue cluster and every other cluster around 0.29 GMT = 7:00 AM Sydney closing hour</a:t>
            </a:r>
          </a:p>
          <a:p>
            <a:r>
              <a:rPr lang="en-US" dirty="0" smtClean="0"/>
              <a:t>However no clear relationship between price % change and arbitrage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91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3) Clustering</a:t>
            </a:r>
            <a:endParaRPr lang="en-US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171174" y="1645477"/>
            <a:ext cx="3197087" cy="511313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Blue: Low value</a:t>
            </a:r>
          </a:p>
          <a:p>
            <a:pPr lvl="1"/>
            <a:r>
              <a:rPr lang="en-US" dirty="0" smtClean="0"/>
              <a:t>Nearly all but JPY and most AUD: ('EUR', 683), ('USD', 574), ('CHF', 498), ('CAD', 323), ('AUD', 32)</a:t>
            </a:r>
          </a:p>
          <a:p>
            <a:r>
              <a:rPr lang="en-US" dirty="0" smtClean="0"/>
              <a:t>Purple, Red, Green then Cyan of high value clusters in ascending order</a:t>
            </a:r>
          </a:p>
          <a:p>
            <a:pPr lvl="1"/>
            <a:r>
              <a:rPr lang="en-US" dirty="0" smtClean="0"/>
              <a:t>Heavily comprised of AUD, JPY always 2</a:t>
            </a:r>
            <a:r>
              <a:rPr lang="en-US" baseline="30000" dirty="0" smtClean="0"/>
              <a:t>nd</a:t>
            </a:r>
            <a:r>
              <a:rPr lang="en-US" dirty="0" smtClean="0"/>
              <a:t>:[('AUD', 74), ('JPY', 54)]</a:t>
            </a:r>
          </a:p>
          <a:p>
            <a:pPr lvl="1"/>
            <a:r>
              <a:rPr lang="en-US" dirty="0" smtClean="0"/>
              <a:t>[('AUD', 71), ('JPY', 53)]</a:t>
            </a:r>
          </a:p>
          <a:p>
            <a:pPr lvl="1"/>
            <a:r>
              <a:rPr lang="en-US" dirty="0" smtClean="0"/>
              <a:t>[('AUD', 52), ('JPY', 36)]</a:t>
            </a:r>
          </a:p>
          <a:p>
            <a:pPr lvl="1"/>
            <a:r>
              <a:rPr lang="en-US" dirty="0" smtClean="0"/>
              <a:t>[('AUD', 41), ('JPY', 37), ('EUR', 4), ('CHF', 3), ('USD', 1), ('CAD', 1)]</a:t>
            </a:r>
          </a:p>
          <a:p>
            <a:r>
              <a:rPr lang="en-US" dirty="0" smtClean="0"/>
              <a:t>Cosine Similarity very high for all clusters, 0.8686 to 0.99997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261" y="1152882"/>
            <a:ext cx="5599043" cy="56057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3650323" y="5035044"/>
            <a:ext cx="5195503" cy="0"/>
          </a:xfrm>
          <a:prstGeom prst="line">
            <a:avLst/>
          </a:prstGeom>
          <a:ln w="3175" cmpd="sng">
            <a:solidFill>
              <a:srgbClr val="3366FF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650323" y="3616283"/>
            <a:ext cx="5195503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650323" y="4856139"/>
            <a:ext cx="5195503" cy="0"/>
          </a:xfrm>
          <a:prstGeom prst="line">
            <a:avLst/>
          </a:prstGeom>
          <a:ln w="3175" cmpd="sng">
            <a:solidFill>
              <a:srgbClr val="660066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7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linear relationship: high correlation between magnitude and duration, very useful for traders and analysts</a:t>
            </a:r>
          </a:p>
          <a:p>
            <a:r>
              <a:rPr lang="en-US" dirty="0" smtClean="0"/>
              <a:t>Intraday seasonality: Opening hours of bigger markets and closing hours of smaller markets are riper grounds for arbitrage compared to regular trading hours</a:t>
            </a:r>
          </a:p>
          <a:p>
            <a:r>
              <a:rPr lang="en-US" dirty="0" smtClean="0"/>
              <a:t>No stock market to </a:t>
            </a:r>
            <a:r>
              <a:rPr lang="en-US" dirty="0" err="1"/>
              <a:t>F</a:t>
            </a:r>
            <a:r>
              <a:rPr lang="en-US" dirty="0" err="1" smtClean="0"/>
              <a:t>orex</a:t>
            </a:r>
            <a:r>
              <a:rPr lang="en-US" dirty="0" smtClean="0"/>
              <a:t> relationship: in the timespan that we have observed there isn’t enough conclusive evidence in the clustering or regressions that market forces influence each other</a:t>
            </a:r>
          </a:p>
          <a:p>
            <a:r>
              <a:rPr lang="en-US" dirty="0" smtClean="0"/>
              <a:t>Market shocks are important driving forces: When prices rapidly move, discrepancies are harder to fix in supply and demand markets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67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much more data, confirm linear relationship of magnitude and duration</a:t>
            </a:r>
          </a:p>
          <a:p>
            <a:r>
              <a:rPr lang="en-US" dirty="0" smtClean="0"/>
              <a:t>Observe more market shocks and get a better understanding of their effects</a:t>
            </a:r>
          </a:p>
          <a:p>
            <a:r>
              <a:rPr lang="en-US" dirty="0" smtClean="0"/>
              <a:t>Look at other potential factors that may influence currencies prices i.e. commodities prices like Oil, Natural Gas, manufactured goods that involve hard currencies or government bonds that determine interest rates</a:t>
            </a:r>
          </a:p>
          <a:p>
            <a:r>
              <a:rPr lang="en-US" dirty="0" smtClean="0"/>
              <a:t>Design a recommendation system: using our current dataset as training, build a model that can accurately predict the duration of arbitrage opportunities based off of Bayesian probabilities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8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References:</a:t>
            </a:r>
          </a:p>
          <a:p>
            <a:pPr lvl="1"/>
            <a:r>
              <a:rPr lang="en-US" sz="1600" dirty="0" err="1"/>
              <a:t>Aiba</a:t>
            </a:r>
            <a:r>
              <a:rPr lang="en-US" sz="1600" dirty="0"/>
              <a:t>, Yukihiro; </a:t>
            </a:r>
            <a:r>
              <a:rPr lang="en-US" sz="1600" dirty="0" err="1"/>
              <a:t>Hatano</a:t>
            </a:r>
            <a:r>
              <a:rPr lang="en-US" sz="1600" dirty="0"/>
              <a:t>, </a:t>
            </a:r>
            <a:r>
              <a:rPr lang="en-US" sz="1600" dirty="0" err="1"/>
              <a:t>Naomichi</a:t>
            </a:r>
            <a:r>
              <a:rPr lang="en-US" sz="1600" dirty="0"/>
              <a:t>; </a:t>
            </a:r>
            <a:r>
              <a:rPr lang="en-US" sz="1600" dirty="0" err="1"/>
              <a:t>Takayasu</a:t>
            </a:r>
            <a:r>
              <a:rPr lang="en-US" sz="1600" dirty="0"/>
              <a:t>, Hideki; </a:t>
            </a:r>
            <a:r>
              <a:rPr lang="en-US" sz="1600" dirty="0" err="1"/>
              <a:t>Marumo</a:t>
            </a:r>
            <a:r>
              <a:rPr lang="en-US" sz="1600" dirty="0"/>
              <a:t>, </a:t>
            </a:r>
            <a:r>
              <a:rPr lang="en-US" sz="1600" dirty="0" err="1"/>
              <a:t>Kouhei</a:t>
            </a:r>
            <a:r>
              <a:rPr lang="en-US" sz="1600" dirty="0"/>
              <a:t>; Shimizu, Tokiko (2002). "Triangular arbitrage as an interaction among foreign exchange rates". </a:t>
            </a:r>
            <a:r>
              <a:rPr lang="en-US" sz="1600" dirty="0" err="1"/>
              <a:t>Physica</a:t>
            </a:r>
            <a:r>
              <a:rPr lang="en-US" sz="1600" dirty="0"/>
              <a:t> A: Statistical Mechanics and </a:t>
            </a:r>
            <a:r>
              <a:rPr lang="en-US" sz="1600"/>
              <a:t>its </a:t>
            </a:r>
            <a:r>
              <a:rPr lang="en-US" sz="1600" smtClean="0"/>
              <a:t>Applications</a:t>
            </a:r>
            <a:endParaRPr lang="en-US" sz="1600" dirty="0" smtClean="0"/>
          </a:p>
          <a:p>
            <a:pPr lvl="1"/>
            <a:r>
              <a:rPr lang="en-US" sz="1600" dirty="0" err="1"/>
              <a:t>Fenn</a:t>
            </a:r>
            <a:r>
              <a:rPr lang="en-US" sz="1600" dirty="0"/>
              <a:t>, Daniel J.; </a:t>
            </a:r>
            <a:r>
              <a:rPr lang="en-US" sz="1600" dirty="0" err="1"/>
              <a:t>Howison</a:t>
            </a:r>
            <a:r>
              <a:rPr lang="en-US" sz="1600" dirty="0"/>
              <a:t>, Sam D.; McDonald, Mark; Williams, Stacy; Johnson, Neil F. (2009). "The Mirage of Triangular Arbitrage in the Spot Foreign Exchange Market". International Journal of Theoretical and Applied </a:t>
            </a:r>
            <a:r>
              <a:rPr lang="en-US" sz="1600" dirty="0" smtClean="0"/>
              <a:t>Finance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30" y="4084070"/>
            <a:ext cx="6496326" cy="257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7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391" y="355847"/>
            <a:ext cx="8890007" cy="1054394"/>
          </a:xfrm>
        </p:spPr>
        <p:txBody>
          <a:bodyPr/>
          <a:lstStyle/>
          <a:p>
            <a:r>
              <a:rPr lang="en-US" dirty="0" smtClean="0"/>
              <a:t>What is arbitrage and why do we care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719070"/>
            <a:ext cx="4544392" cy="4851799"/>
          </a:xfrm>
        </p:spPr>
        <p:txBody>
          <a:bodyPr>
            <a:normAutofit/>
          </a:bodyPr>
          <a:lstStyle/>
          <a:p>
            <a:r>
              <a:rPr lang="en-US" dirty="0" smtClean="0"/>
              <a:t>Brief discrepancies in the foreign exchange market </a:t>
            </a:r>
            <a:r>
              <a:rPr lang="en-US" dirty="0"/>
              <a:t>(</a:t>
            </a:r>
            <a:r>
              <a:rPr lang="en-US" dirty="0" err="1"/>
              <a:t>Forex</a:t>
            </a:r>
            <a:r>
              <a:rPr lang="en-US" dirty="0" smtClean="0"/>
              <a:t>) due to rounding errors or high activity Using at least 3 currencies to trade in a cycle to lock in “riskless” profit</a:t>
            </a:r>
          </a:p>
          <a:p>
            <a:r>
              <a:rPr lang="en-US" dirty="0" smtClean="0"/>
              <a:t>Largest financial market by a wide margin ($5.3 trillion a day in 2013)</a:t>
            </a:r>
          </a:p>
          <a:p>
            <a:r>
              <a:rPr lang="en-US" dirty="0" smtClean="0"/>
              <a:t>Market participants are by large multinational banks, and hedge fund/investment managers as smaller participants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107" y="2385391"/>
            <a:ext cx="4249291" cy="332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3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predictive analysis i.e. corresponding factors, indicators, seasonality</a:t>
            </a:r>
          </a:p>
          <a:p>
            <a:r>
              <a:rPr lang="en-US" dirty="0" smtClean="0"/>
              <a:t>High Frequency Trading = Bellman Ford (CS330)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Free money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213652"/>
            <a:ext cx="3835396" cy="2746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184" y="3213652"/>
            <a:ext cx="3705695" cy="274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1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main goals:</a:t>
            </a:r>
          </a:p>
          <a:p>
            <a:pPr lvl="1"/>
            <a:r>
              <a:rPr lang="en-US" dirty="0" smtClean="0"/>
              <a:t>1) </a:t>
            </a:r>
            <a:r>
              <a:rPr lang="en-US" dirty="0"/>
              <a:t>Identify important trends in incidences</a:t>
            </a:r>
            <a:r>
              <a:rPr lang="en-US" dirty="0" smtClean="0"/>
              <a:t>, magnitude</a:t>
            </a:r>
            <a:r>
              <a:rPr lang="en-US" dirty="0"/>
              <a:t>, and persistence of arbitrage </a:t>
            </a:r>
            <a:endParaRPr lang="en-US" dirty="0" smtClean="0"/>
          </a:p>
          <a:p>
            <a:pPr lvl="2"/>
            <a:r>
              <a:rPr lang="en-US" dirty="0" smtClean="0"/>
              <a:t>Distribution of arbitrage across time</a:t>
            </a:r>
          </a:p>
          <a:p>
            <a:pPr lvl="2"/>
            <a:r>
              <a:rPr lang="en-US" dirty="0" smtClean="0"/>
              <a:t>Distribution of magnitude and persistence</a:t>
            </a:r>
          </a:p>
          <a:p>
            <a:pPr lvl="1"/>
            <a:r>
              <a:rPr lang="en-US" dirty="0" smtClean="0"/>
              <a:t>2) </a:t>
            </a:r>
            <a:r>
              <a:rPr lang="en-US" dirty="0"/>
              <a:t>Find correlation </a:t>
            </a:r>
            <a:r>
              <a:rPr lang="en-US" dirty="0" smtClean="0"/>
              <a:t>in magnitude and arbitrage </a:t>
            </a:r>
            <a:r>
              <a:rPr lang="en-US" dirty="0"/>
              <a:t>if it </a:t>
            </a:r>
            <a:r>
              <a:rPr lang="en-US" dirty="0" smtClean="0"/>
              <a:t>exists</a:t>
            </a:r>
          </a:p>
          <a:p>
            <a:pPr lvl="2"/>
            <a:r>
              <a:rPr lang="en-US" dirty="0" smtClean="0"/>
              <a:t>Graph correlation between magnitude and duration</a:t>
            </a:r>
          </a:p>
          <a:p>
            <a:pPr lvl="2"/>
            <a:r>
              <a:rPr lang="en-US" dirty="0" smtClean="0"/>
              <a:t>Find ways to predict duration of arbitrage i.e. regression, Bayesian probabilities, clustering</a:t>
            </a:r>
          </a:p>
          <a:p>
            <a:pPr lvl="1"/>
            <a:r>
              <a:rPr lang="en-US" dirty="0" smtClean="0"/>
              <a:t>3) Observe </a:t>
            </a:r>
            <a:r>
              <a:rPr lang="en-US" dirty="0"/>
              <a:t>clusters of arbitrage points </a:t>
            </a:r>
            <a:r>
              <a:rPr lang="en-US" dirty="0" smtClean="0"/>
              <a:t>and attempt </a:t>
            </a:r>
            <a:r>
              <a:rPr lang="en-US" dirty="0"/>
              <a:t>to group points according to </a:t>
            </a:r>
            <a:r>
              <a:rPr lang="en-US" dirty="0" smtClean="0"/>
              <a:t>stock price </a:t>
            </a:r>
            <a:r>
              <a:rPr lang="en-US" dirty="0"/>
              <a:t>movements and the time of </a:t>
            </a:r>
            <a:r>
              <a:rPr lang="en-US" dirty="0" smtClean="0"/>
              <a:t>day</a:t>
            </a:r>
          </a:p>
          <a:p>
            <a:pPr lvl="2"/>
            <a:r>
              <a:rPr lang="en-US" dirty="0" smtClean="0"/>
              <a:t>Look at corresponding stock data of each country</a:t>
            </a:r>
          </a:p>
          <a:p>
            <a:pPr lvl="2"/>
            <a:r>
              <a:rPr lang="en-US" dirty="0" err="1" smtClean="0"/>
              <a:t>Forex</a:t>
            </a:r>
            <a:r>
              <a:rPr lang="en-US" dirty="0" smtClean="0"/>
              <a:t> opening/closing hours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6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TrueFX</a:t>
            </a:r>
            <a:r>
              <a:rPr lang="en-US" dirty="0" smtClean="0"/>
              <a:t>: Free to use web API for tick by tick </a:t>
            </a:r>
            <a:r>
              <a:rPr lang="en-US" dirty="0" err="1" smtClean="0"/>
              <a:t>Forex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Bloomberg Terminal: restricted tick data for stock prices available at </a:t>
            </a:r>
            <a:r>
              <a:rPr lang="en-US" dirty="0" err="1" smtClean="0"/>
              <a:t>Questrom</a:t>
            </a:r>
            <a:endParaRPr lang="en-US" dirty="0" smtClean="0"/>
          </a:p>
          <a:p>
            <a:r>
              <a:rPr lang="en-US" dirty="0" smtClean="0"/>
              <a:t>Restrictions due to trading hours and availability of the Bloomberg Terminal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collection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925" y="3667373"/>
            <a:ext cx="3711967" cy="2657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667373"/>
            <a:ext cx="3695427" cy="265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3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Distribution of Arbitrage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6" y="1623392"/>
            <a:ext cx="4439191" cy="32246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156" y="1623392"/>
            <a:ext cx="4397313" cy="3224696"/>
          </a:xfrm>
          <a:prstGeom prst="rect">
            <a:avLst/>
          </a:prstGeom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143967" y="4848089"/>
            <a:ext cx="8836502" cy="1789042"/>
          </a:xfrm>
        </p:spPr>
        <p:txBody>
          <a:bodyPr>
            <a:normAutofit/>
          </a:bodyPr>
          <a:lstStyle/>
          <a:p>
            <a:r>
              <a:rPr lang="en-US" dirty="0" smtClean="0"/>
              <a:t>6889 instances across 72 hours, ~174 </a:t>
            </a:r>
            <a:r>
              <a:rPr lang="en-US" dirty="0" err="1" smtClean="0"/>
              <a:t>mins</a:t>
            </a:r>
            <a:r>
              <a:rPr lang="en-US" dirty="0" smtClean="0"/>
              <a:t> total</a:t>
            </a:r>
          </a:p>
          <a:p>
            <a:r>
              <a:rPr lang="en-US" dirty="0" smtClean="0"/>
              <a:t>On average ~0.03% profit, about 1.523 seconds, max of 8% return and 2.5 minutes</a:t>
            </a:r>
          </a:p>
          <a:p>
            <a:r>
              <a:rPr lang="en-US" dirty="0" smtClean="0"/>
              <a:t>Exponential distribution of both magnitude and duration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9591" y="5437481"/>
            <a:ext cx="8602495" cy="123057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Spikes of arbitrage instances around ½ to 1 hour before closing hours of New York and Tokyo</a:t>
            </a:r>
          </a:p>
          <a:p>
            <a:r>
              <a:rPr lang="en-US" dirty="0" err="1" smtClean="0"/>
              <a:t>Forex</a:t>
            </a:r>
            <a:r>
              <a:rPr lang="en-US" dirty="0" smtClean="0"/>
              <a:t> closed during 4/23-4/24 weekend, thus no activity until Sunday night at 8PM</a:t>
            </a:r>
          </a:p>
          <a:p>
            <a:r>
              <a:rPr lang="en-US" dirty="0" smtClean="0"/>
              <a:t>4/27 is not a glitch: why was there a huge spike in arbitrage?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Distribution of Arbitrage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" y="1676893"/>
            <a:ext cx="8901043" cy="376058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942474" y="1807105"/>
            <a:ext cx="0" cy="3494161"/>
          </a:xfrm>
          <a:prstGeom prst="line">
            <a:avLst/>
          </a:prstGeom>
          <a:ln w="3175" cmpd="sng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478557" y="1807105"/>
            <a:ext cx="0" cy="3494161"/>
          </a:xfrm>
          <a:prstGeom prst="line">
            <a:avLst/>
          </a:prstGeom>
          <a:ln w="3175" cmpd="sng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008322" y="1807105"/>
            <a:ext cx="0" cy="3494161"/>
          </a:xfrm>
          <a:prstGeom prst="line">
            <a:avLst/>
          </a:prstGeom>
          <a:ln w="3175" cmpd="sng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543642" y="1807105"/>
            <a:ext cx="0" cy="3494161"/>
          </a:xfrm>
          <a:prstGeom prst="line">
            <a:avLst/>
          </a:prstGeom>
          <a:ln w="3175" cmpd="sng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70399" y="1807105"/>
            <a:ext cx="0" cy="3494161"/>
          </a:xfrm>
          <a:prstGeom prst="line">
            <a:avLst/>
          </a:prstGeom>
          <a:ln w="3175" cmpd="sng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582692" y="1807105"/>
            <a:ext cx="0" cy="3494161"/>
          </a:xfrm>
          <a:prstGeom prst="line">
            <a:avLst/>
          </a:prstGeom>
          <a:ln w="3175" cmpd="sng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9591" y="1872945"/>
            <a:ext cx="459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4/21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28674" y="1872584"/>
            <a:ext cx="459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4/22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34257" y="1872945"/>
            <a:ext cx="459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4/23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82977" y="1872945"/>
            <a:ext cx="459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4/24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00106" y="1877786"/>
            <a:ext cx="459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4/25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05690" y="1872584"/>
            <a:ext cx="459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4/26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3192" y="3720872"/>
            <a:ext cx="0" cy="1580394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346639" y="3720872"/>
            <a:ext cx="0" cy="1580394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945128" y="3713401"/>
            <a:ext cx="0" cy="1580394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476046" y="3720872"/>
            <a:ext cx="0" cy="1580394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550828" y="3720872"/>
            <a:ext cx="0" cy="1580394"/>
          </a:xfrm>
          <a:prstGeom prst="line">
            <a:avLst/>
          </a:prstGeom>
          <a:ln w="3175" cmpd="sng">
            <a:solidFill>
              <a:srgbClr val="008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643351" y="3713401"/>
            <a:ext cx="0" cy="1580394"/>
          </a:xfrm>
          <a:prstGeom prst="line">
            <a:avLst/>
          </a:prstGeom>
          <a:ln w="3175" cmpd="sng">
            <a:solidFill>
              <a:srgbClr val="008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098643" y="3720872"/>
            <a:ext cx="0" cy="1580394"/>
          </a:xfrm>
          <a:prstGeom prst="line">
            <a:avLst/>
          </a:prstGeom>
          <a:ln w="3175" cmpd="sng">
            <a:solidFill>
              <a:srgbClr val="008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12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162800" y="1978998"/>
            <a:ext cx="1676400" cy="46581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Investors were surprised when the </a:t>
            </a:r>
            <a:r>
              <a:rPr lang="en-US" dirty="0" err="1" smtClean="0"/>
              <a:t>BoJ</a:t>
            </a:r>
            <a:r>
              <a:rPr lang="en-US" dirty="0" smtClean="0"/>
              <a:t> defied expectations, leading to widespread buyout of the Yen</a:t>
            </a:r>
          </a:p>
          <a:p>
            <a:endParaRPr lang="en-US" dirty="0" smtClean="0"/>
          </a:p>
          <a:p>
            <a:r>
              <a:rPr lang="en-US" dirty="0" smtClean="0"/>
              <a:t>Massive jump by the Yen led to huge discrepancies in the market = more arbitrage cycles of greater magnitude and duration </a:t>
            </a:r>
          </a:p>
          <a:p>
            <a:endParaRPr lang="en-US" dirty="0" smtClean="0"/>
          </a:p>
          <a:p>
            <a:r>
              <a:rPr lang="en-US" dirty="0" smtClean="0"/>
              <a:t>4/27: </a:t>
            </a:r>
          </a:p>
          <a:p>
            <a:r>
              <a:rPr lang="en-US" dirty="0" smtClean="0"/>
              <a:t>00</a:t>
            </a:r>
            <a:r>
              <a:rPr lang="en-US" dirty="0"/>
              <a:t>:</a:t>
            </a:r>
            <a:r>
              <a:rPr lang="en-US" dirty="0" smtClean="0"/>
              <a:t>00 GMT is Tokyo opening hour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62800" y="305646"/>
            <a:ext cx="1892852" cy="1673352"/>
          </a:xfrm>
        </p:spPr>
        <p:txBody>
          <a:bodyPr/>
          <a:lstStyle/>
          <a:p>
            <a:r>
              <a:rPr lang="en-US" sz="1800" dirty="0" smtClean="0"/>
              <a:t>JPY:</a:t>
            </a:r>
            <a:br>
              <a:rPr lang="en-US" sz="1800" dirty="0" smtClean="0"/>
            </a:br>
            <a:r>
              <a:rPr lang="en-US" sz="1800" dirty="0" smtClean="0"/>
              <a:t>Bank of Japan keeps negative rates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418"/>
            <a:ext cx="6570870" cy="1686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985" y="2528954"/>
            <a:ext cx="3909014" cy="20153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75" y="4848087"/>
            <a:ext cx="6196895" cy="151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071"/>
            <a:ext cx="3362740" cy="4407408"/>
          </a:xfrm>
        </p:spPr>
        <p:txBody>
          <a:bodyPr>
            <a:normAutofit fontScale="92500"/>
          </a:bodyPr>
          <a:lstStyle/>
          <a:p>
            <a:r>
              <a:rPr lang="en-US" smtClean="0"/>
              <a:t>A clear positive linear relationship</a:t>
            </a:r>
          </a:p>
          <a:p>
            <a:pPr lvl="1"/>
            <a:r>
              <a:rPr lang="en-US" smtClean="0"/>
              <a:t>Pearson Correlation Coefficient = 0.8430109</a:t>
            </a:r>
          </a:p>
          <a:p>
            <a:r>
              <a:rPr lang="en-US" smtClean="0"/>
              <a:t>Higher magnitude takes longer to adjust for in the market</a:t>
            </a:r>
          </a:p>
          <a:p>
            <a:r>
              <a:rPr lang="en-US" smtClean="0"/>
              <a:t>Regression: clear that magnitude is a strong indicator for duration of arbitrage</a:t>
            </a:r>
          </a:p>
          <a:p>
            <a:r>
              <a:rPr lang="en-US" smtClean="0"/>
              <a:t>Adj. R Square of 0.828</a:t>
            </a:r>
          </a:p>
          <a:p>
            <a:r>
              <a:rPr lang="en-US" smtClean="0"/>
              <a:t>F-statistic:               1.258e+04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2) Correlation and Regression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740" y="1719070"/>
            <a:ext cx="5018519" cy="36978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740" y="5487252"/>
            <a:ext cx="4682435" cy="127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94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243</TotalTime>
  <Words>1651</Words>
  <Application>Microsoft Macintosh PowerPoint</Application>
  <PresentationFormat>On-screen Show (4:3)</PresentationFormat>
  <Paragraphs>159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Grid</vt:lpstr>
      <vt:lpstr>Currency Arbitrage and you</vt:lpstr>
      <vt:lpstr>What is arbitrage and why do we care</vt:lpstr>
      <vt:lpstr>How to find Free money</vt:lpstr>
      <vt:lpstr>Project Goals</vt:lpstr>
      <vt:lpstr>Dataset collection</vt:lpstr>
      <vt:lpstr>1) Distribution of Arbitrage </vt:lpstr>
      <vt:lpstr>1) Distribution of Arbitrage </vt:lpstr>
      <vt:lpstr>JPY: Bank of Japan keeps negative rates</vt:lpstr>
      <vt:lpstr>2) Correlation and Regression</vt:lpstr>
      <vt:lpstr>3) Clustering</vt:lpstr>
      <vt:lpstr>3) Clustering</vt:lpstr>
      <vt:lpstr>3) Clustering</vt:lpstr>
      <vt:lpstr>conclusion</vt:lpstr>
      <vt:lpstr>Future improvements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Arbitrage and you</dc:title>
  <dc:creator>Adrian Law</dc:creator>
  <cp:lastModifiedBy>Adrian Law</cp:lastModifiedBy>
  <cp:revision>22</cp:revision>
  <dcterms:created xsi:type="dcterms:W3CDTF">2016-04-29T05:54:48Z</dcterms:created>
  <dcterms:modified xsi:type="dcterms:W3CDTF">2016-04-29T17:35:31Z</dcterms:modified>
</cp:coreProperties>
</file>