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2" r:id="rId2"/>
    <p:sldId id="256" r:id="rId3"/>
    <p:sldId id="260" r:id="rId4"/>
    <p:sldId id="273" r:id="rId5"/>
    <p:sldId id="262" r:id="rId6"/>
    <p:sldId id="259" r:id="rId7"/>
    <p:sldId id="270" r:id="rId8"/>
    <p:sldId id="266" r:id="rId9"/>
    <p:sldId id="271" r:id="rId10"/>
    <p:sldId id="274" r:id="rId11"/>
    <p:sldId id="277" r:id="rId12"/>
    <p:sldId id="276" r:id="rId13"/>
    <p:sldId id="275"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130" autoAdjust="0"/>
  </p:normalViewPr>
  <p:slideViewPr>
    <p:cSldViewPr snapToGrid="0">
      <p:cViewPr varScale="1">
        <p:scale>
          <a:sx n="68" d="100"/>
          <a:sy n="68" d="100"/>
        </p:scale>
        <p:origin x="12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DF4F-89C9-4651-B142-6403DEB32838}"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1BA97-43D6-4A5D-B736-39BD09C1A018}" type="slidenum">
              <a:rPr lang="en-US" smtClean="0"/>
              <a:t>‹#›</a:t>
            </a:fld>
            <a:endParaRPr lang="en-US"/>
          </a:p>
        </p:txBody>
      </p:sp>
    </p:spTree>
    <p:extLst>
      <p:ext uri="{BB962C8B-B14F-4D97-AF65-F5344CB8AC3E}">
        <p14:creationId xmlns:p14="http://schemas.microsoft.com/office/powerpoint/2010/main" val="152755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Extended queries:</a:t>
            </a:r>
          </a:p>
          <a:p>
            <a:r>
              <a:rPr lang="en-US" dirty="0">
                <a:solidFill>
                  <a:srgbClr val="FF0000"/>
                </a:solidFill>
              </a:rPr>
              <a:t>distinguished </a:t>
            </a:r>
            <a:r>
              <a:rPr lang="en-US" dirty="0" err="1">
                <a:solidFill>
                  <a:srgbClr val="FF0000"/>
                </a:solidFill>
              </a:rPr>
              <a:t>vars</a:t>
            </a:r>
            <a:r>
              <a:rPr lang="en-US" dirty="0">
                <a:solidFill>
                  <a:srgbClr val="FF0000"/>
                </a:solidFill>
              </a:rPr>
              <a:t> are from distinguished variables of the query launched by users</a:t>
            </a:r>
          </a:p>
          <a:p>
            <a:r>
              <a:rPr lang="en-US" dirty="0" err="1">
                <a:solidFill>
                  <a:schemeClr val="accent6">
                    <a:lumMod val="75000"/>
                  </a:schemeClr>
                </a:solidFill>
              </a:rPr>
              <a:t>lambda_terms_values</a:t>
            </a:r>
            <a:r>
              <a:rPr lang="en-US" dirty="0">
                <a:solidFill>
                  <a:schemeClr val="accent6">
                    <a:lumMod val="75000"/>
                  </a:schemeClr>
                </a:solidFill>
              </a:rPr>
              <a:t> corresponds to all the lambda term variables of the all the view tuples (in this example, we need type of two families, which is the lambda term of view v2 and ID of introduction which is the lambda term of introduction table)</a:t>
            </a:r>
          </a:p>
          <a:p>
            <a:r>
              <a:rPr lang="en-US" dirty="0">
                <a:solidFill>
                  <a:srgbClr val="7030A0"/>
                </a:solidFill>
              </a:rPr>
              <a:t>conditions Boolean values come from all the conditions of view tuples (in this example, only two view tuples of view v2 have condition family1.ID = introduction.ID and family2.ID=introduction.ID)</a:t>
            </a:r>
            <a:endParaRPr lang="en-US" dirty="0"/>
          </a:p>
        </p:txBody>
      </p:sp>
      <p:sp>
        <p:nvSpPr>
          <p:cNvPr id="4" name="Slide Number Placeholder 3"/>
          <p:cNvSpPr>
            <a:spLocks noGrp="1"/>
          </p:cNvSpPr>
          <p:nvPr>
            <p:ph type="sldNum" sz="quarter" idx="10"/>
          </p:nvPr>
        </p:nvSpPr>
        <p:spPr/>
        <p:txBody>
          <a:bodyPr/>
          <a:lstStyle/>
          <a:p>
            <a:fld id="{5AC1BA97-43D6-4A5D-B736-39BD09C1A018}" type="slidenum">
              <a:rPr lang="en-US" smtClean="0"/>
              <a:t>5</a:t>
            </a:fld>
            <a:endParaRPr lang="en-US"/>
          </a:p>
        </p:txBody>
      </p:sp>
    </p:spTree>
    <p:extLst>
      <p:ext uri="{BB962C8B-B14F-4D97-AF65-F5344CB8AC3E}">
        <p14:creationId xmlns:p14="http://schemas.microsoft.com/office/powerpoint/2010/main" val="4213205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C1BA97-43D6-4A5D-B736-39BD09C1A018}" type="slidenum">
              <a:rPr lang="en-US" smtClean="0"/>
              <a:t>6</a:t>
            </a:fld>
            <a:endParaRPr lang="en-US"/>
          </a:p>
        </p:txBody>
      </p:sp>
    </p:spTree>
    <p:extLst>
      <p:ext uri="{BB962C8B-B14F-4D97-AF65-F5344CB8AC3E}">
        <p14:creationId xmlns:p14="http://schemas.microsoft.com/office/powerpoint/2010/main" val="502746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view tuple contain multiple conditions, if and only if these conditions hold at the same time, this view tuple is valid and thus retained.</a:t>
            </a:r>
          </a:p>
          <a:p>
            <a:endParaRPr lang="en-US" dirty="0"/>
          </a:p>
          <a:p>
            <a:endParaRPr lang="en-US" dirty="0"/>
          </a:p>
          <a:p>
            <a:r>
              <a:rPr lang="en-US" dirty="0"/>
              <a:t>[1]</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Afrati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Foto</a:t>
            </a:r>
            <a:r>
              <a:rPr lang="en-US" sz="1200" b="0" i="0" kern="1200" dirty="0">
                <a:solidFill>
                  <a:schemeClr val="tx1"/>
                </a:solidFill>
                <a:effectLst/>
                <a:latin typeface="+mn-lt"/>
                <a:ea typeface="+mn-ea"/>
                <a:cs typeface="+mn-cs"/>
              </a:rPr>
              <a:t> N., Chen Li, and Jeffrey D. Ullman. </a:t>
            </a:r>
            <a:r>
              <a:rPr lang="en-US" sz="1200" b="0" i="0" kern="1200">
                <a:solidFill>
                  <a:schemeClr val="tx1"/>
                </a:solidFill>
                <a:effectLst/>
                <a:latin typeface="+mn-lt"/>
                <a:ea typeface="+mn-ea"/>
                <a:cs typeface="+mn-cs"/>
              </a:rPr>
              <a:t>"Using views to generate efficient evaluation plans for queries." </a:t>
            </a:r>
            <a:r>
              <a:rPr lang="en-US" sz="1200" b="0" i="1" kern="1200">
                <a:solidFill>
                  <a:schemeClr val="tx1"/>
                </a:solidFill>
                <a:effectLst/>
                <a:latin typeface="+mn-lt"/>
                <a:ea typeface="+mn-ea"/>
                <a:cs typeface="+mn-cs"/>
              </a:rPr>
              <a:t>Journal of Computer and System Sciences</a:t>
            </a:r>
            <a:r>
              <a:rPr lang="en-US" sz="1200" b="0" i="0" kern="1200">
                <a:solidFill>
                  <a:schemeClr val="tx1"/>
                </a:solidFill>
                <a:effectLst/>
                <a:latin typeface="+mn-lt"/>
                <a:ea typeface="+mn-ea"/>
                <a:cs typeface="+mn-cs"/>
              </a:rPr>
              <a:t> 73.5 (2007): 703-724.</a:t>
            </a:r>
            <a:endParaRPr lang="en-US" dirty="0"/>
          </a:p>
        </p:txBody>
      </p:sp>
      <p:sp>
        <p:nvSpPr>
          <p:cNvPr id="4" name="Slide Number Placeholder 3"/>
          <p:cNvSpPr>
            <a:spLocks noGrp="1"/>
          </p:cNvSpPr>
          <p:nvPr>
            <p:ph type="sldNum" sz="quarter" idx="10"/>
          </p:nvPr>
        </p:nvSpPr>
        <p:spPr/>
        <p:txBody>
          <a:bodyPr/>
          <a:lstStyle/>
          <a:p>
            <a:fld id="{5AC1BA97-43D6-4A5D-B736-39BD09C1A018}" type="slidenum">
              <a:rPr lang="en-US" smtClean="0"/>
              <a:t>9</a:t>
            </a:fld>
            <a:endParaRPr lang="en-US"/>
          </a:p>
        </p:txBody>
      </p:sp>
    </p:spTree>
    <p:extLst>
      <p:ext uri="{BB962C8B-B14F-4D97-AF65-F5344CB8AC3E}">
        <p14:creationId xmlns:p14="http://schemas.microsoft.com/office/powerpoint/2010/main" val="168145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DB141F-0BAE-4EA0-AD37-33AD37EA3CB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10330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141F-0BAE-4EA0-AD37-33AD37EA3CB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43643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141F-0BAE-4EA0-AD37-33AD37EA3CB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64712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141F-0BAE-4EA0-AD37-33AD37EA3CB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28932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DB141F-0BAE-4EA0-AD37-33AD37EA3CB5}"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98037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DB141F-0BAE-4EA0-AD37-33AD37EA3CB5}"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428302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DB141F-0BAE-4EA0-AD37-33AD37EA3CB5}"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93952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DB141F-0BAE-4EA0-AD37-33AD37EA3CB5}"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26779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B141F-0BAE-4EA0-AD37-33AD37EA3CB5}"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89387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DB141F-0BAE-4EA0-AD37-33AD37EA3CB5}"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22986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DB141F-0BAE-4EA0-AD37-33AD37EA3CB5}"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1679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B141F-0BAE-4EA0-AD37-33AD37EA3CB5}" type="datetimeFigureOut">
              <a:rPr lang="en-US" smtClean="0"/>
              <a:t>6/8/2017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5E092-7BC7-4087-9034-1C8DB892E3A4}" type="slidenum">
              <a:rPr lang="en-US" smtClean="0"/>
              <a:t>‹#›</a:t>
            </a:fld>
            <a:endParaRPr lang="en-US"/>
          </a:p>
        </p:txBody>
      </p:sp>
    </p:spTree>
    <p:extLst>
      <p:ext uri="{BB962C8B-B14F-4D97-AF65-F5344CB8AC3E}">
        <p14:creationId xmlns:p14="http://schemas.microsoft.com/office/powerpoint/2010/main" val="151477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31029"/>
          </a:xfrm>
        </p:spPr>
        <p:txBody>
          <a:bodyPr/>
          <a:lstStyle/>
          <a:p>
            <a:pPr algn="ctr"/>
            <a:r>
              <a:rPr lang="en-US" dirty="0"/>
              <a:t>Schema level reasoning based on grouping querying results</a:t>
            </a:r>
          </a:p>
        </p:txBody>
      </p:sp>
    </p:spTree>
    <p:extLst>
      <p:ext uri="{BB962C8B-B14F-4D97-AF65-F5344CB8AC3E}">
        <p14:creationId xmlns:p14="http://schemas.microsoft.com/office/powerpoint/2010/main" val="374265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a:t>
            </a:r>
          </a:p>
        </p:txBody>
      </p:sp>
      <p:sp>
        <p:nvSpPr>
          <p:cNvPr id="3" name="Content Placeholder 2"/>
          <p:cNvSpPr>
            <a:spLocks noGrp="1"/>
          </p:cNvSpPr>
          <p:nvPr>
            <p:ph idx="1"/>
          </p:nvPr>
        </p:nvSpPr>
        <p:spPr/>
        <p:txBody>
          <a:bodyPr/>
          <a:lstStyle/>
          <a:p>
            <a:r>
              <a:rPr lang="en-US" dirty="0"/>
              <a:t>Derive the combination of view mappings that can cover all the relations of Q:</a:t>
            </a:r>
          </a:p>
          <a:p>
            <a:pPr lvl="1"/>
            <a:r>
              <a:rPr lang="en-US" dirty="0"/>
              <a:t>The subsets of size 1: {{V1_1}, {V1_2}, {V2_1}, {V3_1}}</a:t>
            </a:r>
          </a:p>
          <a:p>
            <a:pPr lvl="1"/>
            <a:r>
              <a:rPr lang="en-US" dirty="0"/>
              <a:t>The subsets of size 2: {{V1_1* V1_2}, {V1_1*V2_1}, {V1_1*V3_1}, </a:t>
            </a:r>
            <a:r>
              <a:rPr lang="en-US" dirty="0">
                <a:solidFill>
                  <a:srgbClr val="FF0000"/>
                </a:solidFill>
              </a:rPr>
              <a:t>{V1_2*V2_1}</a:t>
            </a:r>
            <a:r>
              <a:rPr lang="en-US" dirty="0"/>
              <a:t>, {V2_1*V3_1}}</a:t>
            </a:r>
          </a:p>
          <a:p>
            <a:pPr lvl="1"/>
            <a:r>
              <a:rPr lang="en-US" dirty="0"/>
              <a:t>The subsets of size 3: {</a:t>
            </a:r>
            <a:r>
              <a:rPr lang="en-US" dirty="0">
                <a:solidFill>
                  <a:srgbClr val="FF0000"/>
                </a:solidFill>
              </a:rPr>
              <a:t>{V1_1*V1_2*V2_1}</a:t>
            </a:r>
            <a:r>
              <a:rPr lang="en-US" dirty="0"/>
              <a:t>, </a:t>
            </a:r>
            <a:r>
              <a:rPr lang="en-US" dirty="0">
                <a:solidFill>
                  <a:srgbClr val="FF0000"/>
                </a:solidFill>
              </a:rPr>
              <a:t>{V1_1*V1_2* V3_1}</a:t>
            </a:r>
            <a:r>
              <a:rPr lang="en-US" dirty="0"/>
              <a:t>, {V1_1*V2_1* V3_1}, </a:t>
            </a:r>
            <a:r>
              <a:rPr lang="en-US" dirty="0">
                <a:solidFill>
                  <a:srgbClr val="FF0000"/>
                </a:solidFill>
              </a:rPr>
              <a:t>{V1_2*V2_1* V3_1}</a:t>
            </a:r>
            <a:r>
              <a:rPr lang="en-US" dirty="0"/>
              <a:t>}</a:t>
            </a:r>
          </a:p>
          <a:p>
            <a:pPr lvl="1"/>
            <a:r>
              <a:rPr lang="en-US" dirty="0"/>
              <a:t>Only </a:t>
            </a:r>
            <a:r>
              <a:rPr lang="en-US" dirty="0">
                <a:solidFill>
                  <a:srgbClr val="FF0000"/>
                </a:solidFill>
              </a:rPr>
              <a:t>{V1_2*V2_1}, {V1_1*V1_2*V2_1}</a:t>
            </a:r>
            <a:r>
              <a:rPr lang="en-US" dirty="0"/>
              <a:t>, </a:t>
            </a:r>
            <a:r>
              <a:rPr lang="en-US" dirty="0">
                <a:solidFill>
                  <a:srgbClr val="FF0000"/>
                </a:solidFill>
              </a:rPr>
              <a:t>{V1_1*V1_2* V3_1}, {V1_2*V2_1* V3_1} </a:t>
            </a:r>
            <a:r>
              <a:rPr lang="en-US" dirty="0"/>
              <a:t>can cover all the relations of Q.</a:t>
            </a:r>
          </a:p>
          <a:p>
            <a:endParaRPr lang="en-US" dirty="0"/>
          </a:p>
        </p:txBody>
      </p:sp>
    </p:spTree>
    <p:extLst>
      <p:ext uri="{BB962C8B-B14F-4D97-AF65-F5344CB8AC3E}">
        <p14:creationId xmlns:p14="http://schemas.microsoft.com/office/powerpoint/2010/main" val="141454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nvPr>
        </p:nvGraphicFramePr>
        <p:xfrm>
          <a:off x="1217186" y="1365938"/>
          <a:ext cx="2609143" cy="1112520"/>
        </p:xfrm>
        <a:graphic>
          <a:graphicData uri="http://schemas.openxmlformats.org/drawingml/2006/table">
            <a:tbl>
              <a:tblPr firstRow="1" bandRow="1">
                <a:tableStyleId>{5C22544A-7EE6-4342-B048-85BDC9FD1C3A}</a:tableStyleId>
              </a:tblPr>
              <a:tblGrid>
                <a:gridCol w="669651">
                  <a:extLst>
                    <a:ext uri="{9D8B030D-6E8A-4147-A177-3AD203B41FA5}">
                      <a16:colId xmlns:a16="http://schemas.microsoft.com/office/drawing/2014/main" val="1425874246"/>
                    </a:ext>
                  </a:extLst>
                </a:gridCol>
                <a:gridCol w="969746">
                  <a:extLst>
                    <a:ext uri="{9D8B030D-6E8A-4147-A177-3AD203B41FA5}">
                      <a16:colId xmlns:a16="http://schemas.microsoft.com/office/drawing/2014/main" val="1391702209"/>
                    </a:ext>
                  </a:extLst>
                </a:gridCol>
                <a:gridCol w="969746">
                  <a:extLst>
                    <a:ext uri="{9D8B030D-6E8A-4147-A177-3AD203B41FA5}">
                      <a16:colId xmlns:a16="http://schemas.microsoft.com/office/drawing/2014/main" val="1051626885"/>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nvPr>
        </p:nvGraphicFramePr>
        <p:xfrm>
          <a:off x="6163407" y="1339900"/>
          <a:ext cx="2402720" cy="1112520"/>
        </p:xfrm>
        <a:graphic>
          <a:graphicData uri="http://schemas.openxmlformats.org/drawingml/2006/table">
            <a:tbl>
              <a:tblPr firstRow="1" bandRow="1">
                <a:tableStyleId>{5C22544A-7EE6-4342-B048-85BDC9FD1C3A}</a:tableStyleId>
              </a:tblPr>
              <a:tblGrid>
                <a:gridCol w="1201360">
                  <a:extLst>
                    <a:ext uri="{9D8B030D-6E8A-4147-A177-3AD203B41FA5}">
                      <a16:colId xmlns:a16="http://schemas.microsoft.com/office/drawing/2014/main" val="1425874246"/>
                    </a:ext>
                  </a:extLst>
                </a:gridCol>
                <a:gridCol w="1201360">
                  <a:extLst>
                    <a:ext uri="{9D8B030D-6E8A-4147-A177-3AD203B41FA5}">
                      <a16:colId xmlns:a16="http://schemas.microsoft.com/office/drawing/2014/main" val="2810350449"/>
                    </a:ext>
                  </a:extLst>
                </a:gridCol>
              </a:tblGrid>
              <a:tr h="370840">
                <a:tc>
                  <a:txBody>
                    <a:bodyPr/>
                    <a:lstStyle/>
                    <a:p>
                      <a:r>
                        <a:rPr lang="en-US" altLang="zh-CN" dirty="0"/>
                        <a:t>ID</a:t>
                      </a:r>
                      <a:endParaRPr lang="en-US" dirty="0"/>
                    </a:p>
                  </a:txBody>
                  <a:tcPr/>
                </a:tc>
                <a:tc>
                  <a:txBody>
                    <a:bodyPr/>
                    <a:lstStyle/>
                    <a:p>
                      <a:r>
                        <a:rPr lang="en-US" dirty="0"/>
                        <a:t>Text</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81453596"/>
              </p:ext>
            </p:extLst>
          </p:nvPr>
        </p:nvGraphicFramePr>
        <p:xfrm>
          <a:off x="800101" y="2899982"/>
          <a:ext cx="9724290" cy="3337560"/>
        </p:xfrm>
        <a:graphic>
          <a:graphicData uri="http://schemas.openxmlformats.org/drawingml/2006/table">
            <a:tbl>
              <a:tblPr firstRow="1" bandRow="1">
                <a:tableStyleId>{5C22544A-7EE6-4342-B048-85BDC9FD1C3A}</a:tableStyleId>
              </a:tblPr>
              <a:tblGrid>
                <a:gridCol w="927453">
                  <a:extLst>
                    <a:ext uri="{9D8B030D-6E8A-4147-A177-3AD203B41FA5}">
                      <a16:colId xmlns:a16="http://schemas.microsoft.com/office/drawing/2014/main" val="1425874246"/>
                    </a:ext>
                  </a:extLst>
                </a:gridCol>
                <a:gridCol w="1010307">
                  <a:extLst>
                    <a:ext uri="{9D8B030D-6E8A-4147-A177-3AD203B41FA5}">
                      <a16:colId xmlns:a16="http://schemas.microsoft.com/office/drawing/2014/main" val="2166191349"/>
                    </a:ext>
                  </a:extLst>
                </a:gridCol>
                <a:gridCol w="895295">
                  <a:extLst>
                    <a:ext uri="{9D8B030D-6E8A-4147-A177-3AD203B41FA5}">
                      <a16:colId xmlns:a16="http://schemas.microsoft.com/office/drawing/2014/main" val="655773246"/>
                    </a:ext>
                  </a:extLst>
                </a:gridCol>
                <a:gridCol w="895295">
                  <a:extLst>
                    <a:ext uri="{9D8B030D-6E8A-4147-A177-3AD203B41FA5}">
                      <a16:colId xmlns:a16="http://schemas.microsoft.com/office/drawing/2014/main" val="2660877467"/>
                    </a:ext>
                  </a:extLst>
                </a:gridCol>
                <a:gridCol w="895295">
                  <a:extLst>
                    <a:ext uri="{9D8B030D-6E8A-4147-A177-3AD203B41FA5}">
                      <a16:colId xmlns:a16="http://schemas.microsoft.com/office/drawing/2014/main" val="3713036840"/>
                    </a:ext>
                  </a:extLst>
                </a:gridCol>
                <a:gridCol w="895295">
                  <a:extLst>
                    <a:ext uri="{9D8B030D-6E8A-4147-A177-3AD203B41FA5}">
                      <a16:colId xmlns:a16="http://schemas.microsoft.com/office/drawing/2014/main" val="827858654"/>
                    </a:ext>
                  </a:extLst>
                </a:gridCol>
                <a:gridCol w="1869688">
                  <a:extLst>
                    <a:ext uri="{9D8B030D-6E8A-4147-A177-3AD203B41FA5}">
                      <a16:colId xmlns:a16="http://schemas.microsoft.com/office/drawing/2014/main" val="1424187589"/>
                    </a:ext>
                  </a:extLst>
                </a:gridCol>
                <a:gridCol w="2335662">
                  <a:extLst>
                    <a:ext uri="{9D8B030D-6E8A-4147-A177-3AD203B41FA5}">
                      <a16:colId xmlns:a16="http://schemas.microsoft.com/office/drawing/2014/main" val="418755555"/>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Type1</a:t>
                      </a:r>
                    </a:p>
                  </a:txBody>
                  <a:tcPr/>
                </a:tc>
                <a:tc>
                  <a:txBody>
                    <a:bodyPr/>
                    <a:lstStyle/>
                    <a:p>
                      <a:r>
                        <a:rPr lang="en-US" dirty="0"/>
                        <a:t>Type2</a:t>
                      </a:r>
                    </a:p>
                  </a:txBody>
                  <a:tcPr/>
                </a:tc>
                <a:tc>
                  <a:txBody>
                    <a:bodyPr/>
                    <a:lstStyle/>
                    <a:p>
                      <a:r>
                        <a:rPr lang="en-US" dirty="0"/>
                        <a:t>ID3</a:t>
                      </a:r>
                    </a:p>
                  </a:txBody>
                  <a:tcPr/>
                </a:tc>
                <a:tc>
                  <a:txBody>
                    <a:bodyPr/>
                    <a:lstStyle/>
                    <a:p>
                      <a:r>
                        <a:rPr lang="en-US" dirty="0"/>
                        <a:t>ID1=ID3</a:t>
                      </a:r>
                    </a:p>
                  </a:txBody>
                  <a:tcPr/>
                </a:tc>
                <a:tc>
                  <a:txBody>
                    <a:bodyPr/>
                    <a:lstStyle/>
                    <a:p>
                      <a:r>
                        <a:rPr lang="en-US" dirty="0"/>
                        <a:t>ID2=ID3</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t1</a:t>
                      </a:r>
                    </a:p>
                  </a:txBody>
                  <a:tcPr/>
                </a:tc>
                <a:tc>
                  <a:txBody>
                    <a:bodyPr/>
                    <a:lstStyle/>
                    <a:p>
                      <a:r>
                        <a:rPr lang="en-US" dirty="0"/>
                        <a:t>t1</a:t>
                      </a:r>
                    </a:p>
                  </a:txBody>
                  <a:tcPr/>
                </a:tc>
                <a:tc>
                  <a:txBody>
                    <a:bodyPr/>
                    <a:lstStyle/>
                    <a:p>
                      <a:r>
                        <a:rPr lang="en-US" dirty="0"/>
                        <a:t>1</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t2</a:t>
                      </a:r>
                    </a:p>
                  </a:txBody>
                  <a:tcPr/>
                </a:tc>
                <a:tc>
                  <a:txBody>
                    <a:bodyPr/>
                    <a:lstStyle/>
                    <a:p>
                      <a:r>
                        <a:rPr lang="en-US" dirty="0"/>
                        <a:t>t2</a:t>
                      </a:r>
                    </a:p>
                  </a:txBody>
                  <a:tcPr/>
                </a:tc>
                <a:tc>
                  <a:txBody>
                    <a:bodyPr/>
                    <a:lstStyle/>
                    <a:p>
                      <a:r>
                        <a:rPr lang="en-US" dirty="0"/>
                        <a:t>2</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t2</a:t>
                      </a:r>
                    </a:p>
                  </a:txBody>
                  <a:tcPr/>
                </a:tc>
                <a:tc>
                  <a:txBody>
                    <a:bodyPr/>
                    <a:lstStyle/>
                    <a:p>
                      <a:r>
                        <a:rPr lang="en-US" dirty="0">
                          <a:solidFill>
                            <a:srgbClr val="FF0000"/>
                          </a:solidFill>
                        </a:rPr>
                        <a:t>t1</a:t>
                      </a:r>
                    </a:p>
                  </a:txBody>
                  <a:tcPr/>
                </a:tc>
                <a:tc>
                  <a:txBody>
                    <a:bodyPr/>
                    <a:lstStyle/>
                    <a:p>
                      <a:r>
                        <a:rPr lang="en-US" dirty="0">
                          <a:solidFill>
                            <a:srgbClr val="FF0000"/>
                          </a:solidFill>
                        </a:rPr>
                        <a:t>2</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extLst>
                  <a:ext uri="{0D108BD9-81ED-4DB2-BD59-A6C34878D82A}">
                    <a16:rowId xmlns:a16="http://schemas.microsoft.com/office/drawing/2014/main" val="635179992"/>
                  </a:ext>
                </a:extLst>
              </a:tr>
              <a:tr h="370840">
                <a:tc>
                  <a:txBody>
                    <a:bodyPr/>
                    <a:lstStyle/>
                    <a:p>
                      <a:r>
                        <a:rPr lang="en-US" dirty="0">
                          <a:solidFill>
                            <a:schemeClr val="tx1"/>
                          </a:solidFill>
                        </a:rPr>
                        <a:t>1</a:t>
                      </a:r>
                    </a:p>
                  </a:txBody>
                  <a:tcPr/>
                </a:tc>
                <a:tc>
                  <a:txBody>
                    <a:bodyPr/>
                    <a:lstStyle/>
                    <a:p>
                      <a:r>
                        <a:rPr lang="en-US" dirty="0">
                          <a:solidFill>
                            <a:schemeClr val="tx1"/>
                          </a:solidFill>
                        </a:rPr>
                        <a:t>2</a:t>
                      </a:r>
                    </a:p>
                  </a:txBody>
                  <a:tcPr/>
                </a:tc>
                <a:tc>
                  <a:txBody>
                    <a:bodyPr/>
                    <a:lstStyle/>
                    <a:p>
                      <a:r>
                        <a:rPr lang="en-US" dirty="0">
                          <a:solidFill>
                            <a:schemeClr val="tx1"/>
                          </a:solidFill>
                        </a:rPr>
                        <a:t>1</a:t>
                      </a:r>
                    </a:p>
                  </a:txBody>
                  <a:tcPr/>
                </a:tc>
                <a:tc>
                  <a:txBody>
                    <a:bodyPr/>
                    <a:lstStyle/>
                    <a:p>
                      <a:r>
                        <a:rPr lang="en-US" dirty="0">
                          <a:solidFill>
                            <a:schemeClr val="tx1"/>
                          </a:solidFill>
                        </a:rPr>
                        <a:t>t1</a:t>
                      </a:r>
                    </a:p>
                  </a:txBody>
                  <a:tcPr/>
                </a:tc>
                <a:tc>
                  <a:txBody>
                    <a:bodyPr/>
                    <a:lstStyle/>
                    <a:p>
                      <a:r>
                        <a:rPr lang="en-US" dirty="0">
                          <a:solidFill>
                            <a:schemeClr val="tx1"/>
                          </a:solidFill>
                        </a:rPr>
                        <a:t>t2</a:t>
                      </a:r>
                    </a:p>
                  </a:txBody>
                  <a:tcPr/>
                </a:tc>
                <a:tc>
                  <a:txBody>
                    <a:bodyPr/>
                    <a:lstStyle/>
                    <a:p>
                      <a:r>
                        <a:rPr lang="en-US" dirty="0">
                          <a:solidFill>
                            <a:schemeClr val="tx1"/>
                          </a:solidFill>
                        </a:rPr>
                        <a:t>1</a:t>
                      </a:r>
                    </a:p>
                  </a:txBody>
                  <a:tcPr/>
                </a:tc>
                <a:tc>
                  <a:txBody>
                    <a:bodyPr/>
                    <a:lstStyle/>
                    <a:p>
                      <a:r>
                        <a:rPr lang="en-US" dirty="0">
                          <a:solidFill>
                            <a:schemeClr val="tx1"/>
                          </a:solidFill>
                        </a:rPr>
                        <a:t>T</a:t>
                      </a:r>
                    </a:p>
                  </a:txBody>
                  <a:tcPr/>
                </a:tc>
                <a:tc>
                  <a:txBody>
                    <a:bodyPr/>
                    <a:lstStyle/>
                    <a:p>
                      <a:r>
                        <a:rPr lang="en-US" dirty="0">
                          <a:solidFill>
                            <a:schemeClr val="tx1"/>
                          </a:solidFill>
                        </a:rPr>
                        <a:t>F</a:t>
                      </a: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t2</a:t>
                      </a:r>
                    </a:p>
                  </a:txBody>
                  <a:tcPr/>
                </a:tc>
                <a:tc>
                  <a:txBody>
                    <a:bodyPr/>
                    <a:lstStyle/>
                    <a:p>
                      <a:r>
                        <a:rPr lang="en-US" dirty="0"/>
                        <a:t>t1</a:t>
                      </a:r>
                    </a:p>
                  </a:txBody>
                  <a:tcPr/>
                </a:tc>
                <a:tc>
                  <a:txBody>
                    <a:bodyPr/>
                    <a:lstStyle/>
                    <a:p>
                      <a:r>
                        <a:rPr lang="en-US" dirty="0"/>
                        <a:t>1</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t2</a:t>
                      </a:r>
                    </a:p>
                  </a:txBody>
                  <a:tcPr/>
                </a:tc>
                <a:tc>
                  <a:txBody>
                    <a:bodyPr/>
                    <a:lstStyle/>
                    <a:p>
                      <a:r>
                        <a:rPr lang="en-US" dirty="0"/>
                        <a:t>t1</a:t>
                      </a:r>
                    </a:p>
                  </a:txBody>
                  <a:tcPr/>
                </a:tc>
                <a:tc>
                  <a:txBody>
                    <a:bodyPr/>
                    <a:lstStyle/>
                    <a:p>
                      <a:r>
                        <a:rPr lang="en-US" dirty="0"/>
                        <a:t>2</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t2</a:t>
                      </a:r>
                    </a:p>
                  </a:txBody>
                  <a:tcPr/>
                </a:tc>
                <a:tc>
                  <a:txBody>
                    <a:bodyPr/>
                    <a:lstStyle/>
                    <a:p>
                      <a:r>
                        <a:rPr lang="en-US" dirty="0"/>
                        <a:t>t2</a:t>
                      </a:r>
                    </a:p>
                  </a:txBody>
                  <a:tcPr/>
                </a:tc>
                <a:tc>
                  <a:txBody>
                    <a:bodyPr/>
                    <a:lstStyle/>
                    <a:p>
                      <a:r>
                        <a:rPr lang="en-US" dirty="0"/>
                        <a:t>1</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t1</a:t>
                      </a:r>
                    </a:p>
                  </a:txBody>
                  <a:tcPr/>
                </a:tc>
                <a:tc>
                  <a:txBody>
                    <a:bodyPr/>
                    <a:lstStyle/>
                    <a:p>
                      <a:r>
                        <a:rPr lang="en-US" dirty="0"/>
                        <a:t>t1</a:t>
                      </a:r>
                    </a:p>
                  </a:txBody>
                  <a:tcPr/>
                </a:tc>
                <a:tc>
                  <a:txBody>
                    <a:bodyPr/>
                    <a:lstStyle/>
                    <a:p>
                      <a:r>
                        <a:rPr lang="en-US" dirty="0"/>
                        <a:t>2</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300024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a:t>
            </a:r>
          </a:p>
        </p:txBody>
      </p:sp>
      <p:sp>
        <p:nvSpPr>
          <p:cNvPr id="3" name="Content Placeholder 2"/>
          <p:cNvSpPr>
            <a:spLocks noGrp="1"/>
          </p:cNvSpPr>
          <p:nvPr>
            <p:ph idx="1"/>
          </p:nvPr>
        </p:nvSpPr>
        <p:spPr/>
        <p:txBody>
          <a:bodyPr/>
          <a:lstStyle/>
          <a:p>
            <a:r>
              <a:rPr lang="en-US" dirty="0"/>
              <a:t>Evaluate each view mappings using the values from their lambda variables and remove redundant ones:</a:t>
            </a:r>
          </a:p>
          <a:p>
            <a:r>
              <a:rPr lang="en-US" dirty="0"/>
              <a:t>V1_2*V2_1, V1_1*V1_2*V2_1, V1_1*V1_2* V3_1, V1_2*V2_1* V3_1</a:t>
            </a:r>
          </a:p>
          <a:p>
            <a:r>
              <a:rPr lang="en-US" dirty="0"/>
              <a:t>After evaluation:</a:t>
            </a:r>
          </a:p>
          <a:p>
            <a:r>
              <a:rPr lang="en-US" dirty="0">
                <a:solidFill>
                  <a:srgbClr val="FF0000"/>
                </a:solidFill>
              </a:rPr>
              <a:t>V1_2*V2_1(t1)</a:t>
            </a:r>
            <a:r>
              <a:rPr lang="en-US" dirty="0"/>
              <a:t>, V1_1*</a:t>
            </a:r>
            <a:r>
              <a:rPr lang="en-US" dirty="0">
                <a:solidFill>
                  <a:srgbClr val="FF0000"/>
                </a:solidFill>
              </a:rPr>
              <a:t>V1_2*V2_1(t1)</a:t>
            </a:r>
            <a:r>
              <a:rPr lang="en-US" dirty="0"/>
              <a:t>, V1_1*V1_2*V3_1(2), </a:t>
            </a:r>
            <a:r>
              <a:rPr lang="en-US" dirty="0">
                <a:solidFill>
                  <a:srgbClr val="FF0000"/>
                </a:solidFill>
              </a:rPr>
              <a:t>V1_2*V2_1(t1)</a:t>
            </a:r>
            <a:r>
              <a:rPr lang="en-US" dirty="0"/>
              <a:t>*V3_1(2)</a:t>
            </a:r>
          </a:p>
          <a:p>
            <a:r>
              <a:rPr lang="en-US" dirty="0"/>
              <a:t>After removing redundant ones:</a:t>
            </a:r>
          </a:p>
          <a:p>
            <a:r>
              <a:rPr lang="en-US" dirty="0"/>
              <a:t>V1_2*V2_1(t1), V1_1*V1_2*V3_1(2)</a:t>
            </a:r>
          </a:p>
          <a:p>
            <a:r>
              <a:rPr lang="en-US" dirty="0"/>
              <a:t>This result should contain all the covering sets</a:t>
            </a:r>
          </a:p>
          <a:p>
            <a:endParaRPr lang="en-US" dirty="0"/>
          </a:p>
        </p:txBody>
      </p:sp>
    </p:spTree>
    <p:extLst>
      <p:ext uri="{BB962C8B-B14F-4D97-AF65-F5344CB8AC3E}">
        <p14:creationId xmlns:p14="http://schemas.microsoft.com/office/powerpoint/2010/main" val="264344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r>
                        <a:rPr lang="zh-CN" altLang="en-US" sz="1400" dirty="0"/>
                        <a:t> </a:t>
                      </a:r>
                      <a:r>
                        <a:rPr lang="en-US" altLang="zh-CN" sz="1400" dirty="0"/>
                        <a:t>ID</a:t>
                      </a:r>
                      <a:r>
                        <a:rPr lang="zh-CN" altLang="en-US" sz="1400" dirty="0"/>
                        <a:t> </a:t>
                      </a:r>
                      <a:r>
                        <a:rPr lang="en-US" altLang="zh-CN" sz="1400" dirty="0"/>
                        <a:t>&gt;</a:t>
                      </a:r>
                      <a:r>
                        <a:rPr lang="zh-CN" altLang="en-US" sz="1400" dirty="0"/>
                        <a:t> </a:t>
                      </a:r>
                      <a:r>
                        <a:rPr lang="en-US" altLang="zh-CN" sz="1400"/>
                        <a:t>1</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nvPr>
        </p:nvGraphicFramePr>
        <p:xfrm>
          <a:off x="177037" y="1339900"/>
          <a:ext cx="4989177" cy="1112520"/>
        </p:xfrm>
        <a:graphic>
          <a:graphicData uri="http://schemas.openxmlformats.org/drawingml/2006/table">
            <a:tbl>
              <a:tblPr firstRow="1" bandRow="1">
                <a:tableStyleId>{5C22544A-7EE6-4342-B048-85BDC9FD1C3A}</a:tableStyleId>
              </a:tblPr>
              <a:tblGrid>
                <a:gridCol w="606655">
                  <a:extLst>
                    <a:ext uri="{9D8B030D-6E8A-4147-A177-3AD203B41FA5}">
                      <a16:colId xmlns:a16="http://schemas.microsoft.com/office/drawing/2014/main" val="1425874246"/>
                    </a:ext>
                  </a:extLst>
                </a:gridCol>
                <a:gridCol w="878520">
                  <a:extLst>
                    <a:ext uri="{9D8B030D-6E8A-4147-A177-3AD203B41FA5}">
                      <a16:colId xmlns:a16="http://schemas.microsoft.com/office/drawing/2014/main" val="1391702209"/>
                    </a:ext>
                  </a:extLst>
                </a:gridCol>
                <a:gridCol w="878520">
                  <a:extLst>
                    <a:ext uri="{9D8B030D-6E8A-4147-A177-3AD203B41FA5}">
                      <a16:colId xmlns:a16="http://schemas.microsoft.com/office/drawing/2014/main" val="1051626885"/>
                    </a:ext>
                  </a:extLst>
                </a:gridCol>
                <a:gridCol w="1312741">
                  <a:extLst>
                    <a:ext uri="{9D8B030D-6E8A-4147-A177-3AD203B41FA5}">
                      <a16:colId xmlns:a16="http://schemas.microsoft.com/office/drawing/2014/main" val="1697717772"/>
                    </a:ext>
                  </a:extLst>
                </a:gridCol>
                <a:gridCol w="1312741">
                  <a:extLst>
                    <a:ext uri="{9D8B030D-6E8A-4147-A177-3AD203B41FA5}">
                      <a16:colId xmlns:a16="http://schemas.microsoft.com/office/drawing/2014/main" val="3745697937"/>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P2</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nvPr>
        </p:nvGraphicFramePr>
        <p:xfrm>
          <a:off x="6163407" y="1339900"/>
          <a:ext cx="4750778" cy="1112520"/>
        </p:xfrm>
        <a:graphic>
          <a:graphicData uri="http://schemas.openxmlformats.org/drawingml/2006/table">
            <a:tbl>
              <a:tblPr firstRow="1" bandRow="1">
                <a:tableStyleId>{5C22544A-7EE6-4342-B048-85BDC9FD1C3A}</a:tableStyleId>
              </a:tblPr>
              <a:tblGrid>
                <a:gridCol w="1066385">
                  <a:extLst>
                    <a:ext uri="{9D8B030D-6E8A-4147-A177-3AD203B41FA5}">
                      <a16:colId xmlns:a16="http://schemas.microsoft.com/office/drawing/2014/main" val="1425874246"/>
                    </a:ext>
                  </a:extLst>
                </a:gridCol>
                <a:gridCol w="1066385">
                  <a:extLst>
                    <a:ext uri="{9D8B030D-6E8A-4147-A177-3AD203B41FA5}">
                      <a16:colId xmlns:a16="http://schemas.microsoft.com/office/drawing/2014/main" val="2810350449"/>
                    </a:ext>
                  </a:extLst>
                </a:gridCol>
                <a:gridCol w="1309004">
                  <a:extLst>
                    <a:ext uri="{9D8B030D-6E8A-4147-A177-3AD203B41FA5}">
                      <a16:colId xmlns:a16="http://schemas.microsoft.com/office/drawing/2014/main" val="1697717772"/>
                    </a:ext>
                  </a:extLst>
                </a:gridCol>
                <a:gridCol w="1309004">
                  <a:extLst>
                    <a:ext uri="{9D8B030D-6E8A-4147-A177-3AD203B41FA5}">
                      <a16:colId xmlns:a16="http://schemas.microsoft.com/office/drawing/2014/main" val="43685656"/>
                    </a:ext>
                  </a:extLst>
                </a:gridCol>
              </a:tblGrid>
              <a:tr h="370840">
                <a:tc>
                  <a:txBody>
                    <a:bodyPr/>
                    <a:lstStyle/>
                    <a:p>
                      <a:r>
                        <a:rPr lang="en-US" altLang="zh-CN" dirty="0"/>
                        <a:t>ID</a:t>
                      </a:r>
                      <a:endParaRPr lang="en-US" dirty="0"/>
                    </a:p>
                  </a:txBody>
                  <a:tcPr/>
                </a:tc>
                <a:tc>
                  <a:txBody>
                    <a:bodyPr/>
                    <a:lstStyle/>
                    <a:p>
                      <a:r>
                        <a:rPr lang="en-US" dirty="0"/>
                        <a:t>Text</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V2(t1),V3(1)</a:t>
                      </a:r>
                    </a:p>
                  </a:txBody>
                  <a:tcPr/>
                </a:tc>
                <a:tc>
                  <a:txBody>
                    <a:bodyPr/>
                    <a:lstStyle/>
                    <a:p>
                      <a:r>
                        <a:rPr lang="en-US" dirty="0"/>
                        <a:t>Q1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V2(t1),V3(2)</a:t>
                      </a:r>
                    </a:p>
                  </a:txBody>
                  <a:tcPr/>
                </a:tc>
                <a:tc>
                  <a:txBody>
                    <a:bodyPr/>
                    <a:lstStyle/>
                    <a:p>
                      <a:r>
                        <a:rPr lang="en-US" dirty="0"/>
                        <a:t>Q2</a:t>
                      </a:r>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nvPr>
        </p:nvGraphicFramePr>
        <p:xfrm>
          <a:off x="177037" y="2860867"/>
          <a:ext cx="11264686" cy="3876040"/>
        </p:xfrm>
        <a:graphic>
          <a:graphicData uri="http://schemas.openxmlformats.org/drawingml/2006/table">
            <a:tbl>
              <a:tblPr firstRow="1" bandRow="1">
                <a:tableStyleId>{5C22544A-7EE6-4342-B048-85BDC9FD1C3A}</a:tableStyleId>
              </a:tblPr>
              <a:tblGrid>
                <a:gridCol w="645382">
                  <a:extLst>
                    <a:ext uri="{9D8B030D-6E8A-4147-A177-3AD203B41FA5}">
                      <a16:colId xmlns:a16="http://schemas.microsoft.com/office/drawing/2014/main" val="1425874246"/>
                    </a:ext>
                  </a:extLst>
                </a:gridCol>
                <a:gridCol w="703035">
                  <a:extLst>
                    <a:ext uri="{9D8B030D-6E8A-4147-A177-3AD203B41FA5}">
                      <a16:colId xmlns:a16="http://schemas.microsoft.com/office/drawing/2014/main" val="2166191349"/>
                    </a:ext>
                  </a:extLst>
                </a:gridCol>
                <a:gridCol w="623005">
                  <a:extLst>
                    <a:ext uri="{9D8B030D-6E8A-4147-A177-3AD203B41FA5}">
                      <a16:colId xmlns:a16="http://schemas.microsoft.com/office/drawing/2014/main" val="655773246"/>
                    </a:ext>
                  </a:extLst>
                </a:gridCol>
                <a:gridCol w="1671286">
                  <a:extLst>
                    <a:ext uri="{9D8B030D-6E8A-4147-A177-3AD203B41FA5}">
                      <a16:colId xmlns:a16="http://schemas.microsoft.com/office/drawing/2014/main" val="1697717772"/>
                    </a:ext>
                  </a:extLst>
                </a:gridCol>
                <a:gridCol w="1766837">
                  <a:extLst>
                    <a:ext uri="{9D8B030D-6E8A-4147-A177-3AD203B41FA5}">
                      <a16:colId xmlns:a16="http://schemas.microsoft.com/office/drawing/2014/main" val="2852347256"/>
                    </a:ext>
                  </a:extLst>
                </a:gridCol>
                <a:gridCol w="3135139">
                  <a:extLst>
                    <a:ext uri="{9D8B030D-6E8A-4147-A177-3AD203B41FA5}">
                      <a16:colId xmlns:a16="http://schemas.microsoft.com/office/drawing/2014/main" val="3759195517"/>
                    </a:ext>
                  </a:extLst>
                </a:gridCol>
                <a:gridCol w="2720002">
                  <a:extLst>
                    <a:ext uri="{9D8B030D-6E8A-4147-A177-3AD203B41FA5}">
                      <a16:colId xmlns:a16="http://schemas.microsoft.com/office/drawing/2014/main" val="1837946917"/>
                    </a:ext>
                  </a:extLst>
                </a:gridCol>
              </a:tblGrid>
              <a:tr h="370840">
                <a:tc>
                  <a:txBody>
                    <a:bodyPr/>
                    <a:lstStyle/>
                    <a:p>
                      <a:r>
                        <a:rPr lang="en-US" altLang="zh-CN" sz="1600" dirty="0"/>
                        <a:t>ID1</a:t>
                      </a:r>
                      <a:endParaRPr lang="en-US" sz="1600" dirty="0"/>
                    </a:p>
                  </a:txBody>
                  <a:tcPr/>
                </a:tc>
                <a:tc>
                  <a:txBody>
                    <a:bodyPr/>
                    <a:lstStyle/>
                    <a:p>
                      <a:r>
                        <a:rPr lang="en-US" sz="1600" dirty="0"/>
                        <a:t>ID2</a:t>
                      </a:r>
                    </a:p>
                  </a:txBody>
                  <a:tcPr/>
                </a:tc>
                <a:tc>
                  <a:txBody>
                    <a:bodyPr/>
                    <a:lstStyle/>
                    <a:p>
                      <a:r>
                        <a:rPr lang="en-US" sz="1600" dirty="0"/>
                        <a:t>ID3</a:t>
                      </a:r>
                    </a:p>
                  </a:txBody>
                  <a:tcPr/>
                </a:tc>
                <a:tc>
                  <a:txBody>
                    <a:bodyPr/>
                    <a:lstStyle/>
                    <a:p>
                      <a:r>
                        <a:rPr lang="en-US" sz="1600" dirty="0"/>
                        <a:t>View vector1</a:t>
                      </a:r>
                    </a:p>
                  </a:txBody>
                  <a:tcPr/>
                </a:tc>
                <a:tc>
                  <a:txBody>
                    <a:bodyPr/>
                    <a:lstStyle/>
                    <a:p>
                      <a:r>
                        <a:rPr lang="en-US" sz="1600" dirty="0"/>
                        <a:t>View vector2</a:t>
                      </a:r>
                    </a:p>
                  </a:txBody>
                  <a:tcPr/>
                </a:tc>
                <a:tc>
                  <a:txBody>
                    <a:bodyPr/>
                    <a:lstStyle/>
                    <a:p>
                      <a:r>
                        <a:rPr lang="en-US" sz="1600" dirty="0"/>
                        <a:t>View vector3</a:t>
                      </a:r>
                    </a:p>
                  </a:txBody>
                  <a:tcPr/>
                </a:tc>
                <a:tc>
                  <a:txBody>
                    <a:bodyPr/>
                    <a:lstStyle/>
                    <a:p>
                      <a:r>
                        <a:rPr lang="en-US" dirty="0"/>
                        <a:t>View combinations</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V1_1, V2_1(t1)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 V2_2(t1), V3_1(1)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V1*V1*V3(1), V2(t1)*V1, V2(t1)*V2(t1)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V1_1, V2_1(t1)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 V2_2(t1), V3_1(2)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V1*V1*V3(2), V2(t1)*V1, V2(t1)*V2(t1)</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V1_1, V2_1(t1)</a:t>
                      </a:r>
                    </a:p>
                  </a:txBody>
                  <a:tcPr/>
                </a:tc>
                <a:tc>
                  <a:txBody>
                    <a:bodyPr/>
                    <a:lstStyle/>
                    <a:p>
                      <a:r>
                        <a:rPr lang="en-US" dirty="0">
                          <a:solidFill>
                            <a:srgbClr val="FF0000"/>
                          </a:solidFill>
                        </a:rPr>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V2_1(t1),V3_1(2)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V1*V1*V3(2), V2(t1)*V1</a:t>
                      </a:r>
                      <a:endParaRPr lang="en-US" dirty="0">
                        <a:solidFill>
                          <a:srgbClr val="FF0000"/>
                        </a:solidFill>
                      </a:endParaRPr>
                    </a:p>
                  </a:txBody>
                  <a:tcPr/>
                </a:tc>
                <a:extLst>
                  <a:ext uri="{0D108BD9-81ED-4DB2-BD59-A6C34878D82A}">
                    <a16:rowId xmlns:a16="http://schemas.microsoft.com/office/drawing/2014/main" val="635179992"/>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V1_1, V2_1(t1)</a:t>
                      </a:r>
                    </a:p>
                  </a:txBody>
                  <a:tcPr/>
                </a:tc>
                <a:tc>
                  <a:txBody>
                    <a:bodyPr/>
                    <a:lstStyle/>
                    <a:p>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V2_1(t1),V3_1(1)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V1*V1*V3(1), V2(t1)*V1</a:t>
                      </a:r>
                      <a:endParaRPr lang="en-US" dirty="0">
                        <a:solidFill>
                          <a:srgbClr val="FF0000"/>
                        </a:solidFill>
                      </a:endParaRP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V1_1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V2_2(t1),V3_1(1)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V1*V1*V3(1), V2(t1)*V1</a:t>
                      </a:r>
                      <a:endParaRPr lang="en-US" dirty="0">
                        <a:solidFill>
                          <a:srgbClr val="FF0000"/>
                        </a:solidFill>
                      </a:endParaRP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V1_1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V2_2(t1),V3_1(2)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V1*V1*V3(2), V2(t1)*V1</a:t>
                      </a:r>
                      <a:endParaRPr lang="en-US" dirty="0">
                        <a:solidFill>
                          <a:srgbClr val="FF0000"/>
                        </a:solidFill>
                      </a:endParaRP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V3_1(1)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V1*V1*V3(1)</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V3_1(2)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V1*V1*V3(2)</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413014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solutions in Step 5</a:t>
            </a:r>
          </a:p>
        </p:txBody>
      </p:sp>
      <p:sp>
        <p:nvSpPr>
          <p:cNvPr id="3" name="Content Placeholder 2"/>
          <p:cNvSpPr>
            <a:spLocks noGrp="1"/>
          </p:cNvSpPr>
          <p:nvPr>
            <p:ph idx="1"/>
          </p:nvPr>
        </p:nvSpPr>
        <p:spPr/>
        <p:txBody>
          <a:bodyPr/>
          <a:lstStyle/>
          <a:p>
            <a:r>
              <a:rPr lang="en-US" dirty="0"/>
              <a:t>Derive the combination of view mappings that can cover all the relations of Q:</a:t>
            </a:r>
          </a:p>
          <a:p>
            <a:pPr lvl="1"/>
            <a:r>
              <a:rPr lang="en-US" dirty="0"/>
              <a:t>The subsets of size 1: {{V1_1}, {V1_2}, {V2_1}, {V3_1}}</a:t>
            </a:r>
          </a:p>
          <a:p>
            <a:pPr lvl="1"/>
            <a:r>
              <a:rPr lang="en-US" dirty="0"/>
              <a:t>The subsets of size 2: {{V1_1* V1_2}, {V1_1*V2_1}, {V1_1*V3_1}, </a:t>
            </a:r>
            <a:r>
              <a:rPr lang="en-US" dirty="0">
                <a:solidFill>
                  <a:srgbClr val="FF0000"/>
                </a:solidFill>
              </a:rPr>
              <a:t>{V1_2*V2_1}</a:t>
            </a:r>
            <a:r>
              <a:rPr lang="en-US" dirty="0"/>
              <a:t>, {V2_1*V3_1}}</a:t>
            </a:r>
          </a:p>
          <a:p>
            <a:pPr lvl="1"/>
            <a:r>
              <a:rPr lang="en-US" dirty="0"/>
              <a:t>Since </a:t>
            </a:r>
            <a:r>
              <a:rPr lang="en-US" dirty="0">
                <a:solidFill>
                  <a:srgbClr val="FF0000"/>
                </a:solidFill>
              </a:rPr>
              <a:t>{V1_2*V2_1} is already a covering set, </a:t>
            </a:r>
            <a:r>
              <a:rPr lang="en-US" dirty="0"/>
              <a:t>any subset contains it will not be a covering set, which don’t have to be generated in the following steps.</a:t>
            </a:r>
          </a:p>
          <a:p>
            <a:pPr lvl="1"/>
            <a:r>
              <a:rPr lang="en-US" dirty="0"/>
              <a:t>The subsets of size 3: {</a:t>
            </a:r>
            <a:r>
              <a:rPr lang="en-US" dirty="0">
                <a:solidFill>
                  <a:srgbClr val="FF0000"/>
                </a:solidFill>
              </a:rPr>
              <a:t>{V1_1*V1_2* V3_1}</a:t>
            </a:r>
            <a:r>
              <a:rPr lang="en-US" dirty="0"/>
              <a:t>, {V1_1*V2_1* V3_1}}</a:t>
            </a:r>
          </a:p>
          <a:p>
            <a:pPr lvl="1"/>
            <a:r>
              <a:rPr lang="en-US" dirty="0"/>
              <a:t>Only </a:t>
            </a:r>
            <a:r>
              <a:rPr lang="en-US" dirty="0">
                <a:solidFill>
                  <a:srgbClr val="FF0000"/>
                </a:solidFill>
              </a:rPr>
              <a:t>{V1_2*V2_1}, {V1_1*V1_2* V3_1} </a:t>
            </a:r>
            <a:r>
              <a:rPr lang="en-US" dirty="0"/>
              <a:t>can cover all the relations of Q.</a:t>
            </a:r>
          </a:p>
        </p:txBody>
      </p:sp>
    </p:spTree>
    <p:extLst>
      <p:ext uri="{BB962C8B-B14F-4D97-AF65-F5344CB8AC3E}">
        <p14:creationId xmlns:p14="http://schemas.microsoft.com/office/powerpoint/2010/main" val="377448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3840784"/>
              </p:ext>
            </p:extLst>
          </p:nvPr>
        </p:nvGraphicFramePr>
        <p:xfrm>
          <a:off x="439616" y="565512"/>
          <a:ext cx="11333283" cy="1201741"/>
        </p:xfrm>
        <a:graphic>
          <a:graphicData uri="http://schemas.openxmlformats.org/drawingml/2006/table">
            <a:tbl>
              <a:tblPr firstRow="1" bandRow="1">
                <a:tableStyleId>{5C22544A-7EE6-4342-B048-85BDC9FD1C3A}</a:tableStyleId>
              </a:tblPr>
              <a:tblGrid>
                <a:gridCol w="1792972">
                  <a:extLst>
                    <a:ext uri="{9D8B030D-6E8A-4147-A177-3AD203B41FA5}">
                      <a16:colId xmlns:a16="http://schemas.microsoft.com/office/drawing/2014/main" val="1425874246"/>
                    </a:ext>
                  </a:extLst>
                </a:gridCol>
                <a:gridCol w="2489567">
                  <a:extLst>
                    <a:ext uri="{9D8B030D-6E8A-4147-A177-3AD203B41FA5}">
                      <a16:colId xmlns:a16="http://schemas.microsoft.com/office/drawing/2014/main" val="294982985"/>
                    </a:ext>
                  </a:extLst>
                </a:gridCol>
                <a:gridCol w="3525372">
                  <a:extLst>
                    <a:ext uri="{9D8B030D-6E8A-4147-A177-3AD203B41FA5}">
                      <a16:colId xmlns:a16="http://schemas.microsoft.com/office/drawing/2014/main" val="2891241827"/>
                    </a:ext>
                  </a:extLst>
                </a:gridCol>
                <a:gridCol w="3525372">
                  <a:extLst>
                    <a:ext uri="{9D8B030D-6E8A-4147-A177-3AD203B41FA5}">
                      <a16:colId xmlns:a16="http://schemas.microsoft.com/office/drawing/2014/main" val="2557653235"/>
                    </a:ext>
                  </a:extLst>
                </a:gridCol>
              </a:tblGrid>
              <a:tr h="1201741">
                <a:tc>
                  <a:txBody>
                    <a:bodyPr/>
                    <a:lstStyle/>
                    <a:p>
                      <a:r>
                        <a:rPr lang="en-US" sz="1400" dirty="0"/>
                        <a:t>V1(ID): family(ID, name, type)</a:t>
                      </a:r>
                    </a:p>
                  </a:txBody>
                  <a:tcPr/>
                </a:tc>
                <a:tc>
                  <a:txBody>
                    <a:bodyPr/>
                    <a:lstStyle/>
                    <a:p>
                      <a:r>
                        <a:rPr lang="en-US" sz="1400" dirty="0"/>
                        <a:t>\lambda type V2(ID, type): family(ID, name, type), 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V4(ID): family(ID, name, type), </a:t>
                      </a:r>
                      <a:r>
                        <a:rPr lang="en-US" sz="1400" dirty="0" err="1"/>
                        <a:t>grac_overview_text</a:t>
                      </a:r>
                      <a:r>
                        <a:rPr lang="en-US" sz="1400" dirty="0"/>
                        <a:t>(ID, overview)</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2464183"/>
              </p:ext>
            </p:extLst>
          </p:nvPr>
        </p:nvGraphicFramePr>
        <p:xfrm>
          <a:off x="934551" y="3103498"/>
          <a:ext cx="2609143" cy="1112520"/>
        </p:xfrm>
        <a:graphic>
          <a:graphicData uri="http://schemas.openxmlformats.org/drawingml/2006/table">
            <a:tbl>
              <a:tblPr firstRow="1" bandRow="1">
                <a:tableStyleId>{5C22544A-7EE6-4342-B048-85BDC9FD1C3A}</a:tableStyleId>
              </a:tblPr>
              <a:tblGrid>
                <a:gridCol w="669651">
                  <a:extLst>
                    <a:ext uri="{9D8B030D-6E8A-4147-A177-3AD203B41FA5}">
                      <a16:colId xmlns:a16="http://schemas.microsoft.com/office/drawing/2014/main" val="1425874246"/>
                    </a:ext>
                  </a:extLst>
                </a:gridCol>
                <a:gridCol w="969746">
                  <a:extLst>
                    <a:ext uri="{9D8B030D-6E8A-4147-A177-3AD203B41FA5}">
                      <a16:colId xmlns:a16="http://schemas.microsoft.com/office/drawing/2014/main" val="1391702209"/>
                    </a:ext>
                  </a:extLst>
                </a:gridCol>
                <a:gridCol w="969746">
                  <a:extLst>
                    <a:ext uri="{9D8B030D-6E8A-4147-A177-3AD203B41FA5}">
                      <a16:colId xmlns:a16="http://schemas.microsoft.com/office/drawing/2014/main" val="1051626885"/>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t2</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27660941"/>
              </p:ext>
            </p:extLst>
          </p:nvPr>
        </p:nvGraphicFramePr>
        <p:xfrm>
          <a:off x="5699980" y="3103498"/>
          <a:ext cx="2402720" cy="1112520"/>
        </p:xfrm>
        <a:graphic>
          <a:graphicData uri="http://schemas.openxmlformats.org/drawingml/2006/table">
            <a:tbl>
              <a:tblPr firstRow="1" bandRow="1">
                <a:tableStyleId>{5C22544A-7EE6-4342-B048-85BDC9FD1C3A}</a:tableStyleId>
              </a:tblPr>
              <a:tblGrid>
                <a:gridCol w="1201360">
                  <a:extLst>
                    <a:ext uri="{9D8B030D-6E8A-4147-A177-3AD203B41FA5}">
                      <a16:colId xmlns:a16="http://schemas.microsoft.com/office/drawing/2014/main" val="1425874246"/>
                    </a:ext>
                  </a:extLst>
                </a:gridCol>
                <a:gridCol w="1201360">
                  <a:extLst>
                    <a:ext uri="{9D8B030D-6E8A-4147-A177-3AD203B41FA5}">
                      <a16:colId xmlns:a16="http://schemas.microsoft.com/office/drawing/2014/main" val="2810350449"/>
                    </a:ext>
                  </a:extLst>
                </a:gridCol>
              </a:tblGrid>
              <a:tr h="370840">
                <a:tc>
                  <a:txBody>
                    <a:bodyPr/>
                    <a:lstStyle/>
                    <a:p>
                      <a:r>
                        <a:rPr lang="en-US" altLang="zh-CN" dirty="0"/>
                        <a:t>ID</a:t>
                      </a:r>
                      <a:endParaRPr lang="en-US" dirty="0"/>
                    </a:p>
                  </a:txBody>
                  <a:tcPr/>
                </a:tc>
                <a:tc>
                  <a:txBody>
                    <a:bodyPr/>
                    <a:lstStyle/>
                    <a:p>
                      <a:r>
                        <a:rPr lang="en-US" dirty="0"/>
                        <a:t>Text</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014962" y="2527387"/>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5699980" y="2632895"/>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1014962" y="4886351"/>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
        <p:nvSpPr>
          <p:cNvPr id="2" name="TextBox 1"/>
          <p:cNvSpPr txBox="1"/>
          <p:nvPr/>
        </p:nvSpPr>
        <p:spPr>
          <a:xfrm>
            <a:off x="316525" y="171328"/>
            <a:ext cx="1236052" cy="369332"/>
          </a:xfrm>
          <a:prstGeom prst="rect">
            <a:avLst/>
          </a:prstGeom>
          <a:noFill/>
        </p:spPr>
        <p:txBody>
          <a:bodyPr wrap="square" rtlCol="0">
            <a:spAutoFit/>
          </a:bodyPr>
          <a:lstStyle/>
          <a:p>
            <a:r>
              <a:rPr lang="en-US" dirty="0" err="1"/>
              <a:t>e.g</a:t>
            </a:r>
            <a:endParaRPr lang="en-US" dirty="0"/>
          </a:p>
        </p:txBody>
      </p:sp>
    </p:spTree>
    <p:extLst>
      <p:ext uri="{BB962C8B-B14F-4D97-AF65-F5344CB8AC3E}">
        <p14:creationId xmlns:p14="http://schemas.microsoft.com/office/powerpoint/2010/main" val="317776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Rewrite conjunctive view (rewrite conjunctive query in the form of cross product plus conditions):</a:t>
            </a:r>
          </a:p>
          <a:p>
            <a:pPr lvl="1"/>
            <a:r>
              <a:rPr lang="en-US" sz="1800" dirty="0"/>
              <a:t>\lambda type V2(ID, type): family(ID, name, type), introduction(ID, text) </a:t>
            </a:r>
          </a:p>
          <a:p>
            <a:pPr marL="457200" lvl="1" indent="0">
              <a:buNone/>
            </a:pPr>
            <a:r>
              <a:rPr lang="en-US" sz="1800" dirty="0"/>
              <a:t>-&gt; \lambda type V2(ID1, type): family(ID1, name, type), introduction(ID2, text), ID1 = ID2</a:t>
            </a:r>
            <a:endParaRPr lang="en-US" dirty="0"/>
          </a:p>
          <a:p>
            <a:r>
              <a:rPr lang="en-US" dirty="0"/>
              <a:t>Derive </a:t>
            </a:r>
            <a:r>
              <a:rPr lang="en-US"/>
              <a:t>all possible </a:t>
            </a:r>
            <a:r>
              <a:rPr lang="en-US" altLang="zh-CN"/>
              <a:t>view </a:t>
            </a:r>
            <a:r>
              <a:rPr lang="en-US" dirty="0"/>
              <a:t>mappings for all views</a:t>
            </a:r>
          </a:p>
          <a:p>
            <a:pPr lvl="1"/>
            <a:r>
              <a:rPr lang="en-US" sz="1800" dirty="0"/>
              <a:t>V4 is not valid, removed (since it contains a </a:t>
            </a:r>
            <a:r>
              <a:rPr lang="en-US" sz="1800" dirty="0" err="1"/>
              <a:t>subgoal</a:t>
            </a:r>
            <a:r>
              <a:rPr lang="en-US" sz="1800" dirty="0"/>
              <a:t> named “</a:t>
            </a:r>
            <a:r>
              <a:rPr lang="en-US" sz="1800" dirty="0" err="1"/>
              <a:t>grac_overview_text</a:t>
            </a:r>
            <a:r>
              <a:rPr lang="en-US" sz="1800" dirty="0"/>
              <a:t>” that doesn’t appear in the query)</a:t>
            </a:r>
          </a:p>
          <a:p>
            <a:pPr lvl="1"/>
            <a:r>
              <a:rPr lang="en-US" sz="1800" dirty="0"/>
              <a:t>V1_1: V1(ID): family(ID, name, type) -&gt; V1(ID1): family(ID1, name1, type1) </a:t>
            </a:r>
          </a:p>
          <a:p>
            <a:pPr lvl="1"/>
            <a:r>
              <a:rPr lang="en-US" sz="1800" dirty="0"/>
              <a:t>V1_2: V1(ID): family(ID, name, type) -&gt; V1(ID2): family(ID2, name2, type2) </a:t>
            </a:r>
          </a:p>
          <a:p>
            <a:pPr lvl="1"/>
            <a:r>
              <a:rPr lang="en-US" sz="1800" dirty="0"/>
              <a:t>V2_1: \lambda type V2(ID1, type): family(ID1, name, type), introduction(ID2, text), ID1 = ID2 -&gt;\lambda type V2(ID1, type1): family(ID1, name1, type1), introduction(ID3, text3), ID1 = ID3</a:t>
            </a:r>
          </a:p>
          <a:p>
            <a:pPr lvl="1"/>
            <a:r>
              <a:rPr lang="en-US" sz="1800" dirty="0"/>
              <a:t>V2_2: \lambda type V2(ID1, type): family(ID1, name, type), introduction(ID2, text), ID1 = ID2 -&gt;\lambda type V2(ID2, type2): family(ID2, name2, type2), introduction(ID3, text3), ID2 = ID3</a:t>
            </a:r>
          </a:p>
          <a:p>
            <a:pPr lvl="1"/>
            <a:r>
              <a:rPr lang="en-US" sz="1800" dirty="0"/>
              <a:t>V3_1: \lambda ID V3(ID):introduction(ID, text)-&gt;\lambda ID3 V3(ID3):introduction(ID3, text3)</a:t>
            </a:r>
          </a:p>
          <a:p>
            <a:pPr lvl="1"/>
            <a:endParaRPr lang="en-US" sz="1800" dirty="0"/>
          </a:p>
          <a:p>
            <a:pPr lvl="1"/>
            <a:endParaRPr lang="en-US" dirty="0"/>
          </a:p>
        </p:txBody>
      </p:sp>
    </p:spTree>
    <p:extLst>
      <p:ext uri="{BB962C8B-B14F-4D97-AF65-F5344CB8AC3E}">
        <p14:creationId xmlns:p14="http://schemas.microsoft.com/office/powerpoint/2010/main" val="36725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t>
            </a:r>
          </a:p>
        </p:txBody>
      </p:sp>
      <p:sp>
        <p:nvSpPr>
          <p:cNvPr id="3" name="Content Placeholder 2"/>
          <p:cNvSpPr>
            <a:spLocks noGrp="1"/>
          </p:cNvSpPr>
          <p:nvPr>
            <p:ph idx="1"/>
          </p:nvPr>
        </p:nvSpPr>
        <p:spPr/>
        <p:txBody>
          <a:bodyPr/>
          <a:lstStyle/>
          <a:p>
            <a:r>
              <a:rPr lang="en-US" dirty="0"/>
              <a:t>Extend the schema of the query</a:t>
            </a:r>
          </a:p>
          <a:p>
            <a:pPr lvl="1"/>
            <a:r>
              <a:rPr lang="en-US" altLang="zh-CN" dirty="0"/>
              <a:t>Original form of the query:</a:t>
            </a:r>
          </a:p>
          <a:p>
            <a:pPr lvl="2"/>
            <a:r>
              <a:rPr lang="en-US" altLang="zh-CN" dirty="0"/>
              <a:t>Q(ID1, ID2, ID3): family(ID1, name1, Type1), family(ID2, name2, Type2), introduction(ID3, Text3)</a:t>
            </a:r>
          </a:p>
          <a:p>
            <a:pPr lvl="2"/>
            <a:r>
              <a:rPr lang="en-US" dirty="0"/>
              <a:t>\bar(X) = {ID1, ID2, ID3}</a:t>
            </a:r>
          </a:p>
          <a:p>
            <a:pPr lvl="1"/>
            <a:r>
              <a:rPr lang="en-US" dirty="0"/>
              <a:t>Extended form of the query:</a:t>
            </a:r>
          </a:p>
          <a:p>
            <a:pPr lvl="2"/>
            <a:r>
              <a:rPr lang="en-US" dirty="0"/>
              <a:t>\bar(X)’ = {[</a:t>
            </a:r>
            <a:r>
              <a:rPr lang="en-US" dirty="0">
                <a:solidFill>
                  <a:srgbClr val="FF0000"/>
                </a:solidFill>
              </a:rPr>
              <a:t>distinguished </a:t>
            </a:r>
            <a:r>
              <a:rPr lang="en-US" dirty="0" err="1">
                <a:solidFill>
                  <a:srgbClr val="FF0000"/>
                </a:solidFill>
              </a:rPr>
              <a:t>vars</a:t>
            </a:r>
            <a:r>
              <a:rPr lang="en-US" dirty="0"/>
              <a:t>], [</a:t>
            </a:r>
            <a:r>
              <a:rPr lang="en-US" dirty="0" err="1">
                <a:solidFill>
                  <a:schemeClr val="accent6">
                    <a:lumMod val="75000"/>
                  </a:schemeClr>
                </a:solidFill>
              </a:rPr>
              <a:t>lambda_terms_values</a:t>
            </a:r>
            <a:r>
              <a:rPr lang="en-US" dirty="0"/>
              <a:t>],[</a:t>
            </a:r>
            <a:r>
              <a:rPr lang="en-US" dirty="0">
                <a:solidFill>
                  <a:srgbClr val="7030A0"/>
                </a:solidFill>
              </a:rPr>
              <a:t>conditions Boolean values</a:t>
            </a:r>
            <a:r>
              <a:rPr lang="en-US" dirty="0"/>
              <a:t>]}</a:t>
            </a:r>
          </a:p>
          <a:p>
            <a:pPr lvl="2"/>
            <a:r>
              <a:rPr lang="en-US" altLang="zh-CN" dirty="0"/>
              <a:t>Q(</a:t>
            </a:r>
            <a:r>
              <a:rPr lang="en-US" altLang="zh-CN" dirty="0">
                <a:solidFill>
                  <a:srgbClr val="FF0000"/>
                </a:solidFill>
              </a:rPr>
              <a:t>ID1, ID2, ID3</a:t>
            </a:r>
            <a:r>
              <a:rPr lang="en-US" altLang="zh-CN" dirty="0"/>
              <a:t>, </a:t>
            </a:r>
            <a:r>
              <a:rPr lang="en-US" altLang="zh-CN" dirty="0" err="1">
                <a:solidFill>
                  <a:schemeClr val="accent6"/>
                </a:solidFill>
              </a:rPr>
              <a:t>family.view_vector</a:t>
            </a:r>
            <a:r>
              <a:rPr lang="en-US" altLang="zh-CN" dirty="0">
                <a:solidFill>
                  <a:schemeClr val="accent6"/>
                </a:solidFill>
              </a:rPr>
              <a:t>, </a:t>
            </a:r>
            <a:r>
              <a:rPr lang="en-US" altLang="zh-CN" dirty="0" err="1">
                <a:solidFill>
                  <a:schemeClr val="accent6"/>
                </a:solidFill>
              </a:rPr>
              <a:t>family.view_vector</a:t>
            </a:r>
            <a:r>
              <a:rPr lang="en-US" altLang="zh-CN" dirty="0">
                <a:solidFill>
                  <a:schemeClr val="accent6"/>
                </a:solidFill>
              </a:rPr>
              <a:t>, introduction. </a:t>
            </a:r>
            <a:r>
              <a:rPr lang="en-US" altLang="zh-CN" dirty="0" err="1">
                <a:solidFill>
                  <a:schemeClr val="accent6"/>
                </a:solidFill>
              </a:rPr>
              <a:t>view_vector</a:t>
            </a:r>
            <a:r>
              <a:rPr lang="en-US" altLang="zh-CN" dirty="0">
                <a:solidFill>
                  <a:schemeClr val="accent6"/>
                </a:solidFill>
              </a:rPr>
              <a:t>,</a:t>
            </a:r>
            <a:r>
              <a:rPr lang="en-US" altLang="zh-CN" dirty="0">
                <a:solidFill>
                  <a:schemeClr val="accent1"/>
                </a:solidFill>
              </a:rPr>
              <a:t> </a:t>
            </a:r>
            <a:r>
              <a:rPr lang="en-US" altLang="zh-CN" dirty="0">
                <a:solidFill>
                  <a:srgbClr val="7030A0"/>
                </a:solidFill>
              </a:rPr>
              <a:t>(ID1 = ID3)?, (ID2 = ID3)?</a:t>
            </a:r>
            <a:r>
              <a:rPr lang="en-US" altLang="zh-CN" dirty="0"/>
              <a:t>): family(ID1, name1, Type1), family(ID2, name2, Type2), introduction(ID3, Text3)</a:t>
            </a:r>
            <a:endParaRPr lang="en-US" dirty="0"/>
          </a:p>
          <a:p>
            <a:pPr lvl="2"/>
            <a:endParaRPr lang="en-US" dirty="0"/>
          </a:p>
          <a:p>
            <a:endParaRPr lang="en-US" dirty="0"/>
          </a:p>
        </p:txBody>
      </p:sp>
    </p:spTree>
    <p:extLst>
      <p:ext uri="{BB962C8B-B14F-4D97-AF65-F5344CB8AC3E}">
        <p14:creationId xmlns:p14="http://schemas.microsoft.com/office/powerpoint/2010/main" val="409485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3" name="Content Placeholder 2"/>
          <p:cNvSpPr>
            <a:spLocks noGrp="1"/>
          </p:cNvSpPr>
          <p:nvPr>
            <p:ph idx="1"/>
          </p:nvPr>
        </p:nvSpPr>
        <p:spPr/>
        <p:txBody>
          <a:bodyPr/>
          <a:lstStyle/>
          <a:p>
            <a:r>
              <a:rPr lang="en-US" dirty="0"/>
              <a:t>Execute query:</a:t>
            </a:r>
          </a:p>
          <a:p>
            <a:pPr lvl="1"/>
            <a:r>
              <a:rPr lang="en-US" dirty="0"/>
              <a:t>Select [</a:t>
            </a:r>
            <a:r>
              <a:rPr lang="en-US" dirty="0">
                <a:solidFill>
                  <a:srgbClr val="FF0000"/>
                </a:solidFill>
              </a:rPr>
              <a:t>distinguished </a:t>
            </a:r>
            <a:r>
              <a:rPr lang="en-US" dirty="0" err="1">
                <a:solidFill>
                  <a:srgbClr val="FF0000"/>
                </a:solidFill>
              </a:rPr>
              <a:t>vars</a:t>
            </a:r>
            <a:r>
              <a:rPr lang="en-US" dirty="0"/>
              <a:t>], [</a:t>
            </a:r>
            <a:r>
              <a:rPr lang="en-US" dirty="0" err="1">
                <a:solidFill>
                  <a:schemeClr val="accent6">
                    <a:lumMod val="75000"/>
                  </a:schemeClr>
                </a:solidFill>
              </a:rPr>
              <a:t>lambda_terms_values</a:t>
            </a:r>
            <a:r>
              <a:rPr lang="en-US" dirty="0"/>
              <a:t>],[</a:t>
            </a:r>
            <a:r>
              <a:rPr lang="en-US" dirty="0">
                <a:solidFill>
                  <a:srgbClr val="7030A0"/>
                </a:solidFill>
              </a:rPr>
              <a:t>conditions Boolean values</a:t>
            </a:r>
            <a:r>
              <a:rPr lang="en-US" dirty="0"/>
              <a:t>]</a:t>
            </a:r>
          </a:p>
          <a:p>
            <a:pPr lvl="1"/>
            <a:r>
              <a:rPr lang="en-US" dirty="0"/>
              <a:t>In e.g.1:  select </a:t>
            </a:r>
            <a:r>
              <a:rPr lang="en-US" dirty="0">
                <a:solidFill>
                  <a:srgbClr val="FF0000"/>
                </a:solidFill>
              </a:rPr>
              <a:t>family1.ID, family2.ID, introduction.ID,</a:t>
            </a:r>
            <a:r>
              <a:rPr lang="en-US" dirty="0"/>
              <a:t> </a:t>
            </a:r>
            <a:r>
              <a:rPr lang="en-US" dirty="0">
                <a:solidFill>
                  <a:schemeClr val="accent6">
                    <a:lumMod val="75000"/>
                  </a:schemeClr>
                </a:solidFill>
              </a:rPr>
              <a:t>family1.type, family2.type, introduction.ID </a:t>
            </a:r>
            <a:r>
              <a:rPr lang="en-US" dirty="0">
                <a:solidFill>
                  <a:srgbClr val="7030A0"/>
                </a:solidFill>
              </a:rPr>
              <a:t>(family1.ID = introduction.ID), (family2.ID=introduction.ID)</a:t>
            </a:r>
            <a:r>
              <a:rPr lang="en-US" dirty="0">
                <a:solidFill>
                  <a:schemeClr val="accent6">
                    <a:lumMod val="75000"/>
                  </a:schemeClr>
                </a:solidFill>
              </a:rPr>
              <a:t> </a:t>
            </a:r>
            <a:r>
              <a:rPr lang="en-US" dirty="0"/>
              <a:t>from family family1, family2, introduction where …. Order by </a:t>
            </a:r>
            <a:r>
              <a:rPr lang="en-US" dirty="0">
                <a:solidFill>
                  <a:srgbClr val="7030A0"/>
                </a:solidFill>
              </a:rPr>
              <a:t>(family1.ID = introduction.ID), (family2.ID=introduction.ID)</a:t>
            </a:r>
            <a:r>
              <a:rPr lang="en-US" dirty="0">
                <a:solidFill>
                  <a:schemeClr val="accent6">
                    <a:lumMod val="75000"/>
                  </a:schemeClr>
                </a:solidFill>
              </a:rPr>
              <a:t> </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13555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0982229"/>
              </p:ext>
            </p:extLst>
          </p:nvPr>
        </p:nvGraphicFramePr>
        <p:xfrm>
          <a:off x="1217186" y="1365938"/>
          <a:ext cx="2609143" cy="1112520"/>
        </p:xfrm>
        <a:graphic>
          <a:graphicData uri="http://schemas.openxmlformats.org/drawingml/2006/table">
            <a:tbl>
              <a:tblPr firstRow="1" bandRow="1">
                <a:tableStyleId>{5C22544A-7EE6-4342-B048-85BDC9FD1C3A}</a:tableStyleId>
              </a:tblPr>
              <a:tblGrid>
                <a:gridCol w="669651">
                  <a:extLst>
                    <a:ext uri="{9D8B030D-6E8A-4147-A177-3AD203B41FA5}">
                      <a16:colId xmlns:a16="http://schemas.microsoft.com/office/drawing/2014/main" val="1425874246"/>
                    </a:ext>
                  </a:extLst>
                </a:gridCol>
                <a:gridCol w="969746">
                  <a:extLst>
                    <a:ext uri="{9D8B030D-6E8A-4147-A177-3AD203B41FA5}">
                      <a16:colId xmlns:a16="http://schemas.microsoft.com/office/drawing/2014/main" val="1391702209"/>
                    </a:ext>
                  </a:extLst>
                </a:gridCol>
                <a:gridCol w="969746">
                  <a:extLst>
                    <a:ext uri="{9D8B030D-6E8A-4147-A177-3AD203B41FA5}">
                      <a16:colId xmlns:a16="http://schemas.microsoft.com/office/drawing/2014/main" val="1051626885"/>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t2</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7883976"/>
              </p:ext>
            </p:extLst>
          </p:nvPr>
        </p:nvGraphicFramePr>
        <p:xfrm>
          <a:off x="6163407" y="1339900"/>
          <a:ext cx="2402720" cy="1112520"/>
        </p:xfrm>
        <a:graphic>
          <a:graphicData uri="http://schemas.openxmlformats.org/drawingml/2006/table">
            <a:tbl>
              <a:tblPr firstRow="1" bandRow="1">
                <a:tableStyleId>{5C22544A-7EE6-4342-B048-85BDC9FD1C3A}</a:tableStyleId>
              </a:tblPr>
              <a:tblGrid>
                <a:gridCol w="1201360">
                  <a:extLst>
                    <a:ext uri="{9D8B030D-6E8A-4147-A177-3AD203B41FA5}">
                      <a16:colId xmlns:a16="http://schemas.microsoft.com/office/drawing/2014/main" val="1425874246"/>
                    </a:ext>
                  </a:extLst>
                </a:gridCol>
                <a:gridCol w="1201360">
                  <a:extLst>
                    <a:ext uri="{9D8B030D-6E8A-4147-A177-3AD203B41FA5}">
                      <a16:colId xmlns:a16="http://schemas.microsoft.com/office/drawing/2014/main" val="2810350449"/>
                    </a:ext>
                  </a:extLst>
                </a:gridCol>
              </a:tblGrid>
              <a:tr h="370840">
                <a:tc>
                  <a:txBody>
                    <a:bodyPr/>
                    <a:lstStyle/>
                    <a:p>
                      <a:r>
                        <a:rPr lang="en-US" altLang="zh-CN" dirty="0"/>
                        <a:t>ID</a:t>
                      </a:r>
                      <a:endParaRPr lang="en-US" dirty="0"/>
                    </a:p>
                  </a:txBody>
                  <a:tcPr/>
                </a:tc>
                <a:tc>
                  <a:txBody>
                    <a:bodyPr/>
                    <a:lstStyle/>
                    <a:p>
                      <a:r>
                        <a:rPr lang="en-US" dirty="0"/>
                        <a:t>Text</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303149926"/>
              </p:ext>
            </p:extLst>
          </p:nvPr>
        </p:nvGraphicFramePr>
        <p:xfrm>
          <a:off x="1826901" y="3385892"/>
          <a:ext cx="8673012" cy="3291840"/>
        </p:xfrm>
        <a:graphic>
          <a:graphicData uri="http://schemas.openxmlformats.org/drawingml/2006/table">
            <a:tbl>
              <a:tblPr firstRow="1" bandRow="1">
                <a:tableStyleId>{5C22544A-7EE6-4342-B048-85BDC9FD1C3A}</a:tableStyleId>
              </a:tblPr>
              <a:tblGrid>
                <a:gridCol w="827187">
                  <a:extLst>
                    <a:ext uri="{9D8B030D-6E8A-4147-A177-3AD203B41FA5}">
                      <a16:colId xmlns:a16="http://schemas.microsoft.com/office/drawing/2014/main" val="1425874246"/>
                    </a:ext>
                  </a:extLst>
                </a:gridCol>
                <a:gridCol w="901084">
                  <a:extLst>
                    <a:ext uri="{9D8B030D-6E8A-4147-A177-3AD203B41FA5}">
                      <a16:colId xmlns:a16="http://schemas.microsoft.com/office/drawing/2014/main" val="2166191349"/>
                    </a:ext>
                  </a:extLst>
                </a:gridCol>
                <a:gridCol w="798506">
                  <a:extLst>
                    <a:ext uri="{9D8B030D-6E8A-4147-A177-3AD203B41FA5}">
                      <a16:colId xmlns:a16="http://schemas.microsoft.com/office/drawing/2014/main" val="655773246"/>
                    </a:ext>
                  </a:extLst>
                </a:gridCol>
                <a:gridCol w="798506">
                  <a:extLst>
                    <a:ext uri="{9D8B030D-6E8A-4147-A177-3AD203B41FA5}">
                      <a16:colId xmlns:a16="http://schemas.microsoft.com/office/drawing/2014/main" val="2676035278"/>
                    </a:ext>
                  </a:extLst>
                </a:gridCol>
                <a:gridCol w="798506">
                  <a:extLst>
                    <a:ext uri="{9D8B030D-6E8A-4147-A177-3AD203B41FA5}">
                      <a16:colId xmlns:a16="http://schemas.microsoft.com/office/drawing/2014/main" val="3476342942"/>
                    </a:ext>
                  </a:extLst>
                </a:gridCol>
                <a:gridCol w="798506">
                  <a:extLst>
                    <a:ext uri="{9D8B030D-6E8A-4147-A177-3AD203B41FA5}">
                      <a16:colId xmlns:a16="http://schemas.microsoft.com/office/drawing/2014/main" val="1407981179"/>
                    </a:ext>
                  </a:extLst>
                </a:gridCol>
                <a:gridCol w="1667560">
                  <a:extLst>
                    <a:ext uri="{9D8B030D-6E8A-4147-A177-3AD203B41FA5}">
                      <a16:colId xmlns:a16="http://schemas.microsoft.com/office/drawing/2014/main" val="1424187589"/>
                    </a:ext>
                  </a:extLst>
                </a:gridCol>
                <a:gridCol w="2083157">
                  <a:extLst>
                    <a:ext uri="{9D8B030D-6E8A-4147-A177-3AD203B41FA5}">
                      <a16:colId xmlns:a16="http://schemas.microsoft.com/office/drawing/2014/main" val="418755555"/>
                    </a:ext>
                  </a:extLst>
                </a:gridCol>
              </a:tblGrid>
              <a:tr h="353131">
                <a:tc>
                  <a:txBody>
                    <a:bodyPr/>
                    <a:lstStyle/>
                    <a:p>
                      <a:r>
                        <a:rPr lang="en-US" altLang="zh-CN" dirty="0">
                          <a:solidFill>
                            <a:srgbClr val="FFFF00"/>
                          </a:solidFill>
                        </a:rPr>
                        <a:t>ID1</a:t>
                      </a:r>
                      <a:endParaRPr lang="en-US" dirty="0">
                        <a:solidFill>
                          <a:srgbClr val="FFFF00"/>
                        </a:solidFill>
                      </a:endParaRPr>
                    </a:p>
                  </a:txBody>
                  <a:tcPr/>
                </a:tc>
                <a:tc>
                  <a:txBody>
                    <a:bodyPr/>
                    <a:lstStyle/>
                    <a:p>
                      <a:r>
                        <a:rPr lang="en-US" dirty="0">
                          <a:solidFill>
                            <a:srgbClr val="FFFF00"/>
                          </a:solidFill>
                        </a:rPr>
                        <a:t>ID2</a:t>
                      </a:r>
                    </a:p>
                  </a:txBody>
                  <a:tcPr/>
                </a:tc>
                <a:tc>
                  <a:txBody>
                    <a:bodyPr/>
                    <a:lstStyle/>
                    <a:p>
                      <a:r>
                        <a:rPr lang="en-US" dirty="0">
                          <a:solidFill>
                            <a:srgbClr val="FFFF00"/>
                          </a:solidFill>
                        </a:rPr>
                        <a:t>ID3</a:t>
                      </a:r>
                    </a:p>
                  </a:txBody>
                  <a:tcPr/>
                </a:tc>
                <a:tc>
                  <a:txBody>
                    <a:bodyPr/>
                    <a:lstStyle/>
                    <a:p>
                      <a:r>
                        <a:rPr lang="en-US" dirty="0">
                          <a:solidFill>
                            <a:srgbClr val="FF0000"/>
                          </a:solidFill>
                        </a:rPr>
                        <a:t>Type1</a:t>
                      </a:r>
                    </a:p>
                  </a:txBody>
                  <a:tcPr/>
                </a:tc>
                <a:tc>
                  <a:txBody>
                    <a:bodyPr/>
                    <a:lstStyle/>
                    <a:p>
                      <a:r>
                        <a:rPr lang="en-US" dirty="0">
                          <a:solidFill>
                            <a:srgbClr val="FF0000"/>
                          </a:solidFill>
                        </a:rPr>
                        <a:t>Type2</a:t>
                      </a:r>
                    </a:p>
                  </a:txBody>
                  <a:tcPr/>
                </a:tc>
                <a:tc>
                  <a:txBody>
                    <a:bodyPr/>
                    <a:lstStyle/>
                    <a:p>
                      <a:r>
                        <a:rPr lang="en-US" dirty="0">
                          <a:solidFill>
                            <a:srgbClr val="FF0000"/>
                          </a:solidFill>
                        </a:rPr>
                        <a:t>ID3</a:t>
                      </a:r>
                    </a:p>
                  </a:txBody>
                  <a:tcPr/>
                </a:tc>
                <a:tc>
                  <a:txBody>
                    <a:bodyPr/>
                    <a:lstStyle/>
                    <a:p>
                      <a:r>
                        <a:rPr lang="en-US" dirty="0">
                          <a:solidFill>
                            <a:srgbClr val="00B050"/>
                          </a:solidFill>
                        </a:rPr>
                        <a:t>ID1=ID3</a:t>
                      </a:r>
                    </a:p>
                  </a:txBody>
                  <a:tcPr/>
                </a:tc>
                <a:tc>
                  <a:txBody>
                    <a:bodyPr/>
                    <a:lstStyle/>
                    <a:p>
                      <a:r>
                        <a:rPr lang="en-US" dirty="0">
                          <a:solidFill>
                            <a:srgbClr val="00B050"/>
                          </a:solidFill>
                        </a:rPr>
                        <a:t>ID2=ID3</a:t>
                      </a:r>
                    </a:p>
                  </a:txBody>
                  <a:tcPr/>
                </a:tc>
                <a:extLst>
                  <a:ext uri="{0D108BD9-81ED-4DB2-BD59-A6C34878D82A}">
                    <a16:rowId xmlns:a16="http://schemas.microsoft.com/office/drawing/2014/main" val="2470503119"/>
                  </a:ext>
                </a:extLst>
              </a:tr>
              <a:tr h="353131">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t1</a:t>
                      </a:r>
                    </a:p>
                  </a:txBody>
                  <a:tcPr/>
                </a:tc>
                <a:tc>
                  <a:txBody>
                    <a:bodyPr/>
                    <a:lstStyle/>
                    <a:p>
                      <a:r>
                        <a:rPr lang="en-US" dirty="0"/>
                        <a:t>t1</a:t>
                      </a:r>
                    </a:p>
                  </a:txBody>
                  <a:tcPr/>
                </a:tc>
                <a:tc>
                  <a:txBody>
                    <a:bodyPr/>
                    <a:lstStyle/>
                    <a:p>
                      <a:r>
                        <a:rPr lang="en-US" dirty="0"/>
                        <a:t>1</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439741252"/>
                  </a:ext>
                </a:extLst>
              </a:tr>
              <a:tr h="353131">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t2</a:t>
                      </a:r>
                    </a:p>
                  </a:txBody>
                  <a:tcPr/>
                </a:tc>
                <a:tc>
                  <a:txBody>
                    <a:bodyPr/>
                    <a:lstStyle/>
                    <a:p>
                      <a:r>
                        <a:rPr lang="en-US" dirty="0"/>
                        <a:t>t2</a:t>
                      </a:r>
                    </a:p>
                  </a:txBody>
                  <a:tcPr/>
                </a:tc>
                <a:tc>
                  <a:txBody>
                    <a:bodyPr/>
                    <a:lstStyle/>
                    <a:p>
                      <a:r>
                        <a:rPr lang="en-US" dirty="0"/>
                        <a:t>2</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567197237"/>
                  </a:ext>
                </a:extLst>
              </a:tr>
              <a:tr h="353131">
                <a:tc>
                  <a:txBody>
                    <a:bodyPr/>
                    <a:lstStyle/>
                    <a:p>
                      <a:r>
                        <a:rPr lang="en-US" dirty="0">
                          <a:solidFill>
                            <a:schemeClr val="tx1"/>
                          </a:solidFill>
                        </a:rPr>
                        <a:t>2</a:t>
                      </a:r>
                    </a:p>
                  </a:txBody>
                  <a:tcPr/>
                </a:tc>
                <a:tc>
                  <a:txBody>
                    <a:bodyPr/>
                    <a:lstStyle/>
                    <a:p>
                      <a:r>
                        <a:rPr lang="en-US" dirty="0">
                          <a:solidFill>
                            <a:schemeClr val="tx1"/>
                          </a:solidFill>
                        </a:rPr>
                        <a:t>1</a:t>
                      </a:r>
                    </a:p>
                  </a:txBody>
                  <a:tcPr/>
                </a:tc>
                <a:tc>
                  <a:txBody>
                    <a:bodyPr/>
                    <a:lstStyle/>
                    <a:p>
                      <a:r>
                        <a:rPr lang="en-US" dirty="0">
                          <a:solidFill>
                            <a:schemeClr val="tx1"/>
                          </a:solidFill>
                        </a:rPr>
                        <a:t>2</a:t>
                      </a:r>
                    </a:p>
                  </a:txBody>
                  <a:tcPr/>
                </a:tc>
                <a:tc>
                  <a:txBody>
                    <a:bodyPr/>
                    <a:lstStyle/>
                    <a:p>
                      <a:r>
                        <a:rPr lang="en-US" dirty="0">
                          <a:solidFill>
                            <a:schemeClr val="tx1"/>
                          </a:solidFill>
                        </a:rPr>
                        <a:t>t2</a:t>
                      </a:r>
                    </a:p>
                  </a:txBody>
                  <a:tcPr/>
                </a:tc>
                <a:tc>
                  <a:txBody>
                    <a:bodyPr/>
                    <a:lstStyle/>
                    <a:p>
                      <a:r>
                        <a:rPr lang="en-US" dirty="0">
                          <a:solidFill>
                            <a:schemeClr val="tx1"/>
                          </a:solidFill>
                        </a:rPr>
                        <a:t>t1</a:t>
                      </a:r>
                    </a:p>
                  </a:txBody>
                  <a:tcPr/>
                </a:tc>
                <a:tc>
                  <a:txBody>
                    <a:bodyPr/>
                    <a:lstStyle/>
                    <a:p>
                      <a:r>
                        <a:rPr lang="en-US" dirty="0">
                          <a:solidFill>
                            <a:schemeClr val="tx1"/>
                          </a:solidFill>
                        </a:rPr>
                        <a:t>2</a:t>
                      </a:r>
                    </a:p>
                  </a:txBody>
                  <a:tcPr/>
                </a:tc>
                <a:tc>
                  <a:txBody>
                    <a:bodyPr/>
                    <a:lstStyle/>
                    <a:p>
                      <a:r>
                        <a:rPr lang="en-US" dirty="0">
                          <a:solidFill>
                            <a:schemeClr val="tx1"/>
                          </a:solidFill>
                        </a:rPr>
                        <a:t>T</a:t>
                      </a:r>
                    </a:p>
                  </a:txBody>
                  <a:tcPr/>
                </a:tc>
                <a:tc>
                  <a:txBody>
                    <a:bodyPr/>
                    <a:lstStyle/>
                    <a:p>
                      <a:r>
                        <a:rPr lang="en-US" dirty="0">
                          <a:solidFill>
                            <a:schemeClr val="tx1"/>
                          </a:solidFill>
                        </a:rPr>
                        <a:t>F</a:t>
                      </a:r>
                    </a:p>
                  </a:txBody>
                  <a:tcPr/>
                </a:tc>
                <a:extLst>
                  <a:ext uri="{0D108BD9-81ED-4DB2-BD59-A6C34878D82A}">
                    <a16:rowId xmlns:a16="http://schemas.microsoft.com/office/drawing/2014/main" val="635179992"/>
                  </a:ext>
                </a:extLst>
              </a:tr>
              <a:tr h="353131">
                <a:tc>
                  <a:txBody>
                    <a:bodyPr/>
                    <a:lstStyle/>
                    <a:p>
                      <a:r>
                        <a:rPr lang="en-US" dirty="0">
                          <a:solidFill>
                            <a:schemeClr val="tx1"/>
                          </a:solidFill>
                        </a:rPr>
                        <a:t>1</a:t>
                      </a:r>
                    </a:p>
                  </a:txBody>
                  <a:tcPr/>
                </a:tc>
                <a:tc>
                  <a:txBody>
                    <a:bodyPr/>
                    <a:lstStyle/>
                    <a:p>
                      <a:r>
                        <a:rPr lang="en-US" dirty="0">
                          <a:solidFill>
                            <a:schemeClr val="tx1"/>
                          </a:solidFill>
                        </a:rPr>
                        <a:t>2</a:t>
                      </a:r>
                    </a:p>
                  </a:txBody>
                  <a:tcPr/>
                </a:tc>
                <a:tc>
                  <a:txBody>
                    <a:bodyPr/>
                    <a:lstStyle/>
                    <a:p>
                      <a:r>
                        <a:rPr lang="en-US" dirty="0">
                          <a:solidFill>
                            <a:schemeClr val="tx1"/>
                          </a:solidFill>
                        </a:rPr>
                        <a:t>1</a:t>
                      </a:r>
                    </a:p>
                  </a:txBody>
                  <a:tcPr/>
                </a:tc>
                <a:tc>
                  <a:txBody>
                    <a:bodyPr/>
                    <a:lstStyle/>
                    <a:p>
                      <a:r>
                        <a:rPr lang="en-US" dirty="0">
                          <a:solidFill>
                            <a:schemeClr val="tx1"/>
                          </a:solidFill>
                        </a:rPr>
                        <a:t>t1</a:t>
                      </a:r>
                    </a:p>
                  </a:txBody>
                  <a:tcPr/>
                </a:tc>
                <a:tc>
                  <a:txBody>
                    <a:bodyPr/>
                    <a:lstStyle/>
                    <a:p>
                      <a:r>
                        <a:rPr lang="en-US" dirty="0">
                          <a:solidFill>
                            <a:schemeClr val="tx1"/>
                          </a:solidFill>
                        </a:rPr>
                        <a:t>t2</a:t>
                      </a:r>
                    </a:p>
                  </a:txBody>
                  <a:tcPr/>
                </a:tc>
                <a:tc>
                  <a:txBody>
                    <a:bodyPr/>
                    <a:lstStyle/>
                    <a:p>
                      <a:r>
                        <a:rPr lang="en-US" dirty="0">
                          <a:solidFill>
                            <a:schemeClr val="tx1"/>
                          </a:solidFill>
                        </a:rPr>
                        <a:t>1</a:t>
                      </a:r>
                    </a:p>
                  </a:txBody>
                  <a:tcPr/>
                </a:tc>
                <a:tc>
                  <a:txBody>
                    <a:bodyPr/>
                    <a:lstStyle/>
                    <a:p>
                      <a:r>
                        <a:rPr lang="en-US" dirty="0">
                          <a:solidFill>
                            <a:schemeClr val="tx1"/>
                          </a:solidFill>
                        </a:rPr>
                        <a:t>T</a:t>
                      </a:r>
                    </a:p>
                  </a:txBody>
                  <a:tcPr/>
                </a:tc>
                <a:tc>
                  <a:txBody>
                    <a:bodyPr/>
                    <a:lstStyle/>
                    <a:p>
                      <a:r>
                        <a:rPr lang="en-US" dirty="0">
                          <a:solidFill>
                            <a:schemeClr val="tx1"/>
                          </a:solidFill>
                        </a:rPr>
                        <a:t>F</a:t>
                      </a:r>
                    </a:p>
                  </a:txBody>
                  <a:tcPr/>
                </a:tc>
                <a:extLst>
                  <a:ext uri="{0D108BD9-81ED-4DB2-BD59-A6C34878D82A}">
                    <a16:rowId xmlns:a16="http://schemas.microsoft.com/office/drawing/2014/main" val="3323665625"/>
                  </a:ext>
                </a:extLst>
              </a:tr>
              <a:tr h="353131">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t2</a:t>
                      </a:r>
                    </a:p>
                  </a:txBody>
                  <a:tcPr/>
                </a:tc>
                <a:tc>
                  <a:txBody>
                    <a:bodyPr/>
                    <a:lstStyle/>
                    <a:p>
                      <a:r>
                        <a:rPr lang="en-US" dirty="0"/>
                        <a:t>t1</a:t>
                      </a:r>
                    </a:p>
                  </a:txBody>
                  <a:tcPr/>
                </a:tc>
                <a:tc>
                  <a:txBody>
                    <a:bodyPr/>
                    <a:lstStyle/>
                    <a:p>
                      <a:r>
                        <a:rPr lang="en-US" dirty="0"/>
                        <a:t>1</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17583547"/>
                  </a:ext>
                </a:extLst>
              </a:tr>
              <a:tr h="353131">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t1</a:t>
                      </a:r>
                    </a:p>
                  </a:txBody>
                  <a:tcPr/>
                </a:tc>
                <a:tc>
                  <a:txBody>
                    <a:bodyPr/>
                    <a:lstStyle/>
                    <a:p>
                      <a:r>
                        <a:rPr lang="en-US" dirty="0"/>
                        <a:t>t2</a:t>
                      </a:r>
                    </a:p>
                  </a:txBody>
                  <a:tcPr/>
                </a:tc>
                <a:tc>
                  <a:txBody>
                    <a:bodyPr/>
                    <a:lstStyle/>
                    <a:p>
                      <a:r>
                        <a:rPr lang="en-US" dirty="0"/>
                        <a:t>2</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403693001"/>
                  </a:ext>
                </a:extLst>
              </a:tr>
              <a:tr h="353131">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t2</a:t>
                      </a:r>
                    </a:p>
                  </a:txBody>
                  <a:tcPr/>
                </a:tc>
                <a:tc>
                  <a:txBody>
                    <a:bodyPr/>
                    <a:lstStyle/>
                    <a:p>
                      <a:r>
                        <a:rPr lang="en-US" dirty="0"/>
                        <a:t>t2</a:t>
                      </a:r>
                    </a:p>
                  </a:txBody>
                  <a:tcPr/>
                </a:tc>
                <a:tc>
                  <a:txBody>
                    <a:bodyPr/>
                    <a:lstStyle/>
                    <a:p>
                      <a:r>
                        <a:rPr lang="en-US" dirty="0"/>
                        <a:t>1</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633882143"/>
                  </a:ext>
                </a:extLst>
              </a:tr>
              <a:tr h="353131">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t1</a:t>
                      </a:r>
                    </a:p>
                  </a:txBody>
                  <a:tcPr/>
                </a:tc>
                <a:tc>
                  <a:txBody>
                    <a:bodyPr/>
                    <a:lstStyle/>
                    <a:p>
                      <a:r>
                        <a:rPr lang="en-US" dirty="0"/>
                        <a:t>t1</a:t>
                      </a:r>
                    </a:p>
                  </a:txBody>
                  <a:tcPr/>
                </a:tc>
                <a:tc>
                  <a:txBody>
                    <a:bodyPr/>
                    <a:lstStyle/>
                    <a:p>
                      <a:r>
                        <a:rPr lang="en-US" dirty="0"/>
                        <a:t>2</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
        <p:nvSpPr>
          <p:cNvPr id="3" name="TextBox 2"/>
          <p:cNvSpPr txBox="1"/>
          <p:nvPr/>
        </p:nvSpPr>
        <p:spPr>
          <a:xfrm>
            <a:off x="1930400" y="2991556"/>
            <a:ext cx="2336800" cy="369332"/>
          </a:xfrm>
          <a:prstGeom prst="rect">
            <a:avLst/>
          </a:prstGeom>
          <a:noFill/>
        </p:spPr>
        <p:txBody>
          <a:bodyPr wrap="square" rtlCol="0">
            <a:spAutoFit/>
          </a:bodyPr>
          <a:lstStyle/>
          <a:p>
            <a:r>
              <a:rPr lang="en-US" dirty="0">
                <a:solidFill>
                  <a:srgbClr val="FFFF00"/>
                </a:solidFill>
                <a:highlight>
                  <a:srgbClr val="000080"/>
                </a:highlight>
              </a:rPr>
              <a:t>Distinguished variables</a:t>
            </a:r>
          </a:p>
        </p:txBody>
      </p:sp>
      <p:sp>
        <p:nvSpPr>
          <p:cNvPr id="14" name="TextBox 13"/>
          <p:cNvSpPr txBox="1"/>
          <p:nvPr/>
        </p:nvSpPr>
        <p:spPr>
          <a:xfrm>
            <a:off x="4739340" y="2976183"/>
            <a:ext cx="2336800" cy="369332"/>
          </a:xfrm>
          <a:prstGeom prst="rect">
            <a:avLst/>
          </a:prstGeom>
          <a:noFill/>
        </p:spPr>
        <p:txBody>
          <a:bodyPr wrap="square" rtlCol="0">
            <a:spAutoFit/>
          </a:bodyPr>
          <a:lstStyle/>
          <a:p>
            <a:r>
              <a:rPr lang="en-US" dirty="0" err="1">
                <a:solidFill>
                  <a:srgbClr val="FF0000"/>
                </a:solidFill>
                <a:highlight>
                  <a:srgbClr val="000080"/>
                </a:highlight>
              </a:rPr>
              <a:t>Lambda_terms</a:t>
            </a:r>
            <a:endParaRPr lang="en-US" dirty="0">
              <a:solidFill>
                <a:srgbClr val="FF0000"/>
              </a:solidFill>
              <a:highlight>
                <a:srgbClr val="000080"/>
              </a:highlight>
            </a:endParaRPr>
          </a:p>
        </p:txBody>
      </p:sp>
      <p:sp>
        <p:nvSpPr>
          <p:cNvPr id="15" name="TextBox 14"/>
          <p:cNvSpPr txBox="1"/>
          <p:nvPr/>
        </p:nvSpPr>
        <p:spPr>
          <a:xfrm>
            <a:off x="7371495" y="2953564"/>
            <a:ext cx="3128417" cy="369332"/>
          </a:xfrm>
          <a:prstGeom prst="rect">
            <a:avLst/>
          </a:prstGeom>
          <a:noFill/>
        </p:spPr>
        <p:txBody>
          <a:bodyPr wrap="square" rtlCol="0">
            <a:spAutoFit/>
          </a:bodyPr>
          <a:lstStyle/>
          <a:p>
            <a:r>
              <a:rPr lang="en-US" dirty="0">
                <a:solidFill>
                  <a:srgbClr val="92D050"/>
                </a:solidFill>
                <a:highlight>
                  <a:srgbClr val="000080"/>
                </a:highlight>
              </a:rPr>
              <a:t>Condition Boolean variables</a:t>
            </a:r>
          </a:p>
        </p:txBody>
      </p:sp>
    </p:spTree>
    <p:extLst>
      <p:ext uri="{BB962C8B-B14F-4D97-AF65-F5344CB8AC3E}">
        <p14:creationId xmlns:p14="http://schemas.microsoft.com/office/powerpoint/2010/main" val="224395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p>
        </p:txBody>
      </p:sp>
      <p:sp>
        <p:nvSpPr>
          <p:cNvPr id="3" name="Content Placeholder 2"/>
          <p:cNvSpPr>
            <a:spLocks noGrp="1"/>
          </p:cNvSpPr>
          <p:nvPr>
            <p:ph idx="1"/>
          </p:nvPr>
        </p:nvSpPr>
        <p:spPr/>
        <p:txBody>
          <a:bodyPr/>
          <a:lstStyle/>
          <a:p>
            <a:r>
              <a:rPr lang="en-US" dirty="0"/>
              <a:t>Group results based on conditions</a:t>
            </a:r>
          </a:p>
          <a:p>
            <a:pPr lvl="1"/>
            <a:endParaRPr lang="en-US" dirty="0"/>
          </a:p>
          <a:p>
            <a:pPr lvl="1"/>
            <a:endParaRPr lang="en-US" dirty="0"/>
          </a:p>
          <a:p>
            <a:endParaRPr lang="en-US" dirty="0"/>
          </a:p>
        </p:txBody>
      </p:sp>
    </p:spTree>
    <p:extLst>
      <p:ext uri="{BB962C8B-B14F-4D97-AF65-F5344CB8AC3E}">
        <p14:creationId xmlns:p14="http://schemas.microsoft.com/office/powerpoint/2010/main" val="82095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7433243"/>
              </p:ext>
            </p:extLst>
          </p:nvPr>
        </p:nvGraphicFramePr>
        <p:xfrm>
          <a:off x="1217186" y="1365938"/>
          <a:ext cx="2609143" cy="1112520"/>
        </p:xfrm>
        <a:graphic>
          <a:graphicData uri="http://schemas.openxmlformats.org/drawingml/2006/table">
            <a:tbl>
              <a:tblPr firstRow="1" bandRow="1">
                <a:tableStyleId>{5C22544A-7EE6-4342-B048-85BDC9FD1C3A}</a:tableStyleId>
              </a:tblPr>
              <a:tblGrid>
                <a:gridCol w="669651">
                  <a:extLst>
                    <a:ext uri="{9D8B030D-6E8A-4147-A177-3AD203B41FA5}">
                      <a16:colId xmlns:a16="http://schemas.microsoft.com/office/drawing/2014/main" val="1425874246"/>
                    </a:ext>
                  </a:extLst>
                </a:gridCol>
                <a:gridCol w="969746">
                  <a:extLst>
                    <a:ext uri="{9D8B030D-6E8A-4147-A177-3AD203B41FA5}">
                      <a16:colId xmlns:a16="http://schemas.microsoft.com/office/drawing/2014/main" val="1391702209"/>
                    </a:ext>
                  </a:extLst>
                </a:gridCol>
                <a:gridCol w="969746">
                  <a:extLst>
                    <a:ext uri="{9D8B030D-6E8A-4147-A177-3AD203B41FA5}">
                      <a16:colId xmlns:a16="http://schemas.microsoft.com/office/drawing/2014/main" val="1051626885"/>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76339372"/>
              </p:ext>
            </p:extLst>
          </p:nvPr>
        </p:nvGraphicFramePr>
        <p:xfrm>
          <a:off x="6163407" y="1339900"/>
          <a:ext cx="2402720" cy="1112520"/>
        </p:xfrm>
        <a:graphic>
          <a:graphicData uri="http://schemas.openxmlformats.org/drawingml/2006/table">
            <a:tbl>
              <a:tblPr firstRow="1" bandRow="1">
                <a:tableStyleId>{5C22544A-7EE6-4342-B048-85BDC9FD1C3A}</a:tableStyleId>
              </a:tblPr>
              <a:tblGrid>
                <a:gridCol w="1201360">
                  <a:extLst>
                    <a:ext uri="{9D8B030D-6E8A-4147-A177-3AD203B41FA5}">
                      <a16:colId xmlns:a16="http://schemas.microsoft.com/office/drawing/2014/main" val="1425874246"/>
                    </a:ext>
                  </a:extLst>
                </a:gridCol>
                <a:gridCol w="1201360">
                  <a:extLst>
                    <a:ext uri="{9D8B030D-6E8A-4147-A177-3AD203B41FA5}">
                      <a16:colId xmlns:a16="http://schemas.microsoft.com/office/drawing/2014/main" val="2810350449"/>
                    </a:ext>
                  </a:extLst>
                </a:gridCol>
              </a:tblGrid>
              <a:tr h="370840">
                <a:tc>
                  <a:txBody>
                    <a:bodyPr/>
                    <a:lstStyle/>
                    <a:p>
                      <a:r>
                        <a:rPr lang="en-US" altLang="zh-CN" dirty="0"/>
                        <a:t>ID</a:t>
                      </a:r>
                      <a:endParaRPr lang="en-US" dirty="0"/>
                    </a:p>
                  </a:txBody>
                  <a:tcPr/>
                </a:tc>
                <a:tc>
                  <a:txBody>
                    <a:bodyPr/>
                    <a:lstStyle/>
                    <a:p>
                      <a:r>
                        <a:rPr lang="en-US" dirty="0"/>
                        <a:t>Text</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23068674"/>
              </p:ext>
            </p:extLst>
          </p:nvPr>
        </p:nvGraphicFramePr>
        <p:xfrm>
          <a:off x="800101" y="2899982"/>
          <a:ext cx="9724290" cy="3337560"/>
        </p:xfrm>
        <a:graphic>
          <a:graphicData uri="http://schemas.openxmlformats.org/drawingml/2006/table">
            <a:tbl>
              <a:tblPr firstRow="1" bandRow="1">
                <a:tableStyleId>{5C22544A-7EE6-4342-B048-85BDC9FD1C3A}</a:tableStyleId>
              </a:tblPr>
              <a:tblGrid>
                <a:gridCol w="927453">
                  <a:extLst>
                    <a:ext uri="{9D8B030D-6E8A-4147-A177-3AD203B41FA5}">
                      <a16:colId xmlns:a16="http://schemas.microsoft.com/office/drawing/2014/main" val="1425874246"/>
                    </a:ext>
                  </a:extLst>
                </a:gridCol>
                <a:gridCol w="1010307">
                  <a:extLst>
                    <a:ext uri="{9D8B030D-6E8A-4147-A177-3AD203B41FA5}">
                      <a16:colId xmlns:a16="http://schemas.microsoft.com/office/drawing/2014/main" val="2166191349"/>
                    </a:ext>
                  </a:extLst>
                </a:gridCol>
                <a:gridCol w="895295">
                  <a:extLst>
                    <a:ext uri="{9D8B030D-6E8A-4147-A177-3AD203B41FA5}">
                      <a16:colId xmlns:a16="http://schemas.microsoft.com/office/drawing/2014/main" val="655773246"/>
                    </a:ext>
                  </a:extLst>
                </a:gridCol>
                <a:gridCol w="895295">
                  <a:extLst>
                    <a:ext uri="{9D8B030D-6E8A-4147-A177-3AD203B41FA5}">
                      <a16:colId xmlns:a16="http://schemas.microsoft.com/office/drawing/2014/main" val="2660877467"/>
                    </a:ext>
                  </a:extLst>
                </a:gridCol>
                <a:gridCol w="895295">
                  <a:extLst>
                    <a:ext uri="{9D8B030D-6E8A-4147-A177-3AD203B41FA5}">
                      <a16:colId xmlns:a16="http://schemas.microsoft.com/office/drawing/2014/main" val="3713036840"/>
                    </a:ext>
                  </a:extLst>
                </a:gridCol>
                <a:gridCol w="895295">
                  <a:extLst>
                    <a:ext uri="{9D8B030D-6E8A-4147-A177-3AD203B41FA5}">
                      <a16:colId xmlns:a16="http://schemas.microsoft.com/office/drawing/2014/main" val="827858654"/>
                    </a:ext>
                  </a:extLst>
                </a:gridCol>
                <a:gridCol w="1869688">
                  <a:extLst>
                    <a:ext uri="{9D8B030D-6E8A-4147-A177-3AD203B41FA5}">
                      <a16:colId xmlns:a16="http://schemas.microsoft.com/office/drawing/2014/main" val="1424187589"/>
                    </a:ext>
                  </a:extLst>
                </a:gridCol>
                <a:gridCol w="2335662">
                  <a:extLst>
                    <a:ext uri="{9D8B030D-6E8A-4147-A177-3AD203B41FA5}">
                      <a16:colId xmlns:a16="http://schemas.microsoft.com/office/drawing/2014/main" val="418755555"/>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Type1</a:t>
                      </a:r>
                    </a:p>
                  </a:txBody>
                  <a:tcPr/>
                </a:tc>
                <a:tc>
                  <a:txBody>
                    <a:bodyPr/>
                    <a:lstStyle/>
                    <a:p>
                      <a:r>
                        <a:rPr lang="en-US" dirty="0"/>
                        <a:t>Type2</a:t>
                      </a:r>
                    </a:p>
                  </a:txBody>
                  <a:tcPr/>
                </a:tc>
                <a:tc>
                  <a:txBody>
                    <a:bodyPr/>
                    <a:lstStyle/>
                    <a:p>
                      <a:r>
                        <a:rPr lang="en-US" dirty="0"/>
                        <a:t>ID3</a:t>
                      </a:r>
                    </a:p>
                  </a:txBody>
                  <a:tcPr/>
                </a:tc>
                <a:tc>
                  <a:txBody>
                    <a:bodyPr/>
                    <a:lstStyle/>
                    <a:p>
                      <a:r>
                        <a:rPr lang="en-US" dirty="0"/>
                        <a:t>ID1=ID3</a:t>
                      </a:r>
                    </a:p>
                  </a:txBody>
                  <a:tcPr/>
                </a:tc>
                <a:tc>
                  <a:txBody>
                    <a:bodyPr/>
                    <a:lstStyle/>
                    <a:p>
                      <a:r>
                        <a:rPr lang="en-US" dirty="0"/>
                        <a:t>ID2=ID3</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t1</a:t>
                      </a:r>
                    </a:p>
                  </a:txBody>
                  <a:tcPr/>
                </a:tc>
                <a:tc>
                  <a:txBody>
                    <a:bodyPr/>
                    <a:lstStyle/>
                    <a:p>
                      <a:r>
                        <a:rPr lang="en-US" dirty="0"/>
                        <a:t>t1</a:t>
                      </a:r>
                    </a:p>
                  </a:txBody>
                  <a:tcPr/>
                </a:tc>
                <a:tc>
                  <a:txBody>
                    <a:bodyPr/>
                    <a:lstStyle/>
                    <a:p>
                      <a:r>
                        <a:rPr lang="en-US" dirty="0"/>
                        <a:t>1</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t2</a:t>
                      </a:r>
                    </a:p>
                  </a:txBody>
                  <a:tcPr/>
                </a:tc>
                <a:tc>
                  <a:txBody>
                    <a:bodyPr/>
                    <a:lstStyle/>
                    <a:p>
                      <a:r>
                        <a:rPr lang="en-US" dirty="0"/>
                        <a:t>t2</a:t>
                      </a:r>
                    </a:p>
                  </a:txBody>
                  <a:tcPr/>
                </a:tc>
                <a:tc>
                  <a:txBody>
                    <a:bodyPr/>
                    <a:lstStyle/>
                    <a:p>
                      <a:r>
                        <a:rPr lang="en-US" dirty="0"/>
                        <a:t>2</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t2</a:t>
                      </a:r>
                    </a:p>
                  </a:txBody>
                  <a:tcPr/>
                </a:tc>
                <a:tc>
                  <a:txBody>
                    <a:bodyPr/>
                    <a:lstStyle/>
                    <a:p>
                      <a:r>
                        <a:rPr lang="en-US" dirty="0">
                          <a:solidFill>
                            <a:srgbClr val="FF0000"/>
                          </a:solidFill>
                        </a:rPr>
                        <a:t>t1</a:t>
                      </a:r>
                    </a:p>
                  </a:txBody>
                  <a:tcPr/>
                </a:tc>
                <a:tc>
                  <a:txBody>
                    <a:bodyPr/>
                    <a:lstStyle/>
                    <a:p>
                      <a:r>
                        <a:rPr lang="en-US" dirty="0">
                          <a:solidFill>
                            <a:srgbClr val="FF0000"/>
                          </a:solidFill>
                        </a:rPr>
                        <a:t>2</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extLst>
                  <a:ext uri="{0D108BD9-81ED-4DB2-BD59-A6C34878D82A}">
                    <a16:rowId xmlns:a16="http://schemas.microsoft.com/office/drawing/2014/main" val="635179992"/>
                  </a:ext>
                </a:extLst>
              </a:tr>
              <a:tr h="370840">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t1</a:t>
                      </a:r>
                    </a:p>
                  </a:txBody>
                  <a:tcPr/>
                </a:tc>
                <a:tc>
                  <a:txBody>
                    <a:bodyPr/>
                    <a:lstStyle/>
                    <a:p>
                      <a:r>
                        <a:rPr lang="en-US" dirty="0">
                          <a:solidFill>
                            <a:srgbClr val="FF0000"/>
                          </a:solidFill>
                        </a:rPr>
                        <a:t>t2</a:t>
                      </a:r>
                    </a:p>
                  </a:txBody>
                  <a:tcPr/>
                </a:tc>
                <a:tc>
                  <a:txBody>
                    <a:bodyPr/>
                    <a:lstStyle/>
                    <a:p>
                      <a:r>
                        <a:rPr lang="en-US" dirty="0">
                          <a:solidFill>
                            <a:srgbClr val="FF0000"/>
                          </a:solidFill>
                        </a:rPr>
                        <a:t>1</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t2</a:t>
                      </a:r>
                    </a:p>
                  </a:txBody>
                  <a:tcPr/>
                </a:tc>
                <a:tc>
                  <a:txBody>
                    <a:bodyPr/>
                    <a:lstStyle/>
                    <a:p>
                      <a:r>
                        <a:rPr lang="en-US" dirty="0"/>
                        <a:t>t1</a:t>
                      </a:r>
                    </a:p>
                  </a:txBody>
                  <a:tcPr/>
                </a:tc>
                <a:tc>
                  <a:txBody>
                    <a:bodyPr/>
                    <a:lstStyle/>
                    <a:p>
                      <a:r>
                        <a:rPr lang="en-US" dirty="0"/>
                        <a:t>1</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t2</a:t>
                      </a:r>
                    </a:p>
                  </a:txBody>
                  <a:tcPr/>
                </a:tc>
                <a:tc>
                  <a:txBody>
                    <a:bodyPr/>
                    <a:lstStyle/>
                    <a:p>
                      <a:r>
                        <a:rPr lang="en-US" dirty="0"/>
                        <a:t>t1</a:t>
                      </a:r>
                    </a:p>
                  </a:txBody>
                  <a:tcPr/>
                </a:tc>
                <a:tc>
                  <a:txBody>
                    <a:bodyPr/>
                    <a:lstStyle/>
                    <a:p>
                      <a:r>
                        <a:rPr lang="en-US" dirty="0"/>
                        <a:t>2</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t2</a:t>
                      </a:r>
                    </a:p>
                  </a:txBody>
                  <a:tcPr/>
                </a:tc>
                <a:tc>
                  <a:txBody>
                    <a:bodyPr/>
                    <a:lstStyle/>
                    <a:p>
                      <a:r>
                        <a:rPr lang="en-US" dirty="0"/>
                        <a:t>t2</a:t>
                      </a:r>
                    </a:p>
                  </a:txBody>
                  <a:tcPr/>
                </a:tc>
                <a:tc>
                  <a:txBody>
                    <a:bodyPr/>
                    <a:lstStyle/>
                    <a:p>
                      <a:r>
                        <a:rPr lang="en-US" dirty="0"/>
                        <a:t>1</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t1</a:t>
                      </a:r>
                    </a:p>
                  </a:txBody>
                  <a:tcPr/>
                </a:tc>
                <a:tc>
                  <a:txBody>
                    <a:bodyPr/>
                    <a:lstStyle/>
                    <a:p>
                      <a:r>
                        <a:rPr lang="en-US" dirty="0"/>
                        <a:t>t1</a:t>
                      </a:r>
                    </a:p>
                  </a:txBody>
                  <a:tcPr/>
                </a:tc>
                <a:tc>
                  <a:txBody>
                    <a:bodyPr/>
                    <a:lstStyle/>
                    <a:p>
                      <a:r>
                        <a:rPr lang="en-US" dirty="0"/>
                        <a:t>2</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46495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t>
            </a:r>
          </a:p>
        </p:txBody>
      </p:sp>
      <p:sp>
        <p:nvSpPr>
          <p:cNvPr id="3" name="Content Placeholder 2"/>
          <p:cNvSpPr>
            <a:spLocks noGrp="1"/>
          </p:cNvSpPr>
          <p:nvPr>
            <p:ph idx="1"/>
          </p:nvPr>
        </p:nvSpPr>
        <p:spPr>
          <a:xfrm>
            <a:off x="838200" y="1557867"/>
            <a:ext cx="10515600" cy="4619096"/>
          </a:xfrm>
        </p:spPr>
        <p:txBody>
          <a:bodyPr>
            <a:normAutofit/>
          </a:bodyPr>
          <a:lstStyle/>
          <a:p>
            <a:r>
              <a:rPr lang="en-US" dirty="0"/>
              <a:t>For each group:</a:t>
            </a:r>
          </a:p>
          <a:p>
            <a:pPr lvl="1"/>
            <a:r>
              <a:rPr lang="en-US" dirty="0"/>
              <a:t>Remove invalid view mappings:</a:t>
            </a:r>
          </a:p>
          <a:p>
            <a:pPr lvl="1"/>
            <a:endParaRPr lang="en-US" dirty="0"/>
          </a:p>
          <a:p>
            <a:pPr lvl="1"/>
            <a:endParaRPr lang="en-US" dirty="0"/>
          </a:p>
          <a:p>
            <a:pPr lvl="1"/>
            <a:endParaRPr lang="en-US" dirty="0"/>
          </a:p>
          <a:p>
            <a:pPr lvl="2"/>
            <a:r>
              <a:rPr lang="en-US" dirty="0"/>
              <a:t>ID1 = ID3 holds while ID2 = ID3 does not hold</a:t>
            </a:r>
          </a:p>
          <a:p>
            <a:pPr lvl="1"/>
            <a:r>
              <a:rPr lang="en-US" dirty="0"/>
              <a:t>retain V2_1: </a:t>
            </a:r>
            <a:r>
              <a:rPr lang="en-US" sz="1800" dirty="0"/>
              <a:t>\lambda type V2(ID1, type1): family(ID1, name1, type1), introduction(ID3, text3), ID1 = ID3</a:t>
            </a:r>
            <a:endParaRPr lang="en-US" sz="1800" b="1" dirty="0"/>
          </a:p>
          <a:p>
            <a:pPr lvl="1"/>
            <a:r>
              <a:rPr lang="en-US" sz="1800" b="1" dirty="0"/>
              <a:t>Remove</a:t>
            </a:r>
            <a:r>
              <a:rPr lang="en-US" sz="1800" dirty="0"/>
              <a:t> V2_2: \lambda type V2(ID2, type2): family(ID2, name2, type2), introduction(ID3, text3), ID2 = ID3</a:t>
            </a:r>
          </a:p>
          <a:p>
            <a:pPr lvl="1"/>
            <a:r>
              <a:rPr lang="en-US" sz="1800" dirty="0"/>
              <a:t>The valid view mappings are: {V1_1, V1_2, V2_1, V3_1}</a:t>
            </a:r>
          </a:p>
          <a:p>
            <a:pPr lvl="2"/>
            <a:endParaRPr lang="en-US" dirty="0"/>
          </a:p>
          <a:p>
            <a:pPr lvl="1"/>
            <a:endParaRPr lang="en-US" dirty="0"/>
          </a:p>
          <a:p>
            <a:pPr lvl="1"/>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4828987"/>
              </p:ext>
            </p:extLst>
          </p:nvPr>
        </p:nvGraphicFramePr>
        <p:xfrm>
          <a:off x="1024793" y="2410543"/>
          <a:ext cx="9724291" cy="1112520"/>
        </p:xfrm>
        <a:graphic>
          <a:graphicData uri="http://schemas.openxmlformats.org/drawingml/2006/table">
            <a:tbl>
              <a:tblPr firstRow="1" bandRow="1">
                <a:tableStyleId>{5C22544A-7EE6-4342-B048-85BDC9FD1C3A}</a:tableStyleId>
              </a:tblPr>
              <a:tblGrid>
                <a:gridCol w="1021500">
                  <a:extLst>
                    <a:ext uri="{9D8B030D-6E8A-4147-A177-3AD203B41FA5}">
                      <a16:colId xmlns:a16="http://schemas.microsoft.com/office/drawing/2014/main" val="1425874246"/>
                    </a:ext>
                  </a:extLst>
                </a:gridCol>
                <a:gridCol w="1112756">
                  <a:extLst>
                    <a:ext uri="{9D8B030D-6E8A-4147-A177-3AD203B41FA5}">
                      <a16:colId xmlns:a16="http://schemas.microsoft.com/office/drawing/2014/main" val="2166191349"/>
                    </a:ext>
                  </a:extLst>
                </a:gridCol>
                <a:gridCol w="986082">
                  <a:extLst>
                    <a:ext uri="{9D8B030D-6E8A-4147-A177-3AD203B41FA5}">
                      <a16:colId xmlns:a16="http://schemas.microsoft.com/office/drawing/2014/main" val="655773246"/>
                    </a:ext>
                  </a:extLst>
                </a:gridCol>
                <a:gridCol w="986082">
                  <a:extLst>
                    <a:ext uri="{9D8B030D-6E8A-4147-A177-3AD203B41FA5}">
                      <a16:colId xmlns:a16="http://schemas.microsoft.com/office/drawing/2014/main" val="2660877467"/>
                    </a:ext>
                  </a:extLst>
                </a:gridCol>
                <a:gridCol w="986082">
                  <a:extLst>
                    <a:ext uri="{9D8B030D-6E8A-4147-A177-3AD203B41FA5}">
                      <a16:colId xmlns:a16="http://schemas.microsoft.com/office/drawing/2014/main" val="3713036840"/>
                    </a:ext>
                  </a:extLst>
                </a:gridCol>
                <a:gridCol w="2059282">
                  <a:extLst>
                    <a:ext uri="{9D8B030D-6E8A-4147-A177-3AD203B41FA5}">
                      <a16:colId xmlns:a16="http://schemas.microsoft.com/office/drawing/2014/main" val="1424187589"/>
                    </a:ext>
                  </a:extLst>
                </a:gridCol>
                <a:gridCol w="2572507">
                  <a:extLst>
                    <a:ext uri="{9D8B030D-6E8A-4147-A177-3AD203B41FA5}">
                      <a16:colId xmlns:a16="http://schemas.microsoft.com/office/drawing/2014/main" val="418755555"/>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Type1</a:t>
                      </a:r>
                    </a:p>
                  </a:txBody>
                  <a:tcPr/>
                </a:tc>
                <a:tc>
                  <a:txBody>
                    <a:bodyPr/>
                    <a:lstStyle/>
                    <a:p>
                      <a:r>
                        <a:rPr lang="en-US" dirty="0"/>
                        <a:t>Type2</a:t>
                      </a:r>
                    </a:p>
                  </a:txBody>
                  <a:tcPr/>
                </a:tc>
                <a:tc>
                  <a:txBody>
                    <a:bodyPr/>
                    <a:lstStyle/>
                    <a:p>
                      <a:r>
                        <a:rPr lang="en-US" dirty="0"/>
                        <a:t>ID1=ID3</a:t>
                      </a:r>
                    </a:p>
                  </a:txBody>
                  <a:tcPr/>
                </a:tc>
                <a:tc>
                  <a:txBody>
                    <a:bodyPr/>
                    <a:lstStyle/>
                    <a:p>
                      <a:r>
                        <a:rPr lang="en-US" dirty="0"/>
                        <a:t>ID2=ID3</a:t>
                      </a:r>
                    </a:p>
                  </a:txBody>
                  <a:tcPr/>
                </a:tc>
                <a:extLst>
                  <a:ext uri="{0D108BD9-81ED-4DB2-BD59-A6C34878D82A}">
                    <a16:rowId xmlns:a16="http://schemas.microsoft.com/office/drawing/2014/main" val="2470503119"/>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t2</a:t>
                      </a:r>
                    </a:p>
                  </a:txBody>
                  <a:tcPr/>
                </a:tc>
                <a:tc>
                  <a:txBody>
                    <a:bodyPr/>
                    <a:lstStyle/>
                    <a:p>
                      <a:r>
                        <a:rPr lang="en-US" dirty="0">
                          <a:solidFill>
                            <a:srgbClr val="FF0000"/>
                          </a:solidFill>
                        </a:rPr>
                        <a:t>t1</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extLst>
                  <a:ext uri="{0D108BD9-81ED-4DB2-BD59-A6C34878D82A}">
                    <a16:rowId xmlns:a16="http://schemas.microsoft.com/office/drawing/2014/main" val="635179992"/>
                  </a:ext>
                </a:extLst>
              </a:tr>
              <a:tr h="370840">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t1</a:t>
                      </a:r>
                    </a:p>
                  </a:txBody>
                  <a:tcPr/>
                </a:tc>
                <a:tc>
                  <a:txBody>
                    <a:bodyPr/>
                    <a:lstStyle/>
                    <a:p>
                      <a:r>
                        <a:rPr lang="en-US" dirty="0">
                          <a:solidFill>
                            <a:srgbClr val="FF0000"/>
                          </a:solidFill>
                        </a:rPr>
                        <a:t>t2</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extLst>
                  <a:ext uri="{0D108BD9-81ED-4DB2-BD59-A6C34878D82A}">
                    <a16:rowId xmlns:a16="http://schemas.microsoft.com/office/drawing/2014/main" val="3323665625"/>
                  </a:ext>
                </a:extLst>
              </a:tr>
            </a:tbl>
          </a:graphicData>
        </a:graphic>
      </p:graphicFrame>
    </p:spTree>
    <p:extLst>
      <p:ext uri="{BB962C8B-B14F-4D97-AF65-F5344CB8AC3E}">
        <p14:creationId xmlns:p14="http://schemas.microsoft.com/office/powerpoint/2010/main" val="18289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2206</Words>
  <Application>Microsoft Office PowerPoint</Application>
  <PresentationFormat>Widescreen</PresentationFormat>
  <Paragraphs>479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等线 Light</vt:lpstr>
      <vt:lpstr>Arial</vt:lpstr>
      <vt:lpstr>Calibri</vt:lpstr>
      <vt:lpstr>Calibri Light</vt:lpstr>
      <vt:lpstr>Office Theme</vt:lpstr>
      <vt:lpstr>Schema level reasoning based on grouping querying results</vt:lpstr>
      <vt:lpstr>PowerPoint Presentation</vt:lpstr>
      <vt:lpstr>Step 1</vt:lpstr>
      <vt:lpstr>Step 2 </vt:lpstr>
      <vt:lpstr>Step 2:</vt:lpstr>
      <vt:lpstr>PowerPoint Presentation</vt:lpstr>
      <vt:lpstr>Step 3:</vt:lpstr>
      <vt:lpstr>PowerPoint Presentation</vt:lpstr>
      <vt:lpstr>Step 4:</vt:lpstr>
      <vt:lpstr>Step 5: </vt:lpstr>
      <vt:lpstr>PowerPoint Presentation</vt:lpstr>
      <vt:lpstr>Step 6</vt:lpstr>
      <vt:lpstr>PowerPoint Presentation</vt:lpstr>
      <vt:lpstr>Better solutions in Step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yinjun</dc:creator>
  <cp:lastModifiedBy>wu yinjun</cp:lastModifiedBy>
  <cp:revision>164</cp:revision>
  <dcterms:created xsi:type="dcterms:W3CDTF">2017-01-30T16:42:38Z</dcterms:created>
  <dcterms:modified xsi:type="dcterms:W3CDTF">2017-06-08T15:46:08Z</dcterms:modified>
</cp:coreProperties>
</file>