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56" r:id="rId3"/>
    <p:sldId id="274" r:id="rId4"/>
    <p:sldId id="275" r:id="rId5"/>
    <p:sldId id="260" r:id="rId6"/>
    <p:sldId id="276" r:id="rId7"/>
    <p:sldId id="259" r:id="rId8"/>
    <p:sldId id="264" r:id="rId9"/>
    <p:sldId id="277" r:id="rId10"/>
    <p:sldId id="266"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907" autoAdjust="0"/>
  </p:normalViewPr>
  <p:slideViewPr>
    <p:cSldViewPr snapToGrid="0">
      <p:cViewPr varScale="1">
        <p:scale>
          <a:sx n="65" d="100"/>
          <a:sy n="65" d="100"/>
        </p:scale>
        <p:origin x="13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1EB2-69EF-491B-8747-68C4AA2298CA}" type="datetimeFigureOut">
              <a:rPr lang="en-US" smtClean="0"/>
              <a:t>6/1/2017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253DF-6D0A-4C54-865E-E127A31F1ACA}" type="slidenum">
              <a:rPr lang="en-US" smtClean="0"/>
              <a:t>‹#›</a:t>
            </a:fld>
            <a:endParaRPr lang="en-US"/>
          </a:p>
        </p:txBody>
      </p:sp>
    </p:spTree>
    <p:extLst>
      <p:ext uri="{BB962C8B-B14F-4D97-AF65-F5344CB8AC3E}">
        <p14:creationId xmlns:p14="http://schemas.microsoft.com/office/powerpoint/2010/main" val="2371485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a:t>
            </a:r>
          </a:p>
          <a:p>
            <a:r>
              <a:rPr lang="en-US" dirty="0"/>
              <a:t>Before reasoning, we need to add a column in each base relations to contain view vectors for each tuple and populate the base relations using views of which these base relations are </a:t>
            </a:r>
            <a:r>
              <a:rPr lang="en-US" dirty="0" err="1"/>
              <a:t>subgoals</a:t>
            </a:r>
            <a:r>
              <a:rPr lang="en-US" dirty="0"/>
              <a:t>.</a:t>
            </a:r>
          </a:p>
          <a:p>
            <a:endParaRPr lang="en-US" dirty="0"/>
          </a:p>
          <a:p>
            <a:r>
              <a:rPr lang="en-US" dirty="0"/>
              <a:t>Different from previous notations, we use view instead of citation views to populate the base relations since single view can correspond to more than one citation views.</a:t>
            </a:r>
          </a:p>
        </p:txBody>
      </p:sp>
      <p:sp>
        <p:nvSpPr>
          <p:cNvPr id="4" name="Slide Number Placeholder 3"/>
          <p:cNvSpPr>
            <a:spLocks noGrp="1"/>
          </p:cNvSpPr>
          <p:nvPr>
            <p:ph type="sldNum" sz="quarter" idx="10"/>
          </p:nvPr>
        </p:nvSpPr>
        <p:spPr/>
        <p:txBody>
          <a:bodyPr/>
          <a:lstStyle/>
          <a:p>
            <a:fld id="{527253DF-6D0A-4C54-865E-E127A31F1ACA}" type="slidenum">
              <a:rPr lang="en-US" smtClean="0"/>
              <a:t>2</a:t>
            </a:fld>
            <a:endParaRPr lang="en-US"/>
          </a:p>
        </p:txBody>
      </p:sp>
    </p:spTree>
    <p:extLst>
      <p:ext uri="{BB962C8B-B14F-4D97-AF65-F5344CB8AC3E}">
        <p14:creationId xmlns:p14="http://schemas.microsoft.com/office/powerpoint/2010/main" val="1947866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Extended queries:</a:t>
            </a:r>
          </a:p>
          <a:p>
            <a:r>
              <a:rPr lang="en-US" dirty="0">
                <a:solidFill>
                  <a:srgbClr val="FF0000"/>
                </a:solidFill>
              </a:rPr>
              <a:t>distinguished </a:t>
            </a:r>
            <a:r>
              <a:rPr lang="en-US" dirty="0" err="1">
                <a:solidFill>
                  <a:srgbClr val="FF0000"/>
                </a:solidFill>
              </a:rPr>
              <a:t>vars</a:t>
            </a:r>
            <a:r>
              <a:rPr lang="en-US" dirty="0">
                <a:solidFill>
                  <a:srgbClr val="FF0000"/>
                </a:solidFill>
              </a:rPr>
              <a:t> are from distinguished variables of the query launched by users</a:t>
            </a:r>
          </a:p>
          <a:p>
            <a:r>
              <a:rPr lang="en-US" dirty="0">
                <a:solidFill>
                  <a:schemeClr val="accent1"/>
                </a:solidFill>
              </a:rPr>
              <a:t>view vectors come from each base relation (it’s not citation view and each single view in this view vector can be associated with multiple citation views)</a:t>
            </a:r>
            <a:endParaRPr lang="en-US" dirty="0">
              <a:solidFill>
                <a:srgbClr val="FF0000"/>
              </a:solidFill>
            </a:endParaRPr>
          </a:p>
          <a:p>
            <a:r>
              <a:rPr lang="en-US" dirty="0" err="1">
                <a:solidFill>
                  <a:schemeClr val="accent6">
                    <a:lumMod val="75000"/>
                  </a:schemeClr>
                </a:solidFill>
              </a:rPr>
              <a:t>lambda_terms_values</a:t>
            </a:r>
            <a:r>
              <a:rPr lang="en-US" dirty="0">
                <a:solidFill>
                  <a:schemeClr val="accent6">
                    <a:lumMod val="75000"/>
                  </a:schemeClr>
                </a:solidFill>
              </a:rPr>
              <a:t> corresponds to all the lambda term variables of the all the view tuples (in this example, we need type of two families, which is the lambda term of view v2 and ID of introduction which is the lambda term of introduction table)</a:t>
            </a:r>
          </a:p>
          <a:p>
            <a:r>
              <a:rPr lang="en-US" dirty="0">
                <a:solidFill>
                  <a:srgbClr val="7030A0"/>
                </a:solidFill>
              </a:rPr>
              <a:t>conditions Boolean values come from all the conditions of view tuples (in this example, only two view tuples of view v2 have condition family1.ID = introduction.ID and family2.ID=introduction.ID)</a:t>
            </a:r>
            <a:endParaRPr lang="en-US" dirty="0"/>
          </a:p>
        </p:txBody>
      </p:sp>
      <p:sp>
        <p:nvSpPr>
          <p:cNvPr id="4" name="Slide Number Placeholder 3"/>
          <p:cNvSpPr>
            <a:spLocks noGrp="1"/>
          </p:cNvSpPr>
          <p:nvPr>
            <p:ph type="sldNum" sz="quarter" idx="10"/>
          </p:nvPr>
        </p:nvSpPr>
        <p:spPr/>
        <p:txBody>
          <a:bodyPr/>
          <a:lstStyle/>
          <a:p>
            <a:fld id="{527253DF-6D0A-4C54-865E-E127A31F1ACA}" type="slidenum">
              <a:rPr lang="en-US" smtClean="0"/>
              <a:t>5</a:t>
            </a:fld>
            <a:endParaRPr lang="en-US"/>
          </a:p>
        </p:txBody>
      </p:sp>
    </p:spTree>
    <p:extLst>
      <p:ext uri="{BB962C8B-B14F-4D97-AF65-F5344CB8AC3E}">
        <p14:creationId xmlns:p14="http://schemas.microsoft.com/office/powerpoint/2010/main" val="98984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DB141F-0BAE-4EA0-AD37-33AD37EA3CB5}"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10330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B141F-0BAE-4EA0-AD37-33AD37EA3CB5}"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43643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B141F-0BAE-4EA0-AD37-33AD37EA3CB5}"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64712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B141F-0BAE-4EA0-AD37-33AD37EA3CB5}"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289324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DB141F-0BAE-4EA0-AD37-33AD37EA3CB5}"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98037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DB141F-0BAE-4EA0-AD37-33AD37EA3CB5}"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428302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DB141F-0BAE-4EA0-AD37-33AD37EA3CB5}"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93952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DB141F-0BAE-4EA0-AD37-33AD37EA3CB5}"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26779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B141F-0BAE-4EA0-AD37-33AD37EA3CB5}"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389387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DB141F-0BAE-4EA0-AD37-33AD37EA3CB5}"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22986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DB141F-0BAE-4EA0-AD37-33AD37EA3CB5}"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5E092-7BC7-4087-9034-1C8DB892E3A4}" type="slidenum">
              <a:rPr lang="en-US" smtClean="0"/>
              <a:t>‹#›</a:t>
            </a:fld>
            <a:endParaRPr lang="en-US"/>
          </a:p>
        </p:txBody>
      </p:sp>
    </p:spTree>
    <p:extLst>
      <p:ext uri="{BB962C8B-B14F-4D97-AF65-F5344CB8AC3E}">
        <p14:creationId xmlns:p14="http://schemas.microsoft.com/office/powerpoint/2010/main" val="1679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B141F-0BAE-4EA0-AD37-33AD37EA3CB5}" type="datetimeFigureOut">
              <a:rPr lang="en-US" smtClean="0"/>
              <a:t>6/1/2017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5E092-7BC7-4087-9034-1C8DB892E3A4}" type="slidenum">
              <a:rPr lang="en-US" smtClean="0"/>
              <a:t>‹#›</a:t>
            </a:fld>
            <a:endParaRPr lang="en-US"/>
          </a:p>
        </p:txBody>
      </p:sp>
    </p:spTree>
    <p:extLst>
      <p:ext uri="{BB962C8B-B14F-4D97-AF65-F5344CB8AC3E}">
        <p14:creationId xmlns:p14="http://schemas.microsoft.com/office/powerpoint/2010/main" val="151477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400" dirty="0"/>
              <a:t>Tuple level reasoning for general queries</a:t>
            </a:r>
          </a:p>
        </p:txBody>
      </p:sp>
    </p:spTree>
    <p:extLst>
      <p:ext uri="{BB962C8B-B14F-4D97-AF65-F5344CB8AC3E}">
        <p14:creationId xmlns:p14="http://schemas.microsoft.com/office/powerpoint/2010/main" val="51863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61928356"/>
              </p:ext>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r>
                        <a:rPr lang="zh-CN" altLang="en-US" sz="1400" dirty="0"/>
                        <a:t> </a:t>
                      </a:r>
                      <a:r>
                        <a:rPr lang="en-US" altLang="zh-CN" sz="1400" dirty="0"/>
                        <a:t>ID</a:t>
                      </a:r>
                      <a:r>
                        <a:rPr lang="zh-CN" altLang="en-US" sz="1400" dirty="0"/>
                        <a:t> </a:t>
                      </a:r>
                      <a:r>
                        <a:rPr lang="en-US" altLang="zh-CN" sz="1400" dirty="0"/>
                        <a:t>&gt;</a:t>
                      </a:r>
                      <a:r>
                        <a:rPr lang="zh-CN" altLang="en-US" sz="1400" dirty="0"/>
                        <a:t> </a:t>
                      </a:r>
                      <a:r>
                        <a:rPr lang="en-US" altLang="zh-CN" sz="1400"/>
                        <a:t>1</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29899746"/>
              </p:ext>
            </p:extLst>
          </p:nvPr>
        </p:nvGraphicFramePr>
        <p:xfrm>
          <a:off x="177037" y="1339900"/>
          <a:ext cx="4989177" cy="1112520"/>
        </p:xfrm>
        <a:graphic>
          <a:graphicData uri="http://schemas.openxmlformats.org/drawingml/2006/table">
            <a:tbl>
              <a:tblPr firstRow="1" bandRow="1">
                <a:tableStyleId>{5C22544A-7EE6-4342-B048-85BDC9FD1C3A}</a:tableStyleId>
              </a:tblPr>
              <a:tblGrid>
                <a:gridCol w="606655">
                  <a:extLst>
                    <a:ext uri="{9D8B030D-6E8A-4147-A177-3AD203B41FA5}">
                      <a16:colId xmlns:a16="http://schemas.microsoft.com/office/drawing/2014/main" val="1425874246"/>
                    </a:ext>
                  </a:extLst>
                </a:gridCol>
                <a:gridCol w="878520">
                  <a:extLst>
                    <a:ext uri="{9D8B030D-6E8A-4147-A177-3AD203B41FA5}">
                      <a16:colId xmlns:a16="http://schemas.microsoft.com/office/drawing/2014/main" val="1391702209"/>
                    </a:ext>
                  </a:extLst>
                </a:gridCol>
                <a:gridCol w="878520">
                  <a:extLst>
                    <a:ext uri="{9D8B030D-6E8A-4147-A177-3AD203B41FA5}">
                      <a16:colId xmlns:a16="http://schemas.microsoft.com/office/drawing/2014/main" val="1051626885"/>
                    </a:ext>
                  </a:extLst>
                </a:gridCol>
                <a:gridCol w="1312741">
                  <a:extLst>
                    <a:ext uri="{9D8B030D-6E8A-4147-A177-3AD203B41FA5}">
                      <a16:colId xmlns:a16="http://schemas.microsoft.com/office/drawing/2014/main" val="1697717772"/>
                    </a:ext>
                  </a:extLst>
                </a:gridCol>
                <a:gridCol w="1312741">
                  <a:extLst>
                    <a:ext uri="{9D8B030D-6E8A-4147-A177-3AD203B41FA5}">
                      <a16:colId xmlns:a16="http://schemas.microsoft.com/office/drawing/2014/main" val="3745697937"/>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P2</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92717558"/>
              </p:ext>
            </p:extLst>
          </p:nvPr>
        </p:nvGraphicFramePr>
        <p:xfrm>
          <a:off x="6163407" y="1339900"/>
          <a:ext cx="4750778" cy="1112520"/>
        </p:xfrm>
        <a:graphic>
          <a:graphicData uri="http://schemas.openxmlformats.org/drawingml/2006/table">
            <a:tbl>
              <a:tblPr firstRow="1" bandRow="1">
                <a:tableStyleId>{5C22544A-7EE6-4342-B048-85BDC9FD1C3A}</a:tableStyleId>
              </a:tblPr>
              <a:tblGrid>
                <a:gridCol w="1066385">
                  <a:extLst>
                    <a:ext uri="{9D8B030D-6E8A-4147-A177-3AD203B41FA5}">
                      <a16:colId xmlns:a16="http://schemas.microsoft.com/office/drawing/2014/main" val="1425874246"/>
                    </a:ext>
                  </a:extLst>
                </a:gridCol>
                <a:gridCol w="1066385">
                  <a:extLst>
                    <a:ext uri="{9D8B030D-6E8A-4147-A177-3AD203B41FA5}">
                      <a16:colId xmlns:a16="http://schemas.microsoft.com/office/drawing/2014/main" val="2810350449"/>
                    </a:ext>
                  </a:extLst>
                </a:gridCol>
                <a:gridCol w="1309004">
                  <a:extLst>
                    <a:ext uri="{9D8B030D-6E8A-4147-A177-3AD203B41FA5}">
                      <a16:colId xmlns:a16="http://schemas.microsoft.com/office/drawing/2014/main" val="1697717772"/>
                    </a:ext>
                  </a:extLst>
                </a:gridCol>
                <a:gridCol w="1309004">
                  <a:extLst>
                    <a:ext uri="{9D8B030D-6E8A-4147-A177-3AD203B41FA5}">
                      <a16:colId xmlns:a16="http://schemas.microsoft.com/office/drawing/2014/main" val="43685656"/>
                    </a:ext>
                  </a:extLst>
                </a:gridCol>
              </a:tblGrid>
              <a:tr h="370840">
                <a:tc>
                  <a:txBody>
                    <a:bodyPr/>
                    <a:lstStyle/>
                    <a:p>
                      <a:r>
                        <a:rPr lang="en-US" altLang="zh-CN" dirty="0"/>
                        <a:t>ID</a:t>
                      </a:r>
                      <a:endParaRPr lang="en-US" dirty="0"/>
                    </a:p>
                  </a:txBody>
                  <a:tcPr/>
                </a:tc>
                <a:tc>
                  <a:txBody>
                    <a:bodyPr/>
                    <a:lstStyle/>
                    <a:p>
                      <a:r>
                        <a:rPr lang="en-US" dirty="0"/>
                        <a:t>Text</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V2(t1),V3(1)</a:t>
                      </a:r>
                    </a:p>
                  </a:txBody>
                  <a:tcPr/>
                </a:tc>
                <a:tc>
                  <a:txBody>
                    <a:bodyPr/>
                    <a:lstStyle/>
                    <a:p>
                      <a:r>
                        <a:rPr lang="en-US" dirty="0"/>
                        <a:t>Q1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V2(t1),V3(2)</a:t>
                      </a:r>
                    </a:p>
                  </a:txBody>
                  <a:tcPr/>
                </a:tc>
                <a:tc>
                  <a:txBody>
                    <a:bodyPr/>
                    <a:lstStyle/>
                    <a:p>
                      <a:r>
                        <a:rPr lang="en-US" dirty="0"/>
                        <a:t>Q2</a:t>
                      </a:r>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560627127"/>
              </p:ext>
            </p:extLst>
          </p:nvPr>
        </p:nvGraphicFramePr>
        <p:xfrm>
          <a:off x="316526" y="2860867"/>
          <a:ext cx="11262944" cy="3337560"/>
        </p:xfrm>
        <a:graphic>
          <a:graphicData uri="http://schemas.openxmlformats.org/drawingml/2006/table">
            <a:tbl>
              <a:tblPr firstRow="1" bandRow="1">
                <a:tableStyleId>{5C22544A-7EE6-4342-B048-85BDC9FD1C3A}</a:tableStyleId>
              </a:tblPr>
              <a:tblGrid>
                <a:gridCol w="744516">
                  <a:extLst>
                    <a:ext uri="{9D8B030D-6E8A-4147-A177-3AD203B41FA5}">
                      <a16:colId xmlns:a16="http://schemas.microsoft.com/office/drawing/2014/main" val="1425874246"/>
                    </a:ext>
                  </a:extLst>
                </a:gridCol>
                <a:gridCol w="811025">
                  <a:extLst>
                    <a:ext uri="{9D8B030D-6E8A-4147-A177-3AD203B41FA5}">
                      <a16:colId xmlns:a16="http://schemas.microsoft.com/office/drawing/2014/main" val="2166191349"/>
                    </a:ext>
                  </a:extLst>
                </a:gridCol>
                <a:gridCol w="718701">
                  <a:extLst>
                    <a:ext uri="{9D8B030D-6E8A-4147-A177-3AD203B41FA5}">
                      <a16:colId xmlns:a16="http://schemas.microsoft.com/office/drawing/2014/main" val="655773246"/>
                    </a:ext>
                  </a:extLst>
                </a:gridCol>
                <a:gridCol w="1142271">
                  <a:extLst>
                    <a:ext uri="{9D8B030D-6E8A-4147-A177-3AD203B41FA5}">
                      <a16:colId xmlns:a16="http://schemas.microsoft.com/office/drawing/2014/main" val="1424187589"/>
                    </a:ext>
                  </a:extLst>
                </a:gridCol>
                <a:gridCol w="1130917">
                  <a:extLst>
                    <a:ext uri="{9D8B030D-6E8A-4147-A177-3AD203B41FA5}">
                      <a16:colId xmlns:a16="http://schemas.microsoft.com/office/drawing/2014/main" val="418755555"/>
                    </a:ext>
                  </a:extLst>
                </a:gridCol>
                <a:gridCol w="1984715">
                  <a:extLst>
                    <a:ext uri="{9D8B030D-6E8A-4147-A177-3AD203B41FA5}">
                      <a16:colId xmlns:a16="http://schemas.microsoft.com/office/drawing/2014/main" val="1697717772"/>
                    </a:ext>
                  </a:extLst>
                </a:gridCol>
                <a:gridCol w="1779514">
                  <a:extLst>
                    <a:ext uri="{9D8B030D-6E8A-4147-A177-3AD203B41FA5}">
                      <a16:colId xmlns:a16="http://schemas.microsoft.com/office/drawing/2014/main" val="2852347256"/>
                    </a:ext>
                  </a:extLst>
                </a:gridCol>
                <a:gridCol w="2951285">
                  <a:extLst>
                    <a:ext uri="{9D8B030D-6E8A-4147-A177-3AD203B41FA5}">
                      <a16:colId xmlns:a16="http://schemas.microsoft.com/office/drawing/2014/main" val="3759195517"/>
                    </a:ext>
                  </a:extLst>
                </a:gridCol>
              </a:tblGrid>
              <a:tr h="370840">
                <a:tc>
                  <a:txBody>
                    <a:bodyPr/>
                    <a:lstStyle/>
                    <a:p>
                      <a:r>
                        <a:rPr lang="en-US" altLang="zh-CN" dirty="0"/>
                        <a:t>ID1</a:t>
                      </a:r>
                      <a:endParaRPr lang="en-US" dirty="0"/>
                    </a:p>
                  </a:txBody>
                  <a:tcPr/>
                </a:tc>
                <a:tc>
                  <a:txBody>
                    <a:bodyPr/>
                    <a:lstStyle/>
                    <a:p>
                      <a:r>
                        <a:rPr lang="en-US" dirty="0"/>
                        <a:t>ID2</a:t>
                      </a:r>
                    </a:p>
                  </a:txBody>
                  <a:tcPr/>
                </a:tc>
                <a:tc>
                  <a:txBody>
                    <a:bodyPr/>
                    <a:lstStyle/>
                    <a:p>
                      <a:r>
                        <a:rPr lang="en-US" dirty="0"/>
                        <a:t>ID3</a:t>
                      </a:r>
                    </a:p>
                  </a:txBody>
                  <a:tcPr/>
                </a:tc>
                <a:tc>
                  <a:txBody>
                    <a:bodyPr/>
                    <a:lstStyle/>
                    <a:p>
                      <a:r>
                        <a:rPr lang="en-US" dirty="0"/>
                        <a:t>ID1=ID3</a:t>
                      </a:r>
                    </a:p>
                  </a:txBody>
                  <a:tcPr/>
                </a:tc>
                <a:tc>
                  <a:txBody>
                    <a:bodyPr/>
                    <a:lstStyle/>
                    <a:p>
                      <a:r>
                        <a:rPr lang="en-US" dirty="0"/>
                        <a:t>ID2=ID3</a:t>
                      </a:r>
                    </a:p>
                  </a:txBody>
                  <a:tcPr/>
                </a:tc>
                <a:tc>
                  <a:txBody>
                    <a:bodyPr/>
                    <a:lstStyle/>
                    <a:p>
                      <a:r>
                        <a:rPr lang="en-US" dirty="0"/>
                        <a:t>View vector1</a:t>
                      </a:r>
                    </a:p>
                  </a:txBody>
                  <a:tcPr/>
                </a:tc>
                <a:tc>
                  <a:txBody>
                    <a:bodyPr/>
                    <a:lstStyle/>
                    <a:p>
                      <a:r>
                        <a:rPr lang="en-US" dirty="0"/>
                        <a:t>View vector2</a:t>
                      </a:r>
                    </a:p>
                  </a:txBody>
                  <a:tcPr/>
                </a:tc>
                <a:tc>
                  <a:txBody>
                    <a:bodyPr/>
                    <a:lstStyle/>
                    <a:p>
                      <a:r>
                        <a:rPr lang="en-US" dirty="0"/>
                        <a:t>View vector3</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T</a:t>
                      </a:r>
                    </a:p>
                  </a:txBody>
                  <a:tcPr/>
                </a:tc>
                <a:tc>
                  <a:txBody>
                    <a:bodyPr/>
                    <a:lstStyle/>
                    <a:p>
                      <a:r>
                        <a:rPr lang="en-US" dirty="0"/>
                        <a:t>T</a:t>
                      </a:r>
                    </a:p>
                  </a:txBody>
                  <a:tcPr/>
                </a:tc>
                <a:tc>
                  <a:txBody>
                    <a:bodyPr/>
                    <a:lstStyle/>
                    <a:p>
                      <a:r>
                        <a:rPr lang="en-US" dirty="0"/>
                        <a:t>V1_1, V2_1(t1)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 V2_2(t1), V3_1(1)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T</a:t>
                      </a:r>
                    </a:p>
                  </a:txBody>
                  <a:tcPr/>
                </a:tc>
                <a:tc>
                  <a:txBody>
                    <a:bodyPr/>
                    <a:lstStyle/>
                    <a:p>
                      <a:r>
                        <a:rPr lang="en-US" dirty="0"/>
                        <a:t>T</a:t>
                      </a:r>
                    </a:p>
                  </a:txBody>
                  <a:tcPr/>
                </a:tc>
                <a:tc>
                  <a:txBody>
                    <a:bodyPr/>
                    <a:lstStyle/>
                    <a:p>
                      <a:r>
                        <a:rPr lang="en-US" dirty="0"/>
                        <a:t>V1_1, V2_1(t1)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 V2_2(t1), V3_1(2)</a:t>
                      </a:r>
                    </a:p>
                  </a:txBody>
                  <a:tcPr/>
                </a:tc>
                <a:extLst>
                  <a:ext uri="{0D108BD9-81ED-4DB2-BD59-A6C34878D82A}">
                    <a16:rowId xmlns:a16="http://schemas.microsoft.com/office/drawing/2014/main" val="3567197237"/>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tc>
                  <a:txBody>
                    <a:bodyPr/>
                    <a:lstStyle/>
                    <a:p>
                      <a:r>
                        <a:rPr lang="en-US" dirty="0">
                          <a:solidFill>
                            <a:srgbClr val="FF0000"/>
                          </a:solidFill>
                        </a:rPr>
                        <a:t>V1_1, V2_1(t1)</a:t>
                      </a:r>
                    </a:p>
                  </a:txBody>
                  <a:tcPr/>
                </a:tc>
                <a:tc>
                  <a:txBody>
                    <a:bodyPr/>
                    <a:lstStyle/>
                    <a:p>
                      <a:r>
                        <a:rPr lang="en-US" dirty="0">
                          <a:solidFill>
                            <a:srgbClr val="FF0000"/>
                          </a:solidFill>
                        </a:rPr>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V2_1(t1),V3_1(2)</a:t>
                      </a:r>
                    </a:p>
                  </a:txBody>
                  <a:tcPr/>
                </a:tc>
                <a:extLst>
                  <a:ext uri="{0D108BD9-81ED-4DB2-BD59-A6C34878D82A}">
                    <a16:rowId xmlns:a16="http://schemas.microsoft.com/office/drawing/2014/main" val="635179992"/>
                  </a:ext>
                </a:extLst>
              </a:tr>
              <a:tr h="370840">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T</a:t>
                      </a:r>
                    </a:p>
                  </a:txBody>
                  <a:tcPr/>
                </a:tc>
                <a:tc>
                  <a:txBody>
                    <a:bodyPr/>
                    <a:lstStyle/>
                    <a:p>
                      <a:r>
                        <a:rPr lang="en-US" dirty="0"/>
                        <a:t>F</a:t>
                      </a:r>
                    </a:p>
                  </a:txBody>
                  <a:tcPr/>
                </a:tc>
                <a:tc>
                  <a:txBody>
                    <a:bodyPr/>
                    <a:lstStyle/>
                    <a:p>
                      <a:r>
                        <a:rPr lang="en-US" dirty="0"/>
                        <a:t>V1_1, V2_1(t1)</a:t>
                      </a:r>
                    </a:p>
                  </a:txBody>
                  <a:tcPr/>
                </a:tc>
                <a:tc>
                  <a:txBody>
                    <a:bodyPr/>
                    <a:lstStyle/>
                    <a:p>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V2_1(t1),V3_1(1)</a:t>
                      </a:r>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F</a:t>
                      </a:r>
                    </a:p>
                  </a:txBody>
                  <a:tcPr/>
                </a:tc>
                <a:tc>
                  <a:txBody>
                    <a:bodyPr/>
                    <a:lstStyle/>
                    <a:p>
                      <a:r>
                        <a:rPr lang="en-US" dirty="0"/>
                        <a:t>T</a:t>
                      </a:r>
                    </a:p>
                  </a:txBody>
                  <a:tcPr/>
                </a:tc>
                <a:tc>
                  <a:txBody>
                    <a:bodyPr/>
                    <a:lstStyle/>
                    <a:p>
                      <a:r>
                        <a:rPr lang="en-US" dirty="0"/>
                        <a:t>V1_1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V2_2(t1),V3_1(1)</a:t>
                      </a:r>
                    </a:p>
                  </a:txBody>
                  <a:tcPr/>
                </a:tc>
                <a:extLst>
                  <a:ext uri="{0D108BD9-81ED-4DB2-BD59-A6C34878D82A}">
                    <a16:rowId xmlns:a16="http://schemas.microsoft.com/office/drawing/2014/main" val="317583547"/>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F</a:t>
                      </a:r>
                    </a:p>
                  </a:txBody>
                  <a:tcPr/>
                </a:tc>
                <a:tc>
                  <a:txBody>
                    <a:bodyPr/>
                    <a:lstStyle/>
                    <a:p>
                      <a:r>
                        <a:rPr lang="en-US" dirty="0"/>
                        <a:t>T</a:t>
                      </a:r>
                    </a:p>
                  </a:txBody>
                  <a:tcPr/>
                </a:tc>
                <a:tc>
                  <a:txBody>
                    <a:bodyPr/>
                    <a:lstStyle/>
                    <a:p>
                      <a:r>
                        <a:rPr lang="en-US" dirty="0"/>
                        <a:t>V1_1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V2_2(t1),V3_1(2)</a:t>
                      </a:r>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F</a:t>
                      </a:r>
                    </a:p>
                  </a:txBody>
                  <a:tcPr/>
                </a:tc>
                <a:tc>
                  <a:txBody>
                    <a:bodyPr/>
                    <a:lstStyle/>
                    <a:p>
                      <a:r>
                        <a:rPr lang="en-US"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V3_1(1)</a:t>
                      </a:r>
                    </a:p>
                  </a:txBody>
                  <a:tcPr/>
                </a:tc>
                <a:extLst>
                  <a:ext uri="{0D108BD9-81ED-4DB2-BD59-A6C34878D82A}">
                    <a16:rowId xmlns:a16="http://schemas.microsoft.com/office/drawing/2014/main" val="633882143"/>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F</a:t>
                      </a:r>
                    </a:p>
                  </a:txBody>
                  <a:tcPr/>
                </a:tc>
                <a:tc>
                  <a:txBody>
                    <a:bodyPr/>
                    <a:lstStyle/>
                    <a:p>
                      <a:r>
                        <a:rPr lang="en-US"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V3_1(2)</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Tree>
    <p:extLst>
      <p:ext uri="{BB962C8B-B14F-4D97-AF65-F5344CB8AC3E}">
        <p14:creationId xmlns:p14="http://schemas.microsoft.com/office/powerpoint/2010/main" val="46495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t>
            </a:r>
          </a:p>
        </p:txBody>
      </p:sp>
      <p:sp>
        <p:nvSpPr>
          <p:cNvPr id="3" name="Content Placeholder 2"/>
          <p:cNvSpPr>
            <a:spLocks noGrp="1"/>
          </p:cNvSpPr>
          <p:nvPr>
            <p:ph idx="1"/>
          </p:nvPr>
        </p:nvSpPr>
        <p:spPr/>
        <p:txBody>
          <a:bodyPr/>
          <a:lstStyle/>
          <a:p>
            <a:r>
              <a:rPr lang="en-US" dirty="0"/>
              <a:t>pick up one valid view mapping from each non-empty view mapping vectors to compose a view mapping combination and then remove redundant ones.</a:t>
            </a:r>
          </a:p>
          <a:p>
            <a:endParaRPr lang="en-US" dirty="0"/>
          </a:p>
        </p:txBody>
      </p:sp>
    </p:spTree>
    <p:extLst>
      <p:ext uri="{BB962C8B-B14F-4D97-AF65-F5344CB8AC3E}">
        <p14:creationId xmlns:p14="http://schemas.microsoft.com/office/powerpoint/2010/main" val="116865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r>
                        <a:rPr lang="zh-CN" altLang="en-US" sz="1400" dirty="0"/>
                        <a:t> </a:t>
                      </a:r>
                      <a:r>
                        <a:rPr lang="en-US" altLang="zh-CN" sz="1400" dirty="0"/>
                        <a:t>ID</a:t>
                      </a:r>
                      <a:r>
                        <a:rPr lang="zh-CN" altLang="en-US" sz="1400" dirty="0"/>
                        <a:t> </a:t>
                      </a:r>
                      <a:r>
                        <a:rPr lang="en-US" altLang="zh-CN" sz="1400" dirty="0"/>
                        <a:t>&gt;</a:t>
                      </a:r>
                      <a:r>
                        <a:rPr lang="zh-CN" altLang="en-US" sz="1400" dirty="0"/>
                        <a:t> </a:t>
                      </a:r>
                      <a:r>
                        <a:rPr lang="en-US" altLang="zh-CN" sz="1400"/>
                        <a:t>1</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nvPr>
        </p:nvGraphicFramePr>
        <p:xfrm>
          <a:off x="177037" y="1339900"/>
          <a:ext cx="4989177" cy="1112520"/>
        </p:xfrm>
        <a:graphic>
          <a:graphicData uri="http://schemas.openxmlformats.org/drawingml/2006/table">
            <a:tbl>
              <a:tblPr firstRow="1" bandRow="1">
                <a:tableStyleId>{5C22544A-7EE6-4342-B048-85BDC9FD1C3A}</a:tableStyleId>
              </a:tblPr>
              <a:tblGrid>
                <a:gridCol w="606655">
                  <a:extLst>
                    <a:ext uri="{9D8B030D-6E8A-4147-A177-3AD203B41FA5}">
                      <a16:colId xmlns:a16="http://schemas.microsoft.com/office/drawing/2014/main" val="1425874246"/>
                    </a:ext>
                  </a:extLst>
                </a:gridCol>
                <a:gridCol w="878520">
                  <a:extLst>
                    <a:ext uri="{9D8B030D-6E8A-4147-A177-3AD203B41FA5}">
                      <a16:colId xmlns:a16="http://schemas.microsoft.com/office/drawing/2014/main" val="1391702209"/>
                    </a:ext>
                  </a:extLst>
                </a:gridCol>
                <a:gridCol w="878520">
                  <a:extLst>
                    <a:ext uri="{9D8B030D-6E8A-4147-A177-3AD203B41FA5}">
                      <a16:colId xmlns:a16="http://schemas.microsoft.com/office/drawing/2014/main" val="1051626885"/>
                    </a:ext>
                  </a:extLst>
                </a:gridCol>
                <a:gridCol w="1312741">
                  <a:extLst>
                    <a:ext uri="{9D8B030D-6E8A-4147-A177-3AD203B41FA5}">
                      <a16:colId xmlns:a16="http://schemas.microsoft.com/office/drawing/2014/main" val="1697717772"/>
                    </a:ext>
                  </a:extLst>
                </a:gridCol>
                <a:gridCol w="1312741">
                  <a:extLst>
                    <a:ext uri="{9D8B030D-6E8A-4147-A177-3AD203B41FA5}">
                      <a16:colId xmlns:a16="http://schemas.microsoft.com/office/drawing/2014/main" val="3745697937"/>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P2</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nvPr>
        </p:nvGraphicFramePr>
        <p:xfrm>
          <a:off x="6163407" y="1339900"/>
          <a:ext cx="4750778" cy="1112520"/>
        </p:xfrm>
        <a:graphic>
          <a:graphicData uri="http://schemas.openxmlformats.org/drawingml/2006/table">
            <a:tbl>
              <a:tblPr firstRow="1" bandRow="1">
                <a:tableStyleId>{5C22544A-7EE6-4342-B048-85BDC9FD1C3A}</a:tableStyleId>
              </a:tblPr>
              <a:tblGrid>
                <a:gridCol w="1066385">
                  <a:extLst>
                    <a:ext uri="{9D8B030D-6E8A-4147-A177-3AD203B41FA5}">
                      <a16:colId xmlns:a16="http://schemas.microsoft.com/office/drawing/2014/main" val="1425874246"/>
                    </a:ext>
                  </a:extLst>
                </a:gridCol>
                <a:gridCol w="1066385">
                  <a:extLst>
                    <a:ext uri="{9D8B030D-6E8A-4147-A177-3AD203B41FA5}">
                      <a16:colId xmlns:a16="http://schemas.microsoft.com/office/drawing/2014/main" val="2810350449"/>
                    </a:ext>
                  </a:extLst>
                </a:gridCol>
                <a:gridCol w="1309004">
                  <a:extLst>
                    <a:ext uri="{9D8B030D-6E8A-4147-A177-3AD203B41FA5}">
                      <a16:colId xmlns:a16="http://schemas.microsoft.com/office/drawing/2014/main" val="1697717772"/>
                    </a:ext>
                  </a:extLst>
                </a:gridCol>
                <a:gridCol w="1309004">
                  <a:extLst>
                    <a:ext uri="{9D8B030D-6E8A-4147-A177-3AD203B41FA5}">
                      <a16:colId xmlns:a16="http://schemas.microsoft.com/office/drawing/2014/main" val="43685656"/>
                    </a:ext>
                  </a:extLst>
                </a:gridCol>
              </a:tblGrid>
              <a:tr h="370840">
                <a:tc>
                  <a:txBody>
                    <a:bodyPr/>
                    <a:lstStyle/>
                    <a:p>
                      <a:r>
                        <a:rPr lang="en-US" altLang="zh-CN" dirty="0"/>
                        <a:t>ID</a:t>
                      </a:r>
                      <a:endParaRPr lang="en-US" dirty="0"/>
                    </a:p>
                  </a:txBody>
                  <a:tcPr/>
                </a:tc>
                <a:tc>
                  <a:txBody>
                    <a:bodyPr/>
                    <a:lstStyle/>
                    <a:p>
                      <a:r>
                        <a:rPr lang="en-US" dirty="0"/>
                        <a:t>Text</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V2(t1),V3(1)</a:t>
                      </a:r>
                    </a:p>
                  </a:txBody>
                  <a:tcPr/>
                </a:tc>
                <a:tc>
                  <a:txBody>
                    <a:bodyPr/>
                    <a:lstStyle/>
                    <a:p>
                      <a:r>
                        <a:rPr lang="en-US" dirty="0"/>
                        <a:t>Q1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V2(t1),V3(2)</a:t>
                      </a:r>
                    </a:p>
                  </a:txBody>
                  <a:tcPr/>
                </a:tc>
                <a:tc>
                  <a:txBody>
                    <a:bodyPr/>
                    <a:lstStyle/>
                    <a:p>
                      <a:r>
                        <a:rPr lang="en-US" dirty="0"/>
                        <a:t>Q2</a:t>
                      </a:r>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44923066"/>
              </p:ext>
            </p:extLst>
          </p:nvPr>
        </p:nvGraphicFramePr>
        <p:xfrm>
          <a:off x="316526" y="2860867"/>
          <a:ext cx="11262944" cy="3337560"/>
        </p:xfrm>
        <a:graphic>
          <a:graphicData uri="http://schemas.openxmlformats.org/drawingml/2006/table">
            <a:tbl>
              <a:tblPr firstRow="1" bandRow="1">
                <a:tableStyleId>{5C22544A-7EE6-4342-B048-85BDC9FD1C3A}</a:tableStyleId>
              </a:tblPr>
              <a:tblGrid>
                <a:gridCol w="744516">
                  <a:extLst>
                    <a:ext uri="{9D8B030D-6E8A-4147-A177-3AD203B41FA5}">
                      <a16:colId xmlns:a16="http://schemas.microsoft.com/office/drawing/2014/main" val="1425874246"/>
                    </a:ext>
                  </a:extLst>
                </a:gridCol>
                <a:gridCol w="811025">
                  <a:extLst>
                    <a:ext uri="{9D8B030D-6E8A-4147-A177-3AD203B41FA5}">
                      <a16:colId xmlns:a16="http://schemas.microsoft.com/office/drawing/2014/main" val="2166191349"/>
                    </a:ext>
                  </a:extLst>
                </a:gridCol>
                <a:gridCol w="718701">
                  <a:extLst>
                    <a:ext uri="{9D8B030D-6E8A-4147-A177-3AD203B41FA5}">
                      <a16:colId xmlns:a16="http://schemas.microsoft.com/office/drawing/2014/main" val="655773246"/>
                    </a:ext>
                  </a:extLst>
                </a:gridCol>
                <a:gridCol w="1142271">
                  <a:extLst>
                    <a:ext uri="{9D8B030D-6E8A-4147-A177-3AD203B41FA5}">
                      <a16:colId xmlns:a16="http://schemas.microsoft.com/office/drawing/2014/main" val="1424187589"/>
                    </a:ext>
                  </a:extLst>
                </a:gridCol>
                <a:gridCol w="1130917">
                  <a:extLst>
                    <a:ext uri="{9D8B030D-6E8A-4147-A177-3AD203B41FA5}">
                      <a16:colId xmlns:a16="http://schemas.microsoft.com/office/drawing/2014/main" val="418755555"/>
                    </a:ext>
                  </a:extLst>
                </a:gridCol>
                <a:gridCol w="1984715">
                  <a:extLst>
                    <a:ext uri="{9D8B030D-6E8A-4147-A177-3AD203B41FA5}">
                      <a16:colId xmlns:a16="http://schemas.microsoft.com/office/drawing/2014/main" val="1697717772"/>
                    </a:ext>
                  </a:extLst>
                </a:gridCol>
                <a:gridCol w="1779514">
                  <a:extLst>
                    <a:ext uri="{9D8B030D-6E8A-4147-A177-3AD203B41FA5}">
                      <a16:colId xmlns:a16="http://schemas.microsoft.com/office/drawing/2014/main" val="2852347256"/>
                    </a:ext>
                  </a:extLst>
                </a:gridCol>
                <a:gridCol w="2951285">
                  <a:extLst>
                    <a:ext uri="{9D8B030D-6E8A-4147-A177-3AD203B41FA5}">
                      <a16:colId xmlns:a16="http://schemas.microsoft.com/office/drawing/2014/main" val="3759195517"/>
                    </a:ext>
                  </a:extLst>
                </a:gridCol>
              </a:tblGrid>
              <a:tr h="370840">
                <a:tc>
                  <a:txBody>
                    <a:bodyPr/>
                    <a:lstStyle/>
                    <a:p>
                      <a:r>
                        <a:rPr lang="en-US" altLang="zh-CN" dirty="0"/>
                        <a:t>ID1</a:t>
                      </a:r>
                      <a:endParaRPr lang="en-US" dirty="0"/>
                    </a:p>
                  </a:txBody>
                  <a:tcPr/>
                </a:tc>
                <a:tc>
                  <a:txBody>
                    <a:bodyPr/>
                    <a:lstStyle/>
                    <a:p>
                      <a:r>
                        <a:rPr lang="en-US" dirty="0"/>
                        <a:t>ID2</a:t>
                      </a:r>
                    </a:p>
                  </a:txBody>
                  <a:tcPr/>
                </a:tc>
                <a:tc>
                  <a:txBody>
                    <a:bodyPr/>
                    <a:lstStyle/>
                    <a:p>
                      <a:r>
                        <a:rPr lang="en-US" dirty="0"/>
                        <a:t>ID3</a:t>
                      </a:r>
                    </a:p>
                  </a:txBody>
                  <a:tcPr/>
                </a:tc>
                <a:tc>
                  <a:txBody>
                    <a:bodyPr/>
                    <a:lstStyle/>
                    <a:p>
                      <a:r>
                        <a:rPr lang="en-US" dirty="0"/>
                        <a:t>ID1=ID3</a:t>
                      </a:r>
                    </a:p>
                  </a:txBody>
                  <a:tcPr/>
                </a:tc>
                <a:tc>
                  <a:txBody>
                    <a:bodyPr/>
                    <a:lstStyle/>
                    <a:p>
                      <a:r>
                        <a:rPr lang="en-US" dirty="0"/>
                        <a:t>ID2=ID3</a:t>
                      </a:r>
                    </a:p>
                  </a:txBody>
                  <a:tcPr/>
                </a:tc>
                <a:tc>
                  <a:txBody>
                    <a:bodyPr/>
                    <a:lstStyle/>
                    <a:p>
                      <a:r>
                        <a:rPr lang="en-US" dirty="0"/>
                        <a:t>View vector1</a:t>
                      </a:r>
                    </a:p>
                  </a:txBody>
                  <a:tcPr/>
                </a:tc>
                <a:tc>
                  <a:txBody>
                    <a:bodyPr/>
                    <a:lstStyle/>
                    <a:p>
                      <a:r>
                        <a:rPr lang="en-US" dirty="0"/>
                        <a:t>View vector2</a:t>
                      </a:r>
                    </a:p>
                  </a:txBody>
                  <a:tcPr/>
                </a:tc>
                <a:tc>
                  <a:txBody>
                    <a:bodyPr/>
                    <a:lstStyle/>
                    <a:p>
                      <a:r>
                        <a:rPr lang="en-US" dirty="0"/>
                        <a:t>View vector3</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T</a:t>
                      </a:r>
                    </a:p>
                  </a:txBody>
                  <a:tcPr/>
                </a:tc>
                <a:tc>
                  <a:txBody>
                    <a:bodyPr/>
                    <a:lstStyle/>
                    <a:p>
                      <a:r>
                        <a:rPr lang="en-US" dirty="0"/>
                        <a:t>T</a:t>
                      </a:r>
                    </a:p>
                  </a:txBody>
                  <a:tcPr/>
                </a:tc>
                <a:tc>
                  <a:txBody>
                    <a:bodyPr/>
                    <a:lstStyle/>
                    <a:p>
                      <a:r>
                        <a:rPr lang="en-US" dirty="0"/>
                        <a:t>V1_1, V2_1(t1)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 V2_2(t1), V3_1(1)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T</a:t>
                      </a:r>
                    </a:p>
                  </a:txBody>
                  <a:tcPr/>
                </a:tc>
                <a:tc>
                  <a:txBody>
                    <a:bodyPr/>
                    <a:lstStyle/>
                    <a:p>
                      <a:r>
                        <a:rPr lang="en-US" dirty="0"/>
                        <a:t>T</a:t>
                      </a:r>
                    </a:p>
                  </a:txBody>
                  <a:tcPr/>
                </a:tc>
                <a:tc>
                  <a:txBody>
                    <a:bodyPr/>
                    <a:lstStyle/>
                    <a:p>
                      <a:r>
                        <a:rPr lang="en-US" dirty="0"/>
                        <a:t>V1_1, V2_1(t1)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 V2_2(t1), V3_1(2)</a:t>
                      </a:r>
                    </a:p>
                  </a:txBody>
                  <a:tcPr/>
                </a:tc>
                <a:extLst>
                  <a:ext uri="{0D108BD9-81ED-4DB2-BD59-A6C34878D82A}">
                    <a16:rowId xmlns:a16="http://schemas.microsoft.com/office/drawing/2014/main" val="3567197237"/>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tc>
                  <a:txBody>
                    <a:bodyPr/>
                    <a:lstStyle/>
                    <a:p>
                      <a:r>
                        <a:rPr lang="en-US" dirty="0">
                          <a:solidFill>
                            <a:srgbClr val="FF0000"/>
                          </a:solidFill>
                        </a:rPr>
                        <a:t>V1_1, V2_1(t1)</a:t>
                      </a:r>
                    </a:p>
                  </a:txBody>
                  <a:tcPr/>
                </a:tc>
                <a:tc>
                  <a:txBody>
                    <a:bodyPr/>
                    <a:lstStyle/>
                    <a:p>
                      <a:r>
                        <a:rPr lang="en-US" dirty="0">
                          <a:solidFill>
                            <a:srgbClr val="FF0000"/>
                          </a:solidFill>
                        </a:rPr>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V2_1(t1),V3_1(2)</a:t>
                      </a:r>
                    </a:p>
                  </a:txBody>
                  <a:tcPr/>
                </a:tc>
                <a:extLst>
                  <a:ext uri="{0D108BD9-81ED-4DB2-BD59-A6C34878D82A}">
                    <a16:rowId xmlns:a16="http://schemas.microsoft.com/office/drawing/2014/main" val="635179992"/>
                  </a:ext>
                </a:extLst>
              </a:tr>
              <a:tr h="370840">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T</a:t>
                      </a:r>
                    </a:p>
                  </a:txBody>
                  <a:tcPr/>
                </a:tc>
                <a:tc>
                  <a:txBody>
                    <a:bodyPr/>
                    <a:lstStyle/>
                    <a:p>
                      <a:r>
                        <a:rPr lang="en-US" dirty="0"/>
                        <a:t>F</a:t>
                      </a:r>
                    </a:p>
                  </a:txBody>
                  <a:tcPr/>
                </a:tc>
                <a:tc>
                  <a:txBody>
                    <a:bodyPr/>
                    <a:lstStyle/>
                    <a:p>
                      <a:r>
                        <a:rPr lang="en-US" dirty="0"/>
                        <a:t>V1_1, V2_1(t1)</a:t>
                      </a:r>
                    </a:p>
                  </a:txBody>
                  <a:tcPr/>
                </a:tc>
                <a:tc>
                  <a:txBody>
                    <a:bodyPr/>
                    <a:lstStyle/>
                    <a:p>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V2_1(t1),V3_1(1)</a:t>
                      </a:r>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F</a:t>
                      </a:r>
                    </a:p>
                  </a:txBody>
                  <a:tcPr/>
                </a:tc>
                <a:tc>
                  <a:txBody>
                    <a:bodyPr/>
                    <a:lstStyle/>
                    <a:p>
                      <a:r>
                        <a:rPr lang="en-US" dirty="0"/>
                        <a:t>T</a:t>
                      </a:r>
                    </a:p>
                  </a:txBody>
                  <a:tcPr/>
                </a:tc>
                <a:tc>
                  <a:txBody>
                    <a:bodyPr/>
                    <a:lstStyle/>
                    <a:p>
                      <a:r>
                        <a:rPr lang="en-US" dirty="0"/>
                        <a:t>V1_1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V2_2(t1),V3_1(1)</a:t>
                      </a:r>
                    </a:p>
                  </a:txBody>
                  <a:tcPr/>
                </a:tc>
                <a:extLst>
                  <a:ext uri="{0D108BD9-81ED-4DB2-BD59-A6C34878D82A}">
                    <a16:rowId xmlns:a16="http://schemas.microsoft.com/office/drawing/2014/main" val="317583547"/>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F</a:t>
                      </a:r>
                    </a:p>
                  </a:txBody>
                  <a:tcPr/>
                </a:tc>
                <a:tc>
                  <a:txBody>
                    <a:bodyPr/>
                    <a:lstStyle/>
                    <a:p>
                      <a:r>
                        <a:rPr lang="en-US" dirty="0"/>
                        <a:t>T</a:t>
                      </a:r>
                    </a:p>
                  </a:txBody>
                  <a:tcPr/>
                </a:tc>
                <a:tc>
                  <a:txBody>
                    <a:bodyPr/>
                    <a:lstStyle/>
                    <a:p>
                      <a:r>
                        <a:rPr lang="en-US" dirty="0"/>
                        <a:t>V1_1</a:t>
                      </a:r>
                    </a:p>
                  </a:txBody>
                  <a:tcPr/>
                </a:tc>
                <a:tc>
                  <a:txBody>
                    <a:bodyPr/>
                    <a:lstStyle/>
                    <a:p>
                      <a:r>
                        <a:rPr lang="en-US" dirty="0"/>
                        <a:t>V1_2, V2_2(t1)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V2_2(t1),V3_1(2)</a:t>
                      </a:r>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F</a:t>
                      </a:r>
                    </a:p>
                  </a:txBody>
                  <a:tcPr/>
                </a:tc>
                <a:tc>
                  <a:txBody>
                    <a:bodyPr/>
                    <a:lstStyle/>
                    <a:p>
                      <a:r>
                        <a:rPr lang="en-US"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V3_1(1)</a:t>
                      </a:r>
                    </a:p>
                  </a:txBody>
                  <a:tcPr/>
                </a:tc>
                <a:extLst>
                  <a:ext uri="{0D108BD9-81ED-4DB2-BD59-A6C34878D82A}">
                    <a16:rowId xmlns:a16="http://schemas.microsoft.com/office/drawing/2014/main" val="633882143"/>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F</a:t>
                      </a:r>
                    </a:p>
                  </a:txBody>
                  <a:tcPr/>
                </a:tc>
                <a:tc>
                  <a:txBody>
                    <a:bodyPr/>
                    <a:lstStyle/>
                    <a:p>
                      <a:r>
                        <a:rPr lang="en-US"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V3_1(2)</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Tree>
    <p:extLst>
      <p:ext uri="{BB962C8B-B14F-4D97-AF65-F5344CB8AC3E}">
        <p14:creationId xmlns:p14="http://schemas.microsoft.com/office/powerpoint/2010/main" val="342729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7877"/>
            <a:ext cx="10515600" cy="5579086"/>
          </a:xfrm>
        </p:spPr>
        <p:txBody>
          <a:bodyPr/>
          <a:lstStyle/>
          <a:p>
            <a:r>
              <a:rPr lang="en-US" dirty="0"/>
              <a:t>For this given tuple:</a:t>
            </a:r>
          </a:p>
          <a:p>
            <a:pPr lvl="1"/>
            <a:r>
              <a:rPr lang="en-US" dirty="0"/>
              <a:t>[V1_1, V2_1(t1)] * [V1_2]*[V2_1(t1),V3_1(2)]</a:t>
            </a:r>
          </a:p>
          <a:p>
            <a:pPr lvl="1"/>
            <a:r>
              <a:rPr lang="en-US" dirty="0"/>
              <a:t>At first, combine view mappings from the first two view vectors:</a:t>
            </a:r>
          </a:p>
          <a:p>
            <a:pPr lvl="1"/>
            <a:r>
              <a:rPr lang="en-US" dirty="0"/>
              <a:t>V1_1*V1_2, </a:t>
            </a:r>
            <a:r>
              <a:rPr lang="en-US" dirty="0">
                <a:solidFill>
                  <a:srgbClr val="FF0000"/>
                </a:solidFill>
              </a:rPr>
              <a:t>V2_1(t1)*V1_2(already cover all the relations)</a:t>
            </a:r>
          </a:p>
          <a:p>
            <a:pPr lvl="1"/>
            <a:r>
              <a:rPr lang="en-US" dirty="0"/>
              <a:t>Then combine the view mappings from the last view vectors</a:t>
            </a:r>
          </a:p>
          <a:p>
            <a:pPr lvl="1"/>
            <a:r>
              <a:rPr lang="en-US" dirty="0"/>
              <a:t>V1_1*V1_2*V2_1(t1), </a:t>
            </a:r>
            <a:r>
              <a:rPr lang="en-US" dirty="0">
                <a:solidFill>
                  <a:srgbClr val="FF0000"/>
                </a:solidFill>
              </a:rPr>
              <a:t>V1_1*V1_2*V3_1(2), V2_1(t1)*V1_2</a:t>
            </a:r>
          </a:p>
          <a:p>
            <a:pPr lvl="1"/>
            <a:r>
              <a:rPr lang="en-US" dirty="0"/>
              <a:t>The final result should be {V1_1*V1_1*V3_1(2), V2_1(t1)*V1_2}</a:t>
            </a:r>
          </a:p>
          <a:p>
            <a:pPr lvl="1"/>
            <a:endParaRPr lang="en-US" dirty="0"/>
          </a:p>
        </p:txBody>
      </p:sp>
    </p:spTree>
    <p:extLst>
      <p:ext uri="{BB962C8B-B14F-4D97-AF65-F5344CB8AC3E}">
        <p14:creationId xmlns:p14="http://schemas.microsoft.com/office/powerpoint/2010/main" val="158745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r>
                        <a:rPr lang="zh-CN" altLang="en-US" sz="1400" dirty="0"/>
                        <a:t> </a:t>
                      </a:r>
                      <a:r>
                        <a:rPr lang="en-US" altLang="zh-CN" sz="1400" dirty="0"/>
                        <a:t>ID</a:t>
                      </a:r>
                      <a:r>
                        <a:rPr lang="zh-CN" altLang="en-US" sz="1400" dirty="0"/>
                        <a:t> </a:t>
                      </a:r>
                      <a:r>
                        <a:rPr lang="en-US" altLang="zh-CN" sz="1400" dirty="0"/>
                        <a:t>&gt;</a:t>
                      </a:r>
                      <a:r>
                        <a:rPr lang="zh-CN" altLang="en-US" sz="1400" dirty="0"/>
                        <a:t> </a:t>
                      </a:r>
                      <a:r>
                        <a:rPr lang="en-US" altLang="zh-CN" sz="1400"/>
                        <a:t>1</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nvPr>
        </p:nvGraphicFramePr>
        <p:xfrm>
          <a:off x="177037" y="1339900"/>
          <a:ext cx="4989177" cy="1112520"/>
        </p:xfrm>
        <a:graphic>
          <a:graphicData uri="http://schemas.openxmlformats.org/drawingml/2006/table">
            <a:tbl>
              <a:tblPr firstRow="1" bandRow="1">
                <a:tableStyleId>{5C22544A-7EE6-4342-B048-85BDC9FD1C3A}</a:tableStyleId>
              </a:tblPr>
              <a:tblGrid>
                <a:gridCol w="606655">
                  <a:extLst>
                    <a:ext uri="{9D8B030D-6E8A-4147-A177-3AD203B41FA5}">
                      <a16:colId xmlns:a16="http://schemas.microsoft.com/office/drawing/2014/main" val="1425874246"/>
                    </a:ext>
                  </a:extLst>
                </a:gridCol>
                <a:gridCol w="878520">
                  <a:extLst>
                    <a:ext uri="{9D8B030D-6E8A-4147-A177-3AD203B41FA5}">
                      <a16:colId xmlns:a16="http://schemas.microsoft.com/office/drawing/2014/main" val="1391702209"/>
                    </a:ext>
                  </a:extLst>
                </a:gridCol>
                <a:gridCol w="878520">
                  <a:extLst>
                    <a:ext uri="{9D8B030D-6E8A-4147-A177-3AD203B41FA5}">
                      <a16:colId xmlns:a16="http://schemas.microsoft.com/office/drawing/2014/main" val="1051626885"/>
                    </a:ext>
                  </a:extLst>
                </a:gridCol>
                <a:gridCol w="1312741">
                  <a:extLst>
                    <a:ext uri="{9D8B030D-6E8A-4147-A177-3AD203B41FA5}">
                      <a16:colId xmlns:a16="http://schemas.microsoft.com/office/drawing/2014/main" val="1697717772"/>
                    </a:ext>
                  </a:extLst>
                </a:gridCol>
                <a:gridCol w="1312741">
                  <a:extLst>
                    <a:ext uri="{9D8B030D-6E8A-4147-A177-3AD203B41FA5}">
                      <a16:colId xmlns:a16="http://schemas.microsoft.com/office/drawing/2014/main" val="3745697937"/>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tc>
                  <a:txBody>
                    <a:bodyPr/>
                    <a:lstStyle/>
                    <a:p>
                      <a:r>
                        <a:rPr lang="en-US" dirty="0"/>
                        <a:t>P2</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nvPr>
        </p:nvGraphicFramePr>
        <p:xfrm>
          <a:off x="6163407" y="1339900"/>
          <a:ext cx="4750778" cy="1112520"/>
        </p:xfrm>
        <a:graphic>
          <a:graphicData uri="http://schemas.openxmlformats.org/drawingml/2006/table">
            <a:tbl>
              <a:tblPr firstRow="1" bandRow="1">
                <a:tableStyleId>{5C22544A-7EE6-4342-B048-85BDC9FD1C3A}</a:tableStyleId>
              </a:tblPr>
              <a:tblGrid>
                <a:gridCol w="1066385">
                  <a:extLst>
                    <a:ext uri="{9D8B030D-6E8A-4147-A177-3AD203B41FA5}">
                      <a16:colId xmlns:a16="http://schemas.microsoft.com/office/drawing/2014/main" val="1425874246"/>
                    </a:ext>
                  </a:extLst>
                </a:gridCol>
                <a:gridCol w="1066385">
                  <a:extLst>
                    <a:ext uri="{9D8B030D-6E8A-4147-A177-3AD203B41FA5}">
                      <a16:colId xmlns:a16="http://schemas.microsoft.com/office/drawing/2014/main" val="2810350449"/>
                    </a:ext>
                  </a:extLst>
                </a:gridCol>
                <a:gridCol w="1309004">
                  <a:extLst>
                    <a:ext uri="{9D8B030D-6E8A-4147-A177-3AD203B41FA5}">
                      <a16:colId xmlns:a16="http://schemas.microsoft.com/office/drawing/2014/main" val="1697717772"/>
                    </a:ext>
                  </a:extLst>
                </a:gridCol>
                <a:gridCol w="1309004">
                  <a:extLst>
                    <a:ext uri="{9D8B030D-6E8A-4147-A177-3AD203B41FA5}">
                      <a16:colId xmlns:a16="http://schemas.microsoft.com/office/drawing/2014/main" val="43685656"/>
                    </a:ext>
                  </a:extLst>
                </a:gridCol>
              </a:tblGrid>
              <a:tr h="370840">
                <a:tc>
                  <a:txBody>
                    <a:bodyPr/>
                    <a:lstStyle/>
                    <a:p>
                      <a:r>
                        <a:rPr lang="en-US" altLang="zh-CN" dirty="0"/>
                        <a:t>ID</a:t>
                      </a:r>
                      <a:endParaRPr lang="en-US" dirty="0"/>
                    </a:p>
                  </a:txBody>
                  <a:tcPr/>
                </a:tc>
                <a:tc>
                  <a:txBody>
                    <a:bodyPr/>
                    <a:lstStyle/>
                    <a:p>
                      <a:r>
                        <a:rPr lang="en-US" dirty="0"/>
                        <a:t>Text</a:t>
                      </a:r>
                    </a:p>
                  </a:txBody>
                  <a:tcPr/>
                </a:tc>
                <a:tc>
                  <a:txBody>
                    <a:bodyPr/>
                    <a:lstStyle/>
                    <a:p>
                      <a:r>
                        <a:rPr lang="en-US" dirty="0"/>
                        <a:t>View vector</a:t>
                      </a:r>
                    </a:p>
                  </a:txBody>
                  <a:tcPr/>
                </a:tc>
                <a:tc>
                  <a:txBody>
                    <a:bodyPr/>
                    <a:lstStyle/>
                    <a:p>
                      <a:r>
                        <a:rPr lang="en-US" dirty="0"/>
                        <a:t>provenance</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V2(t1),V3(1)</a:t>
                      </a:r>
                    </a:p>
                  </a:txBody>
                  <a:tcPr/>
                </a:tc>
                <a:tc>
                  <a:txBody>
                    <a:bodyPr/>
                    <a:lstStyle/>
                    <a:p>
                      <a:r>
                        <a:rPr lang="en-US" dirty="0"/>
                        <a:t>Q1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V2(t1),V3(2)</a:t>
                      </a:r>
                    </a:p>
                  </a:txBody>
                  <a:tcPr/>
                </a:tc>
                <a:tc>
                  <a:txBody>
                    <a:bodyPr/>
                    <a:lstStyle/>
                    <a:p>
                      <a:r>
                        <a:rPr lang="en-US" dirty="0"/>
                        <a:t>Q2</a:t>
                      </a:r>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031251399"/>
              </p:ext>
            </p:extLst>
          </p:nvPr>
        </p:nvGraphicFramePr>
        <p:xfrm>
          <a:off x="296468" y="2899982"/>
          <a:ext cx="10617717" cy="3876040"/>
        </p:xfrm>
        <a:graphic>
          <a:graphicData uri="http://schemas.openxmlformats.org/drawingml/2006/table">
            <a:tbl>
              <a:tblPr firstRow="1" bandRow="1">
                <a:tableStyleId>{5C22544A-7EE6-4342-B048-85BDC9FD1C3A}</a:tableStyleId>
              </a:tblPr>
              <a:tblGrid>
                <a:gridCol w="1460640">
                  <a:extLst>
                    <a:ext uri="{9D8B030D-6E8A-4147-A177-3AD203B41FA5}">
                      <a16:colId xmlns:a16="http://schemas.microsoft.com/office/drawing/2014/main" val="1425874246"/>
                    </a:ext>
                  </a:extLst>
                </a:gridCol>
                <a:gridCol w="1591122">
                  <a:extLst>
                    <a:ext uri="{9D8B030D-6E8A-4147-A177-3AD203B41FA5}">
                      <a16:colId xmlns:a16="http://schemas.microsoft.com/office/drawing/2014/main" val="2166191349"/>
                    </a:ext>
                  </a:extLst>
                </a:gridCol>
                <a:gridCol w="1409996">
                  <a:extLst>
                    <a:ext uri="{9D8B030D-6E8A-4147-A177-3AD203B41FA5}">
                      <a16:colId xmlns:a16="http://schemas.microsoft.com/office/drawing/2014/main" val="655773246"/>
                    </a:ext>
                  </a:extLst>
                </a:gridCol>
                <a:gridCol w="6155959">
                  <a:extLst>
                    <a:ext uri="{9D8B030D-6E8A-4147-A177-3AD203B41FA5}">
                      <a16:colId xmlns:a16="http://schemas.microsoft.com/office/drawing/2014/main" val="1837946917"/>
                    </a:ext>
                  </a:extLst>
                </a:gridCol>
              </a:tblGrid>
              <a:tr h="370840">
                <a:tc>
                  <a:txBody>
                    <a:bodyPr/>
                    <a:lstStyle/>
                    <a:p>
                      <a:r>
                        <a:rPr lang="en-US" altLang="zh-CN" sz="1600" dirty="0"/>
                        <a:t>ID1</a:t>
                      </a:r>
                      <a:endParaRPr lang="en-US" sz="1600" dirty="0"/>
                    </a:p>
                  </a:txBody>
                  <a:tcPr/>
                </a:tc>
                <a:tc>
                  <a:txBody>
                    <a:bodyPr/>
                    <a:lstStyle/>
                    <a:p>
                      <a:r>
                        <a:rPr lang="en-US" sz="1600" dirty="0"/>
                        <a:t>ID2</a:t>
                      </a:r>
                    </a:p>
                  </a:txBody>
                  <a:tcPr/>
                </a:tc>
                <a:tc>
                  <a:txBody>
                    <a:bodyPr/>
                    <a:lstStyle/>
                    <a:p>
                      <a:r>
                        <a:rPr lang="en-US" sz="1600" dirty="0"/>
                        <a:t>ID3</a:t>
                      </a:r>
                    </a:p>
                  </a:txBody>
                  <a:tcPr/>
                </a:tc>
                <a:tc>
                  <a:txBody>
                    <a:bodyPr/>
                    <a:lstStyle/>
                    <a:p>
                      <a:r>
                        <a:rPr lang="en-US" dirty="0"/>
                        <a:t>View combinations</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V1_1*V1_2*V3_1(1), V2_1(t1)*V1_2, V2_2(t1)*V1_1, V2_1(t1)*V2_2(t1)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V1_1*V1_2*V3_1(2), V2_1(t1)*V1_2, V2_2(t1)*V1_1, V2_1(t1)*V2_2(t1)</a:t>
                      </a:r>
                    </a:p>
                  </a:txBody>
                  <a:tcPr/>
                </a:tc>
                <a:extLst>
                  <a:ext uri="{0D108BD9-81ED-4DB2-BD59-A6C34878D82A}">
                    <a16:rowId xmlns:a16="http://schemas.microsoft.com/office/drawing/2014/main" val="3567197237"/>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V1_1*V1_2*V3_1(2), V2_1(t1)*V1_2</a:t>
                      </a:r>
                      <a:endParaRPr lang="en-US" dirty="0">
                        <a:solidFill>
                          <a:srgbClr val="FF0000"/>
                        </a:solidFill>
                      </a:endParaRPr>
                    </a:p>
                  </a:txBody>
                  <a:tcPr/>
                </a:tc>
                <a:extLst>
                  <a:ext uri="{0D108BD9-81ED-4DB2-BD59-A6C34878D82A}">
                    <a16:rowId xmlns:a16="http://schemas.microsoft.com/office/drawing/2014/main" val="635179992"/>
                  </a:ext>
                </a:extLst>
              </a:tr>
              <a:tr h="370840">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V1_1*V1_2*V3_1(1), V2_1(t1)*V1_2</a:t>
                      </a:r>
                      <a:endParaRPr lang="en-US" dirty="0">
                        <a:solidFill>
                          <a:srgbClr val="FF0000"/>
                        </a:solidFill>
                      </a:endParaRPr>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V1_1*V1_2*V3_1(1), V2_2(t1)*V1_1</a:t>
                      </a:r>
                      <a:endParaRPr lang="en-US" dirty="0">
                        <a:solidFill>
                          <a:srgbClr val="FF0000"/>
                        </a:solidFill>
                      </a:endParaRPr>
                    </a:p>
                  </a:txBody>
                  <a:tcPr/>
                </a:tc>
                <a:extLst>
                  <a:ext uri="{0D108BD9-81ED-4DB2-BD59-A6C34878D82A}">
                    <a16:rowId xmlns:a16="http://schemas.microsoft.com/office/drawing/2014/main" val="317583547"/>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V1_1*V1_2*V3_1(2), V2_2(t1)*V1_1</a:t>
                      </a:r>
                      <a:endParaRPr lang="en-US" dirty="0">
                        <a:solidFill>
                          <a:srgbClr val="FF0000"/>
                        </a:solidFill>
                      </a:endParaRPr>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V1_1*V1_2*V3_1(1)</a:t>
                      </a:r>
                    </a:p>
                  </a:txBody>
                  <a:tcPr/>
                </a:tc>
                <a:extLst>
                  <a:ext uri="{0D108BD9-81ED-4DB2-BD59-A6C34878D82A}">
                    <a16:rowId xmlns:a16="http://schemas.microsoft.com/office/drawing/2014/main" val="633882143"/>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V1_1*V1_2*V3_1(2)</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Tree>
    <p:extLst>
      <p:ext uri="{BB962C8B-B14F-4D97-AF65-F5344CB8AC3E}">
        <p14:creationId xmlns:p14="http://schemas.microsoft.com/office/powerpoint/2010/main" val="413014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4200660"/>
              </p:ext>
            </p:extLst>
          </p:nvPr>
        </p:nvGraphicFramePr>
        <p:xfrm>
          <a:off x="509224" y="554192"/>
          <a:ext cx="10991112" cy="518160"/>
        </p:xfrm>
        <a:graphic>
          <a:graphicData uri="http://schemas.openxmlformats.org/drawingml/2006/table">
            <a:tbl>
              <a:tblPr firstRow="1" bandRow="1">
                <a:tableStyleId>{5C22544A-7EE6-4342-B048-85BDC9FD1C3A}</a:tableStyleId>
              </a:tblPr>
              <a:tblGrid>
                <a:gridCol w="1675935">
                  <a:extLst>
                    <a:ext uri="{9D8B030D-6E8A-4147-A177-3AD203B41FA5}">
                      <a16:colId xmlns:a16="http://schemas.microsoft.com/office/drawing/2014/main" val="1425874246"/>
                    </a:ext>
                  </a:extLst>
                </a:gridCol>
                <a:gridCol w="3884713">
                  <a:extLst>
                    <a:ext uri="{9D8B030D-6E8A-4147-A177-3AD203B41FA5}">
                      <a16:colId xmlns:a16="http://schemas.microsoft.com/office/drawing/2014/main" val="294982985"/>
                    </a:ext>
                  </a:extLst>
                </a:gridCol>
                <a:gridCol w="2715232">
                  <a:extLst>
                    <a:ext uri="{9D8B030D-6E8A-4147-A177-3AD203B41FA5}">
                      <a16:colId xmlns:a16="http://schemas.microsoft.com/office/drawing/2014/main" val="2891241827"/>
                    </a:ext>
                  </a:extLst>
                </a:gridCol>
                <a:gridCol w="2715232">
                  <a:extLst>
                    <a:ext uri="{9D8B030D-6E8A-4147-A177-3AD203B41FA5}">
                      <a16:colId xmlns:a16="http://schemas.microsoft.com/office/drawing/2014/main" val="3765791198"/>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V4(text):introduction(ID,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73960273"/>
              </p:ext>
            </p:extLst>
          </p:nvPr>
        </p:nvGraphicFramePr>
        <p:xfrm>
          <a:off x="1217186" y="1365938"/>
          <a:ext cx="4058199" cy="1112520"/>
        </p:xfrm>
        <a:graphic>
          <a:graphicData uri="http://schemas.openxmlformats.org/drawingml/2006/table">
            <a:tbl>
              <a:tblPr firstRow="1" bandRow="1">
                <a:tableStyleId>{5C22544A-7EE6-4342-B048-85BDC9FD1C3A}</a:tableStyleId>
              </a:tblPr>
              <a:tblGrid>
                <a:gridCol w="669651">
                  <a:extLst>
                    <a:ext uri="{9D8B030D-6E8A-4147-A177-3AD203B41FA5}">
                      <a16:colId xmlns:a16="http://schemas.microsoft.com/office/drawing/2014/main" val="1425874246"/>
                    </a:ext>
                  </a:extLst>
                </a:gridCol>
                <a:gridCol w="969746">
                  <a:extLst>
                    <a:ext uri="{9D8B030D-6E8A-4147-A177-3AD203B41FA5}">
                      <a16:colId xmlns:a16="http://schemas.microsoft.com/office/drawing/2014/main" val="1391702209"/>
                    </a:ext>
                  </a:extLst>
                </a:gridCol>
                <a:gridCol w="969746">
                  <a:extLst>
                    <a:ext uri="{9D8B030D-6E8A-4147-A177-3AD203B41FA5}">
                      <a16:colId xmlns:a16="http://schemas.microsoft.com/office/drawing/2014/main" val="1051626885"/>
                    </a:ext>
                  </a:extLst>
                </a:gridCol>
                <a:gridCol w="1449056">
                  <a:extLst>
                    <a:ext uri="{9D8B030D-6E8A-4147-A177-3AD203B41FA5}">
                      <a16:colId xmlns:a16="http://schemas.microsoft.com/office/drawing/2014/main" val="1697717772"/>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tc>
                  <a:txBody>
                    <a:bodyPr/>
                    <a:lstStyle/>
                    <a:p>
                      <a:r>
                        <a:rPr lang="en-US" dirty="0"/>
                        <a:t>View vector</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5013825"/>
              </p:ext>
            </p:extLst>
          </p:nvPr>
        </p:nvGraphicFramePr>
        <p:xfrm>
          <a:off x="6163407" y="1339900"/>
          <a:ext cx="4950070" cy="1112520"/>
        </p:xfrm>
        <a:graphic>
          <a:graphicData uri="http://schemas.openxmlformats.org/drawingml/2006/table">
            <a:tbl>
              <a:tblPr firstRow="1" bandRow="1">
                <a:tableStyleId>{5C22544A-7EE6-4342-B048-85BDC9FD1C3A}</a:tableStyleId>
              </a:tblPr>
              <a:tblGrid>
                <a:gridCol w="1533709">
                  <a:extLst>
                    <a:ext uri="{9D8B030D-6E8A-4147-A177-3AD203B41FA5}">
                      <a16:colId xmlns:a16="http://schemas.microsoft.com/office/drawing/2014/main" val="1425874246"/>
                    </a:ext>
                  </a:extLst>
                </a:gridCol>
                <a:gridCol w="1533709">
                  <a:extLst>
                    <a:ext uri="{9D8B030D-6E8A-4147-A177-3AD203B41FA5}">
                      <a16:colId xmlns:a16="http://schemas.microsoft.com/office/drawing/2014/main" val="2810350449"/>
                    </a:ext>
                  </a:extLst>
                </a:gridCol>
                <a:gridCol w="1882652">
                  <a:extLst>
                    <a:ext uri="{9D8B030D-6E8A-4147-A177-3AD203B41FA5}">
                      <a16:colId xmlns:a16="http://schemas.microsoft.com/office/drawing/2014/main" val="1697717772"/>
                    </a:ext>
                  </a:extLst>
                </a:gridCol>
              </a:tblGrid>
              <a:tr h="370840">
                <a:tc>
                  <a:txBody>
                    <a:bodyPr/>
                    <a:lstStyle/>
                    <a:p>
                      <a:r>
                        <a:rPr lang="en-US" altLang="zh-CN" dirty="0"/>
                        <a:t>ID</a:t>
                      </a:r>
                      <a:endParaRPr lang="en-US" dirty="0"/>
                    </a:p>
                  </a:txBody>
                  <a:tcPr/>
                </a:tc>
                <a:tc>
                  <a:txBody>
                    <a:bodyPr/>
                    <a:lstStyle/>
                    <a:p>
                      <a:r>
                        <a:rPr lang="en-US" dirty="0"/>
                        <a:t>Text</a:t>
                      </a:r>
                    </a:p>
                  </a:txBody>
                  <a:tcPr/>
                </a:tc>
                <a:tc>
                  <a:txBody>
                    <a:bodyPr/>
                    <a:lstStyle/>
                    <a:p>
                      <a:r>
                        <a:rPr lang="en-US" dirty="0"/>
                        <a:t>View vector</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V2(),V3(1), V4</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V2(),V3(2), V4</a:t>
                      </a:r>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7181123"/>
              </p:ext>
            </p:extLst>
          </p:nvPr>
        </p:nvGraphicFramePr>
        <p:xfrm>
          <a:off x="316525" y="2860867"/>
          <a:ext cx="11605843" cy="3337560"/>
        </p:xfrm>
        <a:graphic>
          <a:graphicData uri="http://schemas.openxmlformats.org/drawingml/2006/table">
            <a:tbl>
              <a:tblPr firstRow="1" bandRow="1">
                <a:tableStyleId>{5C22544A-7EE6-4342-B048-85BDC9FD1C3A}</a:tableStyleId>
              </a:tblPr>
              <a:tblGrid>
                <a:gridCol w="583550">
                  <a:extLst>
                    <a:ext uri="{9D8B030D-6E8A-4147-A177-3AD203B41FA5}">
                      <a16:colId xmlns:a16="http://schemas.microsoft.com/office/drawing/2014/main" val="1425874246"/>
                    </a:ext>
                  </a:extLst>
                </a:gridCol>
                <a:gridCol w="635680">
                  <a:extLst>
                    <a:ext uri="{9D8B030D-6E8A-4147-A177-3AD203B41FA5}">
                      <a16:colId xmlns:a16="http://schemas.microsoft.com/office/drawing/2014/main" val="2166191349"/>
                    </a:ext>
                  </a:extLst>
                </a:gridCol>
                <a:gridCol w="563316">
                  <a:extLst>
                    <a:ext uri="{9D8B030D-6E8A-4147-A177-3AD203B41FA5}">
                      <a16:colId xmlns:a16="http://schemas.microsoft.com/office/drawing/2014/main" val="655773246"/>
                    </a:ext>
                  </a:extLst>
                </a:gridCol>
                <a:gridCol w="1473880">
                  <a:extLst>
                    <a:ext uri="{9D8B030D-6E8A-4147-A177-3AD203B41FA5}">
                      <a16:colId xmlns:a16="http://schemas.microsoft.com/office/drawing/2014/main" val="1697717772"/>
                    </a:ext>
                  </a:extLst>
                </a:gridCol>
                <a:gridCol w="1737603">
                  <a:extLst>
                    <a:ext uri="{9D8B030D-6E8A-4147-A177-3AD203B41FA5}">
                      <a16:colId xmlns:a16="http://schemas.microsoft.com/office/drawing/2014/main" val="2852347256"/>
                    </a:ext>
                  </a:extLst>
                </a:gridCol>
                <a:gridCol w="1840523">
                  <a:extLst>
                    <a:ext uri="{9D8B030D-6E8A-4147-A177-3AD203B41FA5}">
                      <a16:colId xmlns:a16="http://schemas.microsoft.com/office/drawing/2014/main" val="3759195517"/>
                    </a:ext>
                  </a:extLst>
                </a:gridCol>
                <a:gridCol w="4771291">
                  <a:extLst>
                    <a:ext uri="{9D8B030D-6E8A-4147-A177-3AD203B41FA5}">
                      <a16:colId xmlns:a16="http://schemas.microsoft.com/office/drawing/2014/main" val="1229887868"/>
                    </a:ext>
                  </a:extLst>
                </a:gridCol>
              </a:tblGrid>
              <a:tr h="370840">
                <a:tc>
                  <a:txBody>
                    <a:bodyPr/>
                    <a:lstStyle/>
                    <a:p>
                      <a:r>
                        <a:rPr lang="en-US" altLang="zh-CN" dirty="0"/>
                        <a:t>ID1</a:t>
                      </a:r>
                      <a:endParaRPr lang="en-US" dirty="0"/>
                    </a:p>
                  </a:txBody>
                  <a:tcPr/>
                </a:tc>
                <a:tc>
                  <a:txBody>
                    <a:bodyPr/>
                    <a:lstStyle/>
                    <a:p>
                      <a:r>
                        <a:rPr lang="en-US" dirty="0"/>
                        <a:t>ID2</a:t>
                      </a:r>
                    </a:p>
                  </a:txBody>
                  <a:tcPr/>
                </a:tc>
                <a:tc>
                  <a:txBody>
                    <a:bodyPr/>
                    <a:lstStyle/>
                    <a:p>
                      <a:r>
                        <a:rPr lang="en-US" dirty="0"/>
                        <a:t>ID3</a:t>
                      </a:r>
                    </a:p>
                  </a:txBody>
                  <a:tcPr/>
                </a:tc>
                <a:tc>
                  <a:txBody>
                    <a:bodyPr/>
                    <a:lstStyle/>
                    <a:p>
                      <a:r>
                        <a:rPr lang="en-US" dirty="0"/>
                        <a:t>View vector1</a:t>
                      </a:r>
                    </a:p>
                  </a:txBody>
                  <a:tcPr/>
                </a:tc>
                <a:tc>
                  <a:txBody>
                    <a:bodyPr/>
                    <a:lstStyle/>
                    <a:p>
                      <a:r>
                        <a:rPr lang="en-US" dirty="0"/>
                        <a:t>View vector2</a:t>
                      </a:r>
                    </a:p>
                  </a:txBody>
                  <a:tcPr/>
                </a:tc>
                <a:tc>
                  <a:txBody>
                    <a:bodyPr/>
                    <a:lstStyle/>
                    <a:p>
                      <a:r>
                        <a:rPr lang="en-US" dirty="0"/>
                        <a:t>View vector3</a:t>
                      </a:r>
                    </a:p>
                  </a:txBody>
                  <a:tcPr/>
                </a:tc>
                <a:tc>
                  <a:txBody>
                    <a:bodyPr/>
                    <a:lstStyle/>
                    <a:p>
                      <a:r>
                        <a:rPr lang="en-US" dirty="0"/>
                        <a:t>Valid view combinations</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V3(1), V4</a:t>
                      </a:r>
                    </a:p>
                  </a:txBody>
                  <a:tcPr/>
                </a:tc>
                <a:tc>
                  <a:txBody>
                    <a:bodyPr/>
                    <a:lstStyle/>
                    <a:p>
                      <a:endParaRPr lang="en-US" dirty="0"/>
                    </a:p>
                  </a:txBody>
                  <a:tcPr/>
                </a:tc>
                <a:extLst>
                  <a:ext uri="{0D108BD9-81ED-4DB2-BD59-A6C34878D82A}">
                    <a16:rowId xmlns:a16="http://schemas.microsoft.com/office/drawing/2014/main" val="2439741252"/>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V3(2) ,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567197237"/>
                  </a:ext>
                </a:extLst>
              </a:tr>
              <a:tr h="370840">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V3(1) ,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635179992"/>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V3(2) ,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V3(1) ,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17583547"/>
                  </a:ext>
                </a:extLst>
              </a:tr>
              <a:tr h="370840">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V3(2) ,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V3(1) ,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633882143"/>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V3(2) , V4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
        <p:nvSpPr>
          <p:cNvPr id="2" name="TextBox 1"/>
          <p:cNvSpPr txBox="1"/>
          <p:nvPr/>
        </p:nvSpPr>
        <p:spPr>
          <a:xfrm>
            <a:off x="316525" y="171328"/>
            <a:ext cx="1236052" cy="369332"/>
          </a:xfrm>
          <a:prstGeom prst="rect">
            <a:avLst/>
          </a:prstGeom>
          <a:noFill/>
        </p:spPr>
        <p:txBody>
          <a:bodyPr wrap="square" rtlCol="0">
            <a:spAutoFit/>
          </a:bodyPr>
          <a:lstStyle/>
          <a:p>
            <a:r>
              <a:rPr lang="en-US" dirty="0"/>
              <a:t>e.g.1</a:t>
            </a:r>
          </a:p>
        </p:txBody>
      </p:sp>
    </p:spTree>
    <p:extLst>
      <p:ext uri="{BB962C8B-B14F-4D97-AF65-F5344CB8AC3E}">
        <p14:creationId xmlns:p14="http://schemas.microsoft.com/office/powerpoint/2010/main" val="317776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Step 1</a:t>
            </a:r>
            <a:endParaRPr lang="en-US" dirty="0"/>
          </a:p>
        </p:txBody>
      </p:sp>
      <p:sp>
        <p:nvSpPr>
          <p:cNvPr id="3" name="Content Placeholder 2"/>
          <p:cNvSpPr>
            <a:spLocks noGrp="1"/>
          </p:cNvSpPr>
          <p:nvPr>
            <p:ph idx="1"/>
          </p:nvPr>
        </p:nvSpPr>
        <p:spPr/>
        <p:txBody>
          <a:bodyPr/>
          <a:lstStyle/>
          <a:p>
            <a:r>
              <a:rPr lang="en-US" dirty="0"/>
              <a:t>Derive all the possible view mappings for the given set of views:</a:t>
            </a:r>
          </a:p>
          <a:p>
            <a:pPr lvl="1"/>
            <a:r>
              <a:rPr lang="en-US" sz="2000" dirty="0"/>
              <a:t>V1_1: V1(ID): family(ID, name, type) -&gt; V1(ID1): family(ID1, name1, type1) </a:t>
            </a:r>
          </a:p>
          <a:p>
            <a:pPr lvl="1"/>
            <a:r>
              <a:rPr lang="en-US" sz="2000" dirty="0"/>
              <a:t>V1_2: V1(ID): family(ID, name, type) -&gt; V1(ID2): family(ID2, name2, type2) </a:t>
            </a:r>
          </a:p>
          <a:p>
            <a:pPr lvl="1"/>
            <a:r>
              <a:rPr lang="en-US" sz="2000" dirty="0"/>
              <a:t>V2_1: \lambda type V2(ID1, type): family(ID1, name, type), introduction(ID2, text), ID1 = ID2 -&gt;\lambda type1 V2(ID1, type1): family(ID1, name1, type1), introduction(ID3, text3), ID1 = ID3</a:t>
            </a:r>
          </a:p>
          <a:p>
            <a:pPr lvl="2"/>
            <a:r>
              <a:rPr lang="en-US" sz="1600" dirty="0"/>
              <a:t>L(M3) = {type1}, condition(M3) = {ID1 = ID3}</a:t>
            </a:r>
          </a:p>
          <a:p>
            <a:pPr lvl="1"/>
            <a:r>
              <a:rPr lang="en-US" sz="2000" dirty="0"/>
              <a:t>V2_2: \lambda type V2(ID1, type): family(ID1, name, type), introduction(ID2, text), ID1 = ID2 -&gt;\lambda type2 V2(ID2, type2): family(ID2, name2, type2), introduction(ID3, text3), ID2 = ID3</a:t>
            </a:r>
          </a:p>
          <a:p>
            <a:pPr lvl="2"/>
            <a:r>
              <a:rPr lang="en-US" sz="1600" dirty="0"/>
              <a:t>L(M4) = {type2}, condition(M4) = {ID2 = ID3}</a:t>
            </a:r>
          </a:p>
          <a:p>
            <a:pPr lvl="1"/>
            <a:r>
              <a:rPr lang="en-US" sz="2000" dirty="0"/>
              <a:t>V3_1: \lambda ID V3(ID):introduction(ID, text)-&gt;\lambda ID3 V3(ID3):introduction(ID3, text3)</a:t>
            </a:r>
          </a:p>
          <a:p>
            <a:pPr lvl="2"/>
            <a:r>
              <a:rPr lang="en-US" sz="1600" dirty="0"/>
              <a:t>L(M5) = {ID3}, condition(M5) = {}</a:t>
            </a:r>
          </a:p>
          <a:p>
            <a:pPr lvl="1"/>
            <a:r>
              <a:rPr lang="en-US" sz="2000" dirty="0"/>
              <a:t>There is no valid view mapping for view V4 since its head variable text cannot be mapped to any head variables in Q or variables in the conditions of Q.</a:t>
            </a:r>
          </a:p>
          <a:p>
            <a:endParaRPr lang="en-US" dirty="0"/>
          </a:p>
        </p:txBody>
      </p:sp>
    </p:spTree>
    <p:extLst>
      <p:ext uri="{BB962C8B-B14F-4D97-AF65-F5344CB8AC3E}">
        <p14:creationId xmlns:p14="http://schemas.microsoft.com/office/powerpoint/2010/main" val="326920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a:t>
            </a:r>
          </a:p>
        </p:txBody>
      </p:sp>
      <p:sp>
        <p:nvSpPr>
          <p:cNvPr id="3" name="Content Placeholder 2"/>
          <p:cNvSpPr>
            <a:spLocks noGrp="1"/>
          </p:cNvSpPr>
          <p:nvPr>
            <p:ph idx="1"/>
          </p:nvPr>
        </p:nvSpPr>
        <p:spPr/>
        <p:txBody>
          <a:bodyPr/>
          <a:lstStyle/>
          <a:p>
            <a:r>
              <a:rPr lang="en-US" dirty="0"/>
              <a:t>Extend the schema of the query</a:t>
            </a:r>
          </a:p>
          <a:p>
            <a:pPr lvl="1"/>
            <a:r>
              <a:rPr lang="en-US" altLang="zh-CN" dirty="0"/>
              <a:t>Original form of the query:</a:t>
            </a:r>
          </a:p>
          <a:p>
            <a:pPr lvl="2"/>
            <a:r>
              <a:rPr lang="en-US" altLang="zh-CN" dirty="0"/>
              <a:t>Q(ID1, ID2, ID3): family(ID1, name1, Type1), family(ID2, name2, Type2), introduction(ID3, Text3)</a:t>
            </a:r>
          </a:p>
          <a:p>
            <a:pPr lvl="2"/>
            <a:r>
              <a:rPr lang="en-US" dirty="0"/>
              <a:t>\bar(X) = {ID1, ID2, ID3}</a:t>
            </a:r>
          </a:p>
          <a:p>
            <a:pPr lvl="1"/>
            <a:r>
              <a:rPr lang="en-US" dirty="0"/>
              <a:t>Extended form of the query:</a:t>
            </a:r>
          </a:p>
          <a:p>
            <a:pPr lvl="2"/>
            <a:r>
              <a:rPr lang="en-US" dirty="0"/>
              <a:t>\bar(X)’ = {[</a:t>
            </a:r>
            <a:r>
              <a:rPr lang="en-US" dirty="0">
                <a:solidFill>
                  <a:srgbClr val="FF0000"/>
                </a:solidFill>
              </a:rPr>
              <a:t>distinguished </a:t>
            </a:r>
            <a:r>
              <a:rPr lang="en-US" dirty="0" err="1">
                <a:solidFill>
                  <a:srgbClr val="FF0000"/>
                </a:solidFill>
              </a:rPr>
              <a:t>vars</a:t>
            </a:r>
            <a:r>
              <a:rPr lang="en-US" dirty="0"/>
              <a:t>], [</a:t>
            </a:r>
            <a:r>
              <a:rPr lang="en-US" dirty="0">
                <a:solidFill>
                  <a:schemeClr val="accent1"/>
                </a:solidFill>
              </a:rPr>
              <a:t>view vectors</a:t>
            </a:r>
            <a:r>
              <a:rPr lang="en-US" dirty="0"/>
              <a:t>],[</a:t>
            </a:r>
            <a:r>
              <a:rPr lang="en-US" dirty="0" err="1">
                <a:solidFill>
                  <a:schemeClr val="accent6">
                    <a:lumMod val="75000"/>
                  </a:schemeClr>
                </a:solidFill>
              </a:rPr>
              <a:t>lambda_terms_values</a:t>
            </a:r>
            <a:r>
              <a:rPr lang="en-US" dirty="0"/>
              <a:t>],[</a:t>
            </a:r>
            <a:r>
              <a:rPr lang="en-US" dirty="0">
                <a:solidFill>
                  <a:srgbClr val="7030A0"/>
                </a:solidFill>
              </a:rPr>
              <a:t>conditions Boolean values</a:t>
            </a:r>
            <a:r>
              <a:rPr lang="en-US" dirty="0"/>
              <a:t>]}</a:t>
            </a:r>
          </a:p>
          <a:p>
            <a:pPr lvl="2"/>
            <a:r>
              <a:rPr lang="en-US" altLang="zh-CN" dirty="0"/>
              <a:t>Q(</a:t>
            </a:r>
            <a:r>
              <a:rPr lang="en-US" altLang="zh-CN" dirty="0">
                <a:solidFill>
                  <a:srgbClr val="FF0000"/>
                </a:solidFill>
              </a:rPr>
              <a:t>ID1, ID2, ID3</a:t>
            </a:r>
            <a:r>
              <a:rPr lang="en-US" altLang="zh-CN" dirty="0"/>
              <a:t>, </a:t>
            </a:r>
            <a:r>
              <a:rPr lang="en-US" altLang="zh-CN" dirty="0">
                <a:solidFill>
                  <a:schemeClr val="accent1"/>
                </a:solidFill>
              </a:rPr>
              <a:t>Type1, Type2,</a:t>
            </a:r>
            <a:r>
              <a:rPr lang="en-US" altLang="zh-CN" dirty="0">
                <a:solidFill>
                  <a:srgbClr val="FF0000"/>
                </a:solidFill>
              </a:rPr>
              <a:t> </a:t>
            </a:r>
            <a:r>
              <a:rPr lang="en-US" altLang="zh-CN" dirty="0" err="1">
                <a:solidFill>
                  <a:schemeClr val="accent6"/>
                </a:solidFill>
              </a:rPr>
              <a:t>family.view_vector</a:t>
            </a:r>
            <a:r>
              <a:rPr lang="en-US" altLang="zh-CN" dirty="0">
                <a:solidFill>
                  <a:schemeClr val="accent6"/>
                </a:solidFill>
              </a:rPr>
              <a:t>, </a:t>
            </a:r>
            <a:r>
              <a:rPr lang="en-US" altLang="zh-CN" dirty="0" err="1">
                <a:solidFill>
                  <a:schemeClr val="accent6"/>
                </a:solidFill>
              </a:rPr>
              <a:t>family.view_vector</a:t>
            </a:r>
            <a:r>
              <a:rPr lang="en-US" altLang="zh-CN" dirty="0">
                <a:solidFill>
                  <a:schemeClr val="accent6"/>
                </a:solidFill>
              </a:rPr>
              <a:t>, introduction. </a:t>
            </a:r>
            <a:r>
              <a:rPr lang="en-US" altLang="zh-CN" dirty="0" err="1">
                <a:solidFill>
                  <a:schemeClr val="accent6"/>
                </a:solidFill>
              </a:rPr>
              <a:t>view_vector</a:t>
            </a:r>
            <a:r>
              <a:rPr lang="en-US" altLang="zh-CN" dirty="0">
                <a:solidFill>
                  <a:schemeClr val="accent6"/>
                </a:solidFill>
              </a:rPr>
              <a:t>,</a:t>
            </a:r>
            <a:r>
              <a:rPr lang="en-US" altLang="zh-CN" dirty="0">
                <a:solidFill>
                  <a:schemeClr val="accent1"/>
                </a:solidFill>
              </a:rPr>
              <a:t> </a:t>
            </a:r>
            <a:r>
              <a:rPr lang="en-US" altLang="zh-CN" dirty="0">
                <a:solidFill>
                  <a:srgbClr val="7030A0"/>
                </a:solidFill>
              </a:rPr>
              <a:t>(ID1 = ID3)?, (ID2 = ID3)?</a:t>
            </a:r>
            <a:r>
              <a:rPr lang="en-US" altLang="zh-CN" dirty="0"/>
              <a:t>): family(ID1, name1, Type1), family(ID2, name2, Type2), introduction(ID3, Text3)</a:t>
            </a:r>
            <a:endParaRPr lang="en-US" dirty="0"/>
          </a:p>
          <a:p>
            <a:pPr lvl="2"/>
            <a:endParaRPr lang="en-US" dirty="0"/>
          </a:p>
          <a:p>
            <a:endParaRPr lang="en-US" dirty="0"/>
          </a:p>
        </p:txBody>
      </p:sp>
    </p:spTree>
    <p:extLst>
      <p:ext uri="{BB962C8B-B14F-4D97-AF65-F5344CB8AC3E}">
        <p14:creationId xmlns:p14="http://schemas.microsoft.com/office/powerpoint/2010/main" val="409485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Return </a:t>
            </a:r>
            <a:r>
              <a:rPr lang="en-US" dirty="0" err="1"/>
              <a:t>lambda_term_vals</a:t>
            </a:r>
            <a:endParaRPr lang="en-US" dirty="0"/>
          </a:p>
          <a:p>
            <a:pPr lvl="1"/>
            <a:r>
              <a:rPr lang="en-US" dirty="0"/>
              <a:t>Select [</a:t>
            </a:r>
            <a:r>
              <a:rPr lang="en-US" dirty="0">
                <a:solidFill>
                  <a:srgbClr val="FF0000"/>
                </a:solidFill>
              </a:rPr>
              <a:t>distinguished </a:t>
            </a:r>
            <a:r>
              <a:rPr lang="en-US" dirty="0" err="1">
                <a:solidFill>
                  <a:srgbClr val="FF0000"/>
                </a:solidFill>
              </a:rPr>
              <a:t>vars</a:t>
            </a:r>
            <a:r>
              <a:rPr lang="en-US" dirty="0"/>
              <a:t>], [</a:t>
            </a:r>
            <a:r>
              <a:rPr lang="en-US" dirty="0">
                <a:solidFill>
                  <a:schemeClr val="accent1"/>
                </a:solidFill>
              </a:rPr>
              <a:t>view vectors</a:t>
            </a:r>
            <a:r>
              <a:rPr lang="en-US" dirty="0"/>
              <a:t>],[</a:t>
            </a:r>
            <a:r>
              <a:rPr lang="en-US" dirty="0" err="1">
                <a:solidFill>
                  <a:schemeClr val="accent6">
                    <a:lumMod val="75000"/>
                  </a:schemeClr>
                </a:solidFill>
              </a:rPr>
              <a:t>lambda_terms_values</a:t>
            </a:r>
            <a:r>
              <a:rPr lang="en-US" dirty="0"/>
              <a:t>],[</a:t>
            </a:r>
            <a:r>
              <a:rPr lang="en-US" dirty="0">
                <a:solidFill>
                  <a:srgbClr val="7030A0"/>
                </a:solidFill>
              </a:rPr>
              <a:t>conditions Boolean values</a:t>
            </a:r>
            <a:r>
              <a:rPr lang="en-US" dirty="0"/>
              <a:t>]</a:t>
            </a:r>
          </a:p>
          <a:p>
            <a:pPr lvl="1"/>
            <a:r>
              <a:rPr lang="en-US" dirty="0"/>
              <a:t>In e.g.1:  select </a:t>
            </a:r>
            <a:r>
              <a:rPr lang="en-US" dirty="0">
                <a:solidFill>
                  <a:srgbClr val="FF0000"/>
                </a:solidFill>
              </a:rPr>
              <a:t>family1.ID, family2.ID, introduction.ID</a:t>
            </a:r>
            <a:r>
              <a:rPr lang="en-US" dirty="0"/>
              <a:t>, </a:t>
            </a:r>
            <a:r>
              <a:rPr lang="en-US" dirty="0">
                <a:solidFill>
                  <a:schemeClr val="accent1"/>
                </a:solidFill>
              </a:rPr>
              <a:t>family1.citation_view, family2.citation_view,</a:t>
            </a:r>
            <a:r>
              <a:rPr lang="en-US" dirty="0"/>
              <a:t> </a:t>
            </a:r>
            <a:r>
              <a:rPr lang="en-US" dirty="0">
                <a:solidFill>
                  <a:schemeClr val="accent6">
                    <a:lumMod val="75000"/>
                  </a:schemeClr>
                </a:solidFill>
              </a:rPr>
              <a:t>family1.type, family2.type,</a:t>
            </a:r>
            <a:r>
              <a:rPr lang="en-US" dirty="0">
                <a:solidFill>
                  <a:srgbClr val="7030A0"/>
                </a:solidFill>
              </a:rPr>
              <a:t> (family1.ID = introduction.ID), (family2.ID=introduction.ID)</a:t>
            </a:r>
            <a:r>
              <a:rPr lang="en-US" dirty="0">
                <a:solidFill>
                  <a:schemeClr val="accent6">
                    <a:lumMod val="75000"/>
                  </a:schemeClr>
                </a:solidFill>
              </a:rPr>
              <a:t> </a:t>
            </a:r>
            <a:r>
              <a:rPr lang="en-US" dirty="0"/>
              <a:t>from family family1, family2, introduction where …. Order by </a:t>
            </a:r>
            <a:r>
              <a:rPr lang="en-US" dirty="0">
                <a:solidFill>
                  <a:srgbClr val="7030A0"/>
                </a:solidFill>
              </a:rPr>
              <a:t>(family1.ID = introduction.ID), (family2.ID=introduction.ID)</a:t>
            </a:r>
            <a:r>
              <a:rPr lang="en-US" dirty="0">
                <a:solidFill>
                  <a:schemeClr val="accent6">
                    <a:lumMod val="75000"/>
                  </a:schemeClr>
                </a:solidFill>
              </a:rPr>
              <a:t> </a:t>
            </a:r>
            <a:endParaRPr lang="en-US" dirty="0"/>
          </a:p>
          <a:p>
            <a:endParaRPr lang="en-US" dirty="0"/>
          </a:p>
        </p:txBody>
      </p:sp>
    </p:spTree>
    <p:extLst>
      <p:ext uri="{BB962C8B-B14F-4D97-AF65-F5344CB8AC3E}">
        <p14:creationId xmlns:p14="http://schemas.microsoft.com/office/powerpoint/2010/main" val="3672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p>
        </p:txBody>
      </p:sp>
      <p:sp>
        <p:nvSpPr>
          <p:cNvPr id="3" name="Content Placeholder 2"/>
          <p:cNvSpPr>
            <a:spLocks noGrp="1"/>
          </p:cNvSpPr>
          <p:nvPr>
            <p:ph idx="1"/>
          </p:nvPr>
        </p:nvSpPr>
        <p:spPr/>
        <p:txBody>
          <a:bodyPr/>
          <a:lstStyle/>
          <a:p>
            <a:r>
              <a:rPr lang="en-US" dirty="0"/>
              <a:t>For each group in the query results, select a represent tuple t and derive all the valid view mappings for each view vectors.</a:t>
            </a:r>
          </a:p>
        </p:txBody>
      </p:sp>
    </p:spTree>
    <p:extLst>
      <p:ext uri="{BB962C8B-B14F-4D97-AF65-F5344CB8AC3E}">
        <p14:creationId xmlns:p14="http://schemas.microsoft.com/office/powerpoint/2010/main" val="187323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552577" y="518979"/>
          <a:ext cx="10026893" cy="518160"/>
        </p:xfrm>
        <a:graphic>
          <a:graphicData uri="http://schemas.openxmlformats.org/drawingml/2006/table">
            <a:tbl>
              <a:tblPr firstRow="1" bandRow="1">
                <a:tableStyleId>{5C22544A-7EE6-4342-B048-85BDC9FD1C3A}</a:tableStyleId>
              </a:tblPr>
              <a:tblGrid>
                <a:gridCol w="2030531">
                  <a:extLst>
                    <a:ext uri="{9D8B030D-6E8A-4147-A177-3AD203B41FA5}">
                      <a16:colId xmlns:a16="http://schemas.microsoft.com/office/drawing/2014/main" val="1425874246"/>
                    </a:ext>
                  </a:extLst>
                </a:gridCol>
                <a:gridCol w="4853132">
                  <a:extLst>
                    <a:ext uri="{9D8B030D-6E8A-4147-A177-3AD203B41FA5}">
                      <a16:colId xmlns:a16="http://schemas.microsoft.com/office/drawing/2014/main" val="294982985"/>
                    </a:ext>
                  </a:extLst>
                </a:gridCol>
                <a:gridCol w="3143230">
                  <a:extLst>
                    <a:ext uri="{9D8B030D-6E8A-4147-A177-3AD203B41FA5}">
                      <a16:colId xmlns:a16="http://schemas.microsoft.com/office/drawing/2014/main" val="2891241827"/>
                    </a:ext>
                  </a:extLst>
                </a:gridCol>
              </a:tblGrid>
              <a:tr h="509536">
                <a:tc>
                  <a:txBody>
                    <a:bodyPr/>
                    <a:lstStyle/>
                    <a:p>
                      <a:r>
                        <a:rPr lang="en-US" sz="1400" dirty="0"/>
                        <a:t>V1(ID): family(ID, name, type)</a:t>
                      </a:r>
                    </a:p>
                  </a:txBody>
                  <a:tcPr/>
                </a:tc>
                <a:tc>
                  <a:txBody>
                    <a:bodyPr/>
                    <a:lstStyle/>
                    <a:p>
                      <a:r>
                        <a:rPr lang="en-US" sz="1400" dirty="0"/>
                        <a:t>\lambda type V2(ID, type): family(ID, name, type), introduction(ID, 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\lambda ID V3(ID):introduction(ID, text)</a:t>
                      </a:r>
                    </a:p>
                  </a:txBody>
                  <a:tcPr/>
                </a:tc>
                <a:extLst>
                  <a:ext uri="{0D108BD9-81ED-4DB2-BD59-A6C34878D82A}">
                    <a16:rowId xmlns:a16="http://schemas.microsoft.com/office/drawing/2014/main" val="243974125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5084512"/>
              </p:ext>
            </p:extLst>
          </p:nvPr>
        </p:nvGraphicFramePr>
        <p:xfrm>
          <a:off x="1217186" y="1365938"/>
          <a:ext cx="4058199" cy="1112520"/>
        </p:xfrm>
        <a:graphic>
          <a:graphicData uri="http://schemas.openxmlformats.org/drawingml/2006/table">
            <a:tbl>
              <a:tblPr firstRow="1" bandRow="1">
                <a:tableStyleId>{5C22544A-7EE6-4342-B048-85BDC9FD1C3A}</a:tableStyleId>
              </a:tblPr>
              <a:tblGrid>
                <a:gridCol w="669651">
                  <a:extLst>
                    <a:ext uri="{9D8B030D-6E8A-4147-A177-3AD203B41FA5}">
                      <a16:colId xmlns:a16="http://schemas.microsoft.com/office/drawing/2014/main" val="1425874246"/>
                    </a:ext>
                  </a:extLst>
                </a:gridCol>
                <a:gridCol w="969746">
                  <a:extLst>
                    <a:ext uri="{9D8B030D-6E8A-4147-A177-3AD203B41FA5}">
                      <a16:colId xmlns:a16="http://schemas.microsoft.com/office/drawing/2014/main" val="1391702209"/>
                    </a:ext>
                  </a:extLst>
                </a:gridCol>
                <a:gridCol w="969746">
                  <a:extLst>
                    <a:ext uri="{9D8B030D-6E8A-4147-A177-3AD203B41FA5}">
                      <a16:colId xmlns:a16="http://schemas.microsoft.com/office/drawing/2014/main" val="1051626885"/>
                    </a:ext>
                  </a:extLst>
                </a:gridCol>
                <a:gridCol w="1449056">
                  <a:extLst>
                    <a:ext uri="{9D8B030D-6E8A-4147-A177-3AD203B41FA5}">
                      <a16:colId xmlns:a16="http://schemas.microsoft.com/office/drawing/2014/main" val="1697717772"/>
                    </a:ext>
                  </a:extLst>
                </a:gridCol>
              </a:tblGrid>
              <a:tr h="370840">
                <a:tc>
                  <a:txBody>
                    <a:bodyPr/>
                    <a:lstStyle/>
                    <a:p>
                      <a:r>
                        <a:rPr lang="en-US" altLang="zh-CN" dirty="0"/>
                        <a:t>ID</a:t>
                      </a:r>
                      <a:endParaRPr lang="en-US" dirty="0"/>
                    </a:p>
                  </a:txBody>
                  <a:tcPr/>
                </a:tc>
                <a:tc>
                  <a:txBody>
                    <a:bodyPr/>
                    <a:lstStyle/>
                    <a:p>
                      <a:r>
                        <a:rPr lang="en-US" dirty="0"/>
                        <a:t>name</a:t>
                      </a:r>
                    </a:p>
                  </a:txBody>
                  <a:tcPr/>
                </a:tc>
                <a:tc>
                  <a:txBody>
                    <a:bodyPr/>
                    <a:lstStyle/>
                    <a:p>
                      <a:r>
                        <a:rPr lang="en-US" dirty="0"/>
                        <a:t>type</a:t>
                      </a:r>
                    </a:p>
                  </a:txBody>
                  <a:tcPr/>
                </a:tc>
                <a:tc>
                  <a:txBody>
                    <a:bodyPr/>
                    <a:lstStyle/>
                    <a:p>
                      <a:r>
                        <a:rPr lang="en-US" dirty="0"/>
                        <a:t>View vector</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t1</a:t>
                      </a:r>
                    </a:p>
                  </a:txBody>
                  <a:tcPr/>
                </a:tc>
                <a:tc>
                  <a:txBody>
                    <a:bodyPr/>
                    <a:lstStyle/>
                    <a:p>
                      <a:r>
                        <a:rPr lang="en-US" dirty="0"/>
                        <a:t>V1, V2(t1)</a:t>
                      </a:r>
                    </a:p>
                  </a:txBody>
                  <a:tcPr/>
                </a:tc>
                <a:extLst>
                  <a:ext uri="{0D108BD9-81ED-4DB2-BD59-A6C34878D82A}">
                    <a16:rowId xmlns:a16="http://schemas.microsoft.com/office/drawing/2014/main" val="203072572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9538467"/>
              </p:ext>
            </p:extLst>
          </p:nvPr>
        </p:nvGraphicFramePr>
        <p:xfrm>
          <a:off x="6163406" y="1339900"/>
          <a:ext cx="4610102" cy="1112520"/>
        </p:xfrm>
        <a:graphic>
          <a:graphicData uri="http://schemas.openxmlformats.org/drawingml/2006/table">
            <a:tbl>
              <a:tblPr firstRow="1" bandRow="1">
                <a:tableStyleId>{5C22544A-7EE6-4342-B048-85BDC9FD1C3A}</a:tableStyleId>
              </a:tblPr>
              <a:tblGrid>
                <a:gridCol w="1428375">
                  <a:extLst>
                    <a:ext uri="{9D8B030D-6E8A-4147-A177-3AD203B41FA5}">
                      <a16:colId xmlns:a16="http://schemas.microsoft.com/office/drawing/2014/main" val="1425874246"/>
                    </a:ext>
                  </a:extLst>
                </a:gridCol>
                <a:gridCol w="1428375">
                  <a:extLst>
                    <a:ext uri="{9D8B030D-6E8A-4147-A177-3AD203B41FA5}">
                      <a16:colId xmlns:a16="http://schemas.microsoft.com/office/drawing/2014/main" val="2810350449"/>
                    </a:ext>
                  </a:extLst>
                </a:gridCol>
                <a:gridCol w="1753352">
                  <a:extLst>
                    <a:ext uri="{9D8B030D-6E8A-4147-A177-3AD203B41FA5}">
                      <a16:colId xmlns:a16="http://schemas.microsoft.com/office/drawing/2014/main" val="1697717772"/>
                    </a:ext>
                  </a:extLst>
                </a:gridCol>
              </a:tblGrid>
              <a:tr h="370840">
                <a:tc>
                  <a:txBody>
                    <a:bodyPr/>
                    <a:lstStyle/>
                    <a:p>
                      <a:r>
                        <a:rPr lang="en-US" altLang="zh-CN" dirty="0"/>
                        <a:t>ID</a:t>
                      </a:r>
                      <a:endParaRPr lang="en-US" dirty="0"/>
                    </a:p>
                  </a:txBody>
                  <a:tcPr/>
                </a:tc>
                <a:tc>
                  <a:txBody>
                    <a:bodyPr/>
                    <a:lstStyle/>
                    <a:p>
                      <a:r>
                        <a:rPr lang="en-US" dirty="0"/>
                        <a:t>Text</a:t>
                      </a:r>
                    </a:p>
                  </a:txBody>
                  <a:tcPr/>
                </a:tc>
                <a:tc>
                  <a:txBody>
                    <a:bodyPr/>
                    <a:lstStyle/>
                    <a:p>
                      <a:r>
                        <a:rPr lang="en-US" dirty="0"/>
                        <a:t>View vector</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endParaRPr lang="en-US" dirty="0"/>
                    </a:p>
                  </a:txBody>
                  <a:tcPr/>
                </a:tc>
                <a:tc>
                  <a:txBody>
                    <a:bodyPr/>
                    <a:lstStyle/>
                    <a:p>
                      <a:r>
                        <a:rPr lang="en-US" dirty="0"/>
                        <a:t>V2(),V3(1) , V4</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endParaRPr lang="en-US" dirty="0"/>
                    </a:p>
                  </a:txBody>
                  <a:tcPr/>
                </a:tc>
                <a:tc>
                  <a:txBody>
                    <a:bodyPr/>
                    <a:lstStyle/>
                    <a:p>
                      <a:r>
                        <a:rPr lang="en-US" dirty="0"/>
                        <a:t>V2(),V3(2) , V4</a:t>
                      </a:r>
                    </a:p>
                  </a:txBody>
                  <a:tcPr/>
                </a:tc>
                <a:extLst>
                  <a:ext uri="{0D108BD9-81ED-4DB2-BD59-A6C34878D82A}">
                    <a16:rowId xmlns:a16="http://schemas.microsoft.com/office/drawing/2014/main" val="2030725722"/>
                  </a:ext>
                </a:extLst>
              </a:tr>
            </a:tbl>
          </a:graphicData>
        </a:graphic>
      </p:graphicFrame>
      <p:sp>
        <p:nvSpPr>
          <p:cNvPr id="8" name="TextBox 7"/>
          <p:cNvSpPr txBox="1"/>
          <p:nvPr/>
        </p:nvSpPr>
        <p:spPr>
          <a:xfrm>
            <a:off x="1552577" y="1023099"/>
            <a:ext cx="1802423" cy="369332"/>
          </a:xfrm>
          <a:prstGeom prst="rect">
            <a:avLst/>
          </a:prstGeom>
          <a:noFill/>
        </p:spPr>
        <p:txBody>
          <a:bodyPr wrap="square" rtlCol="0">
            <a:spAutoFit/>
          </a:bodyPr>
          <a:lstStyle/>
          <a:p>
            <a:r>
              <a:rPr lang="en-US" dirty="0"/>
              <a:t>family</a:t>
            </a:r>
          </a:p>
        </p:txBody>
      </p:sp>
      <p:sp>
        <p:nvSpPr>
          <p:cNvPr id="9" name="TextBox 8"/>
          <p:cNvSpPr txBox="1"/>
          <p:nvPr/>
        </p:nvSpPr>
        <p:spPr>
          <a:xfrm>
            <a:off x="6737473" y="975980"/>
            <a:ext cx="1802423" cy="369332"/>
          </a:xfrm>
          <a:prstGeom prst="rect">
            <a:avLst/>
          </a:prstGeom>
          <a:noFill/>
        </p:spPr>
        <p:txBody>
          <a:bodyPr wrap="square" rtlCol="0">
            <a:spAutoFit/>
          </a:bodyPr>
          <a:lstStyle/>
          <a:p>
            <a:r>
              <a:rPr lang="en-US" dirty="0"/>
              <a:t>introduction</a:t>
            </a:r>
          </a:p>
        </p:txBody>
      </p:sp>
      <p:sp>
        <p:nvSpPr>
          <p:cNvPr id="11" name="TextBox 10"/>
          <p:cNvSpPr txBox="1"/>
          <p:nvPr/>
        </p:nvSpPr>
        <p:spPr>
          <a:xfrm>
            <a:off x="800101" y="2491535"/>
            <a:ext cx="10427677" cy="369332"/>
          </a:xfrm>
          <a:prstGeom prst="rect">
            <a:avLst/>
          </a:prstGeom>
          <a:noFill/>
        </p:spPr>
        <p:txBody>
          <a:bodyPr wrap="square" rtlCol="0">
            <a:spAutoFit/>
          </a:bodyPr>
          <a:lstStyle/>
          <a:p>
            <a:r>
              <a:rPr lang="en-US" altLang="zh-CN" dirty="0"/>
              <a:t>Q(ID1, ID2, ID3): family(ID1, name1, Type1), family(ID2, name2, Type2), introduction(ID3, Text3)</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781699848"/>
              </p:ext>
            </p:extLst>
          </p:nvPr>
        </p:nvGraphicFramePr>
        <p:xfrm>
          <a:off x="316525" y="2860867"/>
          <a:ext cx="11517921" cy="3337560"/>
        </p:xfrm>
        <a:graphic>
          <a:graphicData uri="http://schemas.openxmlformats.org/drawingml/2006/table">
            <a:tbl>
              <a:tblPr firstRow="1" bandRow="1">
                <a:tableStyleId>{5C22544A-7EE6-4342-B048-85BDC9FD1C3A}</a:tableStyleId>
              </a:tblPr>
              <a:tblGrid>
                <a:gridCol w="778556">
                  <a:extLst>
                    <a:ext uri="{9D8B030D-6E8A-4147-A177-3AD203B41FA5}">
                      <a16:colId xmlns:a16="http://schemas.microsoft.com/office/drawing/2014/main" val="1425874246"/>
                    </a:ext>
                  </a:extLst>
                </a:gridCol>
                <a:gridCol w="848107">
                  <a:extLst>
                    <a:ext uri="{9D8B030D-6E8A-4147-A177-3AD203B41FA5}">
                      <a16:colId xmlns:a16="http://schemas.microsoft.com/office/drawing/2014/main" val="2166191349"/>
                    </a:ext>
                  </a:extLst>
                </a:gridCol>
                <a:gridCol w="751561">
                  <a:extLst>
                    <a:ext uri="{9D8B030D-6E8A-4147-A177-3AD203B41FA5}">
                      <a16:colId xmlns:a16="http://schemas.microsoft.com/office/drawing/2014/main" val="655773246"/>
                    </a:ext>
                  </a:extLst>
                </a:gridCol>
                <a:gridCol w="1569520">
                  <a:extLst>
                    <a:ext uri="{9D8B030D-6E8A-4147-A177-3AD203B41FA5}">
                      <a16:colId xmlns:a16="http://schemas.microsoft.com/office/drawing/2014/main" val="1424187589"/>
                    </a:ext>
                  </a:extLst>
                </a:gridCol>
                <a:gridCol w="1960685">
                  <a:extLst>
                    <a:ext uri="{9D8B030D-6E8A-4147-A177-3AD203B41FA5}">
                      <a16:colId xmlns:a16="http://schemas.microsoft.com/office/drawing/2014/main" val="418755555"/>
                    </a:ext>
                  </a:extLst>
                </a:gridCol>
                <a:gridCol w="1591408">
                  <a:extLst>
                    <a:ext uri="{9D8B030D-6E8A-4147-A177-3AD203B41FA5}">
                      <a16:colId xmlns:a16="http://schemas.microsoft.com/office/drawing/2014/main" val="1697717772"/>
                    </a:ext>
                  </a:extLst>
                </a:gridCol>
                <a:gridCol w="1611546">
                  <a:extLst>
                    <a:ext uri="{9D8B030D-6E8A-4147-A177-3AD203B41FA5}">
                      <a16:colId xmlns:a16="http://schemas.microsoft.com/office/drawing/2014/main" val="2852347256"/>
                    </a:ext>
                  </a:extLst>
                </a:gridCol>
                <a:gridCol w="2406538">
                  <a:extLst>
                    <a:ext uri="{9D8B030D-6E8A-4147-A177-3AD203B41FA5}">
                      <a16:colId xmlns:a16="http://schemas.microsoft.com/office/drawing/2014/main" val="3759195517"/>
                    </a:ext>
                  </a:extLst>
                </a:gridCol>
              </a:tblGrid>
              <a:tr h="370840">
                <a:tc>
                  <a:txBody>
                    <a:bodyPr/>
                    <a:lstStyle/>
                    <a:p>
                      <a:r>
                        <a:rPr lang="en-US" altLang="zh-CN" dirty="0"/>
                        <a:t>ID1</a:t>
                      </a:r>
                      <a:endParaRPr lang="en-US" dirty="0"/>
                    </a:p>
                  </a:txBody>
                  <a:tcPr/>
                </a:tc>
                <a:tc>
                  <a:txBody>
                    <a:bodyPr/>
                    <a:lstStyle/>
                    <a:p>
                      <a:r>
                        <a:rPr lang="en-US" dirty="0"/>
                        <a:t>ID2</a:t>
                      </a:r>
                    </a:p>
                  </a:txBody>
                  <a:tcPr/>
                </a:tc>
                <a:tc>
                  <a:txBody>
                    <a:bodyPr/>
                    <a:lstStyle/>
                    <a:p>
                      <a:r>
                        <a:rPr lang="en-US" dirty="0"/>
                        <a:t>ID3</a:t>
                      </a:r>
                    </a:p>
                  </a:txBody>
                  <a:tcPr/>
                </a:tc>
                <a:tc>
                  <a:txBody>
                    <a:bodyPr/>
                    <a:lstStyle/>
                    <a:p>
                      <a:r>
                        <a:rPr lang="en-US" dirty="0"/>
                        <a:t>ID1=ID3</a:t>
                      </a:r>
                    </a:p>
                  </a:txBody>
                  <a:tcPr/>
                </a:tc>
                <a:tc>
                  <a:txBody>
                    <a:bodyPr/>
                    <a:lstStyle/>
                    <a:p>
                      <a:r>
                        <a:rPr lang="en-US" dirty="0"/>
                        <a:t>ID2=ID3</a:t>
                      </a:r>
                    </a:p>
                  </a:txBody>
                  <a:tcPr/>
                </a:tc>
                <a:tc>
                  <a:txBody>
                    <a:bodyPr/>
                    <a:lstStyle/>
                    <a:p>
                      <a:r>
                        <a:rPr lang="en-US" dirty="0"/>
                        <a:t>View vector1</a:t>
                      </a:r>
                    </a:p>
                  </a:txBody>
                  <a:tcPr/>
                </a:tc>
                <a:tc>
                  <a:txBody>
                    <a:bodyPr/>
                    <a:lstStyle/>
                    <a:p>
                      <a:r>
                        <a:rPr lang="en-US" dirty="0"/>
                        <a:t>View vector2</a:t>
                      </a:r>
                    </a:p>
                  </a:txBody>
                  <a:tcPr/>
                </a:tc>
                <a:tc>
                  <a:txBody>
                    <a:bodyPr/>
                    <a:lstStyle/>
                    <a:p>
                      <a:r>
                        <a:rPr lang="en-US" dirty="0"/>
                        <a:t>View vector3</a:t>
                      </a:r>
                    </a:p>
                  </a:txBody>
                  <a:tcPr/>
                </a:tc>
                <a:extLst>
                  <a:ext uri="{0D108BD9-81ED-4DB2-BD59-A6C34878D82A}">
                    <a16:rowId xmlns:a16="http://schemas.microsoft.com/office/drawing/2014/main" val="2470503119"/>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T</a:t>
                      </a:r>
                    </a:p>
                  </a:txBody>
                  <a:tcPr/>
                </a:tc>
                <a:tc>
                  <a:txBody>
                    <a:bodyPr/>
                    <a:lstStyle/>
                    <a:p>
                      <a:r>
                        <a:rPr lang="en-US" dirty="0"/>
                        <a:t>T</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V2(),V3(1) , V4</a:t>
                      </a:r>
                    </a:p>
                  </a:txBody>
                  <a:tcPr/>
                </a:tc>
                <a:extLst>
                  <a:ext uri="{0D108BD9-81ED-4DB2-BD59-A6C34878D82A}">
                    <a16:rowId xmlns:a16="http://schemas.microsoft.com/office/drawing/2014/main" val="2439741252"/>
                  </a:ext>
                </a:extLst>
              </a:tr>
              <a:tr h="370840">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T</a:t>
                      </a:r>
                    </a:p>
                  </a:txBody>
                  <a:tcPr/>
                </a:tc>
                <a:tc>
                  <a:txBody>
                    <a:bodyPr/>
                    <a:lstStyle/>
                    <a:p>
                      <a:r>
                        <a:rPr lang="en-US" dirty="0"/>
                        <a:t>T</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V2(),V3(2) , V4</a:t>
                      </a:r>
                    </a:p>
                  </a:txBody>
                  <a:tcPr/>
                </a:tc>
                <a:extLst>
                  <a:ext uri="{0D108BD9-81ED-4DB2-BD59-A6C34878D82A}">
                    <a16:rowId xmlns:a16="http://schemas.microsoft.com/office/drawing/2014/main" val="3567197237"/>
                  </a:ext>
                </a:extLst>
              </a:tr>
              <a:tr h="370840">
                <a:tc>
                  <a:txBody>
                    <a:bodyPr/>
                    <a:lstStyle/>
                    <a:p>
                      <a:r>
                        <a:rPr lang="en-US" dirty="0">
                          <a:solidFill>
                            <a:srgbClr val="FF0000"/>
                          </a:solidFill>
                        </a:rPr>
                        <a:t>2</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tc>
                  <a:txBody>
                    <a:bodyPr/>
                    <a:lstStyle/>
                    <a:p>
                      <a:r>
                        <a:rPr lang="en-US" dirty="0">
                          <a:solidFill>
                            <a:srgbClr val="FF0000"/>
                          </a:solidFill>
                        </a:rPr>
                        <a:t>T</a:t>
                      </a:r>
                    </a:p>
                  </a:txBody>
                  <a:tcPr/>
                </a:tc>
                <a:tc>
                  <a:txBody>
                    <a:bodyPr/>
                    <a:lstStyle/>
                    <a:p>
                      <a:r>
                        <a:rPr lang="en-US" dirty="0">
                          <a:solidFill>
                            <a:srgbClr val="FF0000"/>
                          </a:solidFill>
                        </a:rPr>
                        <a:t>F</a:t>
                      </a:r>
                    </a:p>
                  </a:txBody>
                  <a:tcPr/>
                </a:tc>
                <a:tc>
                  <a:txBody>
                    <a:bodyPr/>
                    <a:lstStyle/>
                    <a:p>
                      <a:r>
                        <a:rPr lang="en-US" dirty="0">
                          <a:solidFill>
                            <a:srgbClr val="FF0000"/>
                          </a:solidFill>
                        </a:rPr>
                        <a:t>V1, V2(t1)</a:t>
                      </a:r>
                    </a:p>
                  </a:txBody>
                  <a:tcPr/>
                </a:tc>
                <a:tc>
                  <a:txBody>
                    <a:bodyPr/>
                    <a:lstStyle/>
                    <a:p>
                      <a:r>
                        <a:rPr lang="en-US" dirty="0">
                          <a:solidFill>
                            <a:srgbClr val="FF0000"/>
                          </a:solidFill>
                        </a:rPr>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V2(),V3(2) , V4</a:t>
                      </a:r>
                    </a:p>
                  </a:txBody>
                  <a:tcPr/>
                </a:tc>
                <a:extLst>
                  <a:ext uri="{0D108BD9-81ED-4DB2-BD59-A6C34878D82A}">
                    <a16:rowId xmlns:a16="http://schemas.microsoft.com/office/drawing/2014/main" val="635179992"/>
                  </a:ext>
                </a:extLst>
              </a:tr>
              <a:tr h="370840">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T</a:t>
                      </a:r>
                    </a:p>
                  </a:txBody>
                  <a:tcPr/>
                </a:tc>
                <a:tc>
                  <a:txBody>
                    <a:bodyPr/>
                    <a:lstStyle/>
                    <a:p>
                      <a:r>
                        <a:rPr lang="en-US" dirty="0"/>
                        <a:t>F</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V2(),V3(1) , V4</a:t>
                      </a:r>
                    </a:p>
                  </a:txBody>
                  <a:tcPr/>
                </a:tc>
                <a:extLst>
                  <a:ext uri="{0D108BD9-81ED-4DB2-BD59-A6C34878D82A}">
                    <a16:rowId xmlns:a16="http://schemas.microsoft.com/office/drawing/2014/main" val="3323665625"/>
                  </a:ext>
                </a:extLst>
              </a:tr>
              <a:tr h="370840">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F</a:t>
                      </a:r>
                    </a:p>
                  </a:txBody>
                  <a:tcPr/>
                </a:tc>
                <a:tc>
                  <a:txBody>
                    <a:bodyPr/>
                    <a:lstStyle/>
                    <a:p>
                      <a:r>
                        <a:rPr lang="en-US" dirty="0"/>
                        <a:t>T</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V2(),V3(1) , V4</a:t>
                      </a:r>
                    </a:p>
                  </a:txBody>
                  <a:tcPr/>
                </a:tc>
                <a:extLst>
                  <a:ext uri="{0D108BD9-81ED-4DB2-BD59-A6C34878D82A}">
                    <a16:rowId xmlns:a16="http://schemas.microsoft.com/office/drawing/2014/main" val="317583547"/>
                  </a:ext>
                </a:extLst>
              </a:tr>
              <a:tr h="370840">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F</a:t>
                      </a:r>
                    </a:p>
                  </a:txBody>
                  <a:tcPr/>
                </a:tc>
                <a:tc>
                  <a:txBody>
                    <a:bodyPr/>
                    <a:lstStyle/>
                    <a:p>
                      <a:r>
                        <a:rPr lang="en-US" dirty="0"/>
                        <a:t>T</a:t>
                      </a:r>
                    </a:p>
                  </a:txBody>
                  <a:tcPr/>
                </a:tc>
                <a:tc>
                  <a:txBody>
                    <a:bodyPr/>
                    <a:lstStyle/>
                    <a:p>
                      <a:r>
                        <a:rPr lang="en-US" dirty="0"/>
                        <a:t>V1, V2(t1)</a:t>
                      </a:r>
                    </a:p>
                  </a:txBody>
                  <a:tcPr/>
                </a:tc>
                <a:tc>
                  <a:txBody>
                    <a:bodyPr/>
                    <a:lstStyle/>
                    <a:p>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V2(),V3(2) , V4</a:t>
                      </a:r>
                    </a:p>
                  </a:txBody>
                  <a:tcPr/>
                </a:tc>
                <a:extLst>
                  <a:ext uri="{0D108BD9-81ED-4DB2-BD59-A6C34878D82A}">
                    <a16:rowId xmlns:a16="http://schemas.microsoft.com/office/drawing/2014/main" val="1403693001"/>
                  </a:ext>
                </a:extLst>
              </a:tr>
              <a:tr h="370840">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F</a:t>
                      </a:r>
                    </a:p>
                  </a:txBody>
                  <a:tcPr/>
                </a:tc>
                <a:tc>
                  <a:txBody>
                    <a:bodyPr/>
                    <a:lstStyle/>
                    <a:p>
                      <a:r>
                        <a:rPr lang="en-US"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V2(),V3(1) , V4</a:t>
                      </a:r>
                    </a:p>
                  </a:txBody>
                  <a:tcPr/>
                </a:tc>
                <a:extLst>
                  <a:ext uri="{0D108BD9-81ED-4DB2-BD59-A6C34878D82A}">
                    <a16:rowId xmlns:a16="http://schemas.microsoft.com/office/drawing/2014/main" val="633882143"/>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F</a:t>
                      </a:r>
                    </a:p>
                  </a:txBody>
                  <a:tcPr/>
                </a:tc>
                <a:tc>
                  <a:txBody>
                    <a:bodyPr/>
                    <a:lstStyle/>
                    <a:p>
                      <a:r>
                        <a:rPr lang="en-US"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V2(t1)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V2(),V3(2) , V4</a:t>
                      </a:r>
                    </a:p>
                  </a:txBody>
                  <a:tcPr/>
                </a:tc>
                <a:extLst>
                  <a:ext uri="{0D108BD9-81ED-4DB2-BD59-A6C34878D82A}">
                    <a16:rowId xmlns:a16="http://schemas.microsoft.com/office/drawing/2014/main" val="1990202354"/>
                  </a:ext>
                </a:extLst>
              </a:tr>
            </a:tbl>
          </a:graphicData>
        </a:graphic>
      </p:graphicFrame>
      <p:sp>
        <p:nvSpPr>
          <p:cNvPr id="13" name="TextBox 12"/>
          <p:cNvSpPr txBox="1"/>
          <p:nvPr/>
        </p:nvSpPr>
        <p:spPr>
          <a:xfrm>
            <a:off x="5275384" y="171328"/>
            <a:ext cx="2514600" cy="369332"/>
          </a:xfrm>
          <a:prstGeom prst="rect">
            <a:avLst/>
          </a:prstGeom>
          <a:noFill/>
        </p:spPr>
        <p:txBody>
          <a:bodyPr wrap="square" rtlCol="0">
            <a:spAutoFit/>
          </a:bodyPr>
          <a:lstStyle/>
          <a:p>
            <a:r>
              <a:rPr lang="en-US" dirty="0"/>
              <a:t>views</a:t>
            </a:r>
          </a:p>
        </p:txBody>
      </p:sp>
    </p:spTree>
    <p:extLst>
      <p:ext uri="{BB962C8B-B14F-4D97-AF65-F5344CB8AC3E}">
        <p14:creationId xmlns:p14="http://schemas.microsoft.com/office/powerpoint/2010/main" val="224395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069" y="410308"/>
            <a:ext cx="11655669" cy="5705109"/>
          </a:xfrm>
        </p:spPr>
        <p:txBody>
          <a:bodyPr>
            <a:normAutofit/>
          </a:bodyPr>
          <a:lstStyle/>
          <a:p>
            <a:r>
              <a:rPr lang="en-US" dirty="0"/>
              <a:t>For the View vector 3:</a:t>
            </a:r>
          </a:p>
          <a:p>
            <a:pPr lvl="1"/>
            <a:r>
              <a:rPr lang="en-US" dirty="0"/>
              <a:t>There is no valid view mappings for V4. We throw it away</a:t>
            </a:r>
          </a:p>
          <a:p>
            <a:pPr lvl="1"/>
            <a:r>
              <a:rPr lang="en-US" dirty="0"/>
              <a:t>For view V3(2), there is one potential view mapping V3_1. Since it has no conditions, V3_1 is a valid view mapping for this view vector.</a:t>
            </a:r>
          </a:p>
          <a:p>
            <a:pPr lvl="1"/>
            <a:r>
              <a:rPr lang="en-US" dirty="0"/>
              <a:t>For view V2(t1), there are two potential view mappings </a:t>
            </a:r>
          </a:p>
          <a:p>
            <a:pPr lvl="2"/>
            <a:r>
              <a:rPr lang="en-US" sz="1600" dirty="0"/>
              <a:t>V2_1: \lambda type V2(ID1, type): family(ID1, name, type), introduction(ID2, text), ID1 = ID2 -&gt;\lambda type1 V2(ID1, type1): family(ID1, name1, type1), introduction(ID3, text3), ID1 = ID3</a:t>
            </a:r>
          </a:p>
          <a:p>
            <a:pPr lvl="3"/>
            <a:r>
              <a:rPr lang="en-US" sz="1400" dirty="0"/>
              <a:t>L(M3) = {type1}, condition(M3) = {ID1 = ID3}</a:t>
            </a:r>
          </a:p>
          <a:p>
            <a:pPr lvl="2"/>
            <a:r>
              <a:rPr lang="en-US" sz="1600" dirty="0"/>
              <a:t>V2_2: \lambda type V2(ID1, type): family(ID1, name, type), introduction(ID2, text), ID1 = ID2 -&gt;\lambda type2 V2(ID2, type2): family(ID2, name2, type2), introduction(ID3, text3), ID2 = ID3</a:t>
            </a:r>
          </a:p>
          <a:p>
            <a:pPr lvl="3"/>
            <a:r>
              <a:rPr lang="en-US" sz="1400" dirty="0"/>
              <a:t>L(M4) = {type2}, condition(M4) = {ID2 = ID3}</a:t>
            </a:r>
          </a:p>
          <a:p>
            <a:pPr lvl="1"/>
            <a:r>
              <a:rPr lang="en-US" sz="2000" dirty="0"/>
              <a:t>For this tuple, ID1=ID3 but ID2 &lt;&gt;  ID3, so only V2_1 will become a valid view mapping.</a:t>
            </a:r>
          </a:p>
          <a:p>
            <a:pPr lvl="1"/>
            <a:r>
              <a:rPr lang="en-US" sz="2000" dirty="0"/>
              <a:t>So the view mappings for this view vector will be {V2_1, V3_1}. After evaluation, it will be V2_1(t1) and V3_1 respectively.</a:t>
            </a:r>
          </a:p>
          <a:p>
            <a:pPr lvl="1"/>
            <a:endParaRPr lang="en-US" sz="2000" dirty="0"/>
          </a:p>
          <a:p>
            <a:pPr lvl="1"/>
            <a:endParaRPr lang="en-US" dirty="0"/>
          </a:p>
          <a:p>
            <a:pPr lvl="1"/>
            <a:endParaRPr lang="en-US" dirty="0"/>
          </a:p>
        </p:txBody>
      </p:sp>
    </p:spTree>
    <p:extLst>
      <p:ext uri="{BB962C8B-B14F-4D97-AF65-F5344CB8AC3E}">
        <p14:creationId xmlns:p14="http://schemas.microsoft.com/office/powerpoint/2010/main" val="90456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the possible view mappings</a:t>
            </a:r>
          </a:p>
        </p:txBody>
      </p:sp>
      <p:sp>
        <p:nvSpPr>
          <p:cNvPr id="3" name="Content Placeholder 2"/>
          <p:cNvSpPr>
            <a:spLocks noGrp="1"/>
          </p:cNvSpPr>
          <p:nvPr>
            <p:ph idx="1"/>
          </p:nvPr>
        </p:nvSpPr>
        <p:spPr/>
        <p:txBody>
          <a:bodyPr>
            <a:normAutofit fontScale="92500" lnSpcReduction="20000"/>
          </a:bodyPr>
          <a:lstStyle/>
          <a:p>
            <a:r>
              <a:rPr lang="en-US" sz="2400" dirty="0"/>
              <a:t>V1_1: V1(ID): family(ID, name, type) -&gt; V1(ID1): family(ID1, name1, type1) </a:t>
            </a:r>
          </a:p>
          <a:p>
            <a:r>
              <a:rPr lang="en-US" sz="2400" dirty="0"/>
              <a:t>V1_2: V1(ID): family(ID, name, type) -&gt; V1(ID2): family(ID2, name2, type2) </a:t>
            </a:r>
          </a:p>
          <a:p>
            <a:r>
              <a:rPr lang="en-US" sz="2400" dirty="0"/>
              <a:t>V2_1: \lambda type V2(ID1, type): family(ID1, name, type), introduction(ID2, text), ID1 = ID2 -&gt;\lambda type1 V2(ID1, type1): family(ID1, name1, type1), introduction(ID3, text3), ID1 = ID3</a:t>
            </a:r>
          </a:p>
          <a:p>
            <a:pPr lvl="1"/>
            <a:r>
              <a:rPr lang="en-US" sz="2000" dirty="0"/>
              <a:t>L(M3) = {type1}, condition(M3) = {ID1 = ID3}</a:t>
            </a:r>
          </a:p>
          <a:p>
            <a:r>
              <a:rPr lang="en-US" sz="2400" dirty="0"/>
              <a:t>V2_2: \lambda type V2(ID1, type): family(ID1, name, type), introduction(ID2, text), ID1 = ID2 -&gt;\lambda type2 V2(ID2, type2): family(ID2, name2, type2), introduction(ID3, text3), ID2 = ID3</a:t>
            </a:r>
          </a:p>
          <a:p>
            <a:pPr lvl="1"/>
            <a:r>
              <a:rPr lang="en-US" sz="2000" dirty="0"/>
              <a:t>L(M4) = {type2}, condition(M4) = {ID2 = ID3}</a:t>
            </a:r>
          </a:p>
          <a:p>
            <a:r>
              <a:rPr lang="en-US" sz="2400" dirty="0"/>
              <a:t>V3_1: \lambda ID V3(ID):introduction(ID, text)-&gt;\lambda ID3 V3(ID3):introduction(ID3, text3)</a:t>
            </a:r>
          </a:p>
          <a:p>
            <a:pPr lvl="1"/>
            <a:r>
              <a:rPr lang="en-US" sz="2000" dirty="0"/>
              <a:t>L(M5) = {ID3}, condition(M5) = {}</a:t>
            </a:r>
          </a:p>
          <a:p>
            <a:r>
              <a:rPr lang="en-US" sz="2400" dirty="0"/>
              <a:t>There is no valid view mapping for view V4 since its head variable text cannot be mapped to any head variables in Q or variables in the conditions of Q.</a:t>
            </a:r>
          </a:p>
          <a:p>
            <a:endParaRPr lang="en-US" dirty="0"/>
          </a:p>
        </p:txBody>
      </p:sp>
    </p:spTree>
    <p:extLst>
      <p:ext uri="{BB962C8B-B14F-4D97-AF65-F5344CB8AC3E}">
        <p14:creationId xmlns:p14="http://schemas.microsoft.com/office/powerpoint/2010/main" val="327994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2909</Words>
  <Application>Microsoft Office PowerPoint</Application>
  <PresentationFormat>Widescreen</PresentationFormat>
  <Paragraphs>513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等线 Light</vt:lpstr>
      <vt:lpstr>Arial</vt:lpstr>
      <vt:lpstr>Calibri</vt:lpstr>
      <vt:lpstr>Calibri Light</vt:lpstr>
      <vt:lpstr>Office Theme</vt:lpstr>
      <vt:lpstr>PowerPoint Presentation</vt:lpstr>
      <vt:lpstr>PowerPoint Presentation</vt:lpstr>
      <vt:lpstr>Step 1</vt:lpstr>
      <vt:lpstr>Step 2 </vt:lpstr>
      <vt:lpstr>PowerPoint Presentation</vt:lpstr>
      <vt:lpstr>Step 3</vt:lpstr>
      <vt:lpstr>PowerPoint Presentation</vt:lpstr>
      <vt:lpstr>PowerPoint Presentation</vt:lpstr>
      <vt:lpstr>All the possible view mappings</vt:lpstr>
      <vt:lpstr>PowerPoint Presentation</vt:lpstr>
      <vt:lpstr>Step 4</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yinjun</dc:creator>
  <cp:lastModifiedBy>wu yinjun</cp:lastModifiedBy>
  <cp:revision>189</cp:revision>
  <dcterms:created xsi:type="dcterms:W3CDTF">2017-01-30T16:42:38Z</dcterms:created>
  <dcterms:modified xsi:type="dcterms:W3CDTF">2017-06-01T19:41:35Z</dcterms:modified>
</cp:coreProperties>
</file>