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Charts</a:t>
            </a:r>
            <a:endParaRPr lang="en-US" dirty="0"/>
          </a:p>
        </p:txBody>
      </p:sp>
      <p:sp>
        <p:nvSpPr>
          <p:cNvPr id="3" name="Subtitle 2"/>
          <p:cNvSpPr>
            <a:spLocks noGrp="1"/>
          </p:cNvSpPr>
          <p:nvPr>
            <p:ph type="subTitle" idx="1"/>
          </p:nvPr>
        </p:nvSpPr>
        <p:spPr/>
        <p:txBody>
          <a:bodyPr/>
          <a:lstStyle/>
          <a:p>
            <a:r>
              <a:rPr lang="en-US" dirty="0" smtClean="0"/>
              <a:t>Objective: to learn how to read and create flow charts</a:t>
            </a:r>
            <a:endParaRPr lang="en-US" dirty="0"/>
          </a:p>
        </p:txBody>
      </p:sp>
      <p:sp>
        <p:nvSpPr>
          <p:cNvPr id="4" name="TextBox 3"/>
          <p:cNvSpPr txBox="1"/>
          <p:nvPr/>
        </p:nvSpPr>
        <p:spPr>
          <a:xfrm>
            <a:off x="5902630" y="6361043"/>
            <a:ext cx="6006773" cy="646331"/>
          </a:xfrm>
          <a:prstGeom prst="rect">
            <a:avLst/>
          </a:prstGeom>
          <a:noFill/>
        </p:spPr>
        <p:txBody>
          <a:bodyPr wrap="none" rtlCol="0">
            <a:spAutoFit/>
          </a:bodyPr>
          <a:lstStyle/>
          <a:p>
            <a:r>
              <a:rPr lang="en-US" dirty="0"/>
              <a:t>Work Hours: 1 for formative and lecture Participation</a:t>
            </a:r>
          </a:p>
          <a:p>
            <a:endParaRPr lang="en-US" dirty="0"/>
          </a:p>
        </p:txBody>
      </p:sp>
    </p:spTree>
    <p:extLst>
      <p:ext uri="{BB962C8B-B14F-4D97-AF65-F5344CB8AC3E}">
        <p14:creationId xmlns:p14="http://schemas.microsoft.com/office/powerpoint/2010/main" val="367524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flow charts represent?</a:t>
            </a:r>
            <a:endParaRPr lang="en-US" dirty="0"/>
          </a:p>
        </p:txBody>
      </p:sp>
      <p:sp>
        <p:nvSpPr>
          <p:cNvPr id="3" name="Content Placeholder 2"/>
          <p:cNvSpPr>
            <a:spLocks noGrp="1"/>
          </p:cNvSpPr>
          <p:nvPr>
            <p:ph idx="1"/>
          </p:nvPr>
        </p:nvSpPr>
        <p:spPr/>
        <p:txBody>
          <a:bodyPr/>
          <a:lstStyle/>
          <a:p>
            <a:r>
              <a:rPr lang="en-US" dirty="0" smtClean="0"/>
              <a:t>Work Hours: .5</a:t>
            </a:r>
          </a:p>
          <a:p>
            <a:r>
              <a:rPr lang="en-US" dirty="0" smtClean="0"/>
              <a:t>See </a:t>
            </a:r>
            <a:r>
              <a:rPr lang="en-US" dirty="0" err="1" smtClean="0"/>
              <a:t>visio</a:t>
            </a:r>
            <a:r>
              <a:rPr lang="en-US" dirty="0" smtClean="0"/>
              <a:t> document</a:t>
            </a:r>
            <a:endParaRPr lang="en-US" dirty="0"/>
          </a:p>
        </p:txBody>
      </p:sp>
    </p:spTree>
    <p:extLst>
      <p:ext uri="{BB962C8B-B14F-4D97-AF65-F5344CB8AC3E}">
        <p14:creationId xmlns:p14="http://schemas.microsoft.com/office/powerpoint/2010/main" val="283107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flow chart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 Hours:2</a:t>
            </a:r>
          </a:p>
          <a:p>
            <a:r>
              <a:rPr lang="en-US" dirty="0" smtClean="0"/>
              <a:t>Create a flowchart for one of the following scenarios, make it as detailed as possible, use decision, input/output, subroutine and process symbols.</a:t>
            </a:r>
          </a:p>
          <a:p>
            <a:pPr lvl="1"/>
            <a:r>
              <a:rPr lang="en-US" dirty="0" smtClean="0"/>
              <a:t>A typical day of you life – could be a small part of the day what steps do you do what decisions do you make?</a:t>
            </a:r>
          </a:p>
          <a:p>
            <a:pPr lvl="1"/>
            <a:r>
              <a:rPr lang="en-US" dirty="0" smtClean="0"/>
              <a:t>Playing some game – go from the start of the game to the end what actions do you take? What choices do you make? What types of things are you looking for that influence your decisions?</a:t>
            </a:r>
          </a:p>
          <a:p>
            <a:pPr lvl="1"/>
            <a:r>
              <a:rPr lang="en-US" dirty="0" smtClean="0"/>
              <a:t>A hobby you are interested in</a:t>
            </a:r>
          </a:p>
          <a:p>
            <a:pPr lvl="1"/>
            <a:r>
              <a:rPr lang="en-US" dirty="0" smtClean="0"/>
              <a:t>Something else as long as it has enough details.</a:t>
            </a:r>
          </a:p>
          <a:p>
            <a:pPr lvl="1"/>
            <a:endParaRPr lang="en-US" dirty="0"/>
          </a:p>
          <a:p>
            <a:r>
              <a:rPr lang="en-US" dirty="0" smtClean="0"/>
              <a:t>Should have at least the following:</a:t>
            </a:r>
          </a:p>
          <a:p>
            <a:pPr lvl="1"/>
            <a:r>
              <a:rPr lang="en-US" dirty="0" smtClean="0"/>
              <a:t>15 Process Blocks</a:t>
            </a:r>
          </a:p>
          <a:p>
            <a:pPr lvl="1"/>
            <a:r>
              <a:rPr lang="en-US" dirty="0"/>
              <a:t>5</a:t>
            </a:r>
            <a:r>
              <a:rPr lang="en-US" dirty="0" smtClean="0"/>
              <a:t> Decision Blocks</a:t>
            </a:r>
          </a:p>
          <a:p>
            <a:pPr lvl="1"/>
            <a:r>
              <a:rPr lang="en-US" dirty="0" smtClean="0"/>
              <a:t>1 subroutine (with at least 2 calls)</a:t>
            </a:r>
          </a:p>
        </p:txBody>
      </p:sp>
    </p:spTree>
    <p:extLst>
      <p:ext uri="{BB962C8B-B14F-4D97-AF65-F5344CB8AC3E}">
        <p14:creationId xmlns:p14="http://schemas.microsoft.com/office/powerpoint/2010/main" val="302469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 Flow Chart is a diagram that graphically depicts the steps that take place in a program.</a:t>
            </a:r>
            <a:endParaRPr lang="en-US" dirty="0"/>
          </a:p>
        </p:txBody>
      </p:sp>
    </p:spTree>
    <p:extLst>
      <p:ext uri="{BB962C8B-B14F-4D97-AF65-F5344CB8AC3E}">
        <p14:creationId xmlns:p14="http://schemas.microsoft.com/office/powerpoint/2010/main" val="330629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a:t>
            </a:r>
            <a:r>
              <a:rPr lang="en-US" dirty="0"/>
              <a:t>U</a:t>
            </a:r>
            <a:r>
              <a:rPr lang="en-US" dirty="0" smtClean="0"/>
              <a:t>se Flow Charts</a:t>
            </a:r>
            <a:endParaRPr lang="en-US" dirty="0"/>
          </a:p>
        </p:txBody>
      </p:sp>
      <p:sp>
        <p:nvSpPr>
          <p:cNvPr id="3" name="Content Placeholder 2"/>
          <p:cNvSpPr>
            <a:spLocks noGrp="1"/>
          </p:cNvSpPr>
          <p:nvPr>
            <p:ph idx="1"/>
          </p:nvPr>
        </p:nvSpPr>
        <p:spPr/>
        <p:txBody>
          <a:bodyPr/>
          <a:lstStyle/>
          <a:p>
            <a:r>
              <a:rPr lang="en-US" dirty="0" smtClean="0"/>
              <a:t>Easy to see the flow of the program.</a:t>
            </a:r>
          </a:p>
          <a:p>
            <a:r>
              <a:rPr lang="en-US" dirty="0" smtClean="0"/>
              <a:t>People that are more visual/graphical learners tend to find it easier to follow.</a:t>
            </a:r>
          </a:p>
          <a:p>
            <a:r>
              <a:rPr lang="en-US" dirty="0" smtClean="0"/>
              <a:t>Useful for designing user interfaces or high level game flow.</a:t>
            </a:r>
          </a:p>
        </p:txBody>
      </p:sp>
    </p:spTree>
    <p:extLst>
      <p:ext uri="{BB962C8B-B14F-4D97-AF65-F5344CB8AC3E}">
        <p14:creationId xmlns:p14="http://schemas.microsoft.com/office/powerpoint/2010/main" val="24442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Symbols</a:t>
            </a:r>
            <a:endParaRPr lang="en-US" dirty="0"/>
          </a:p>
        </p:txBody>
      </p:sp>
      <p:pic>
        <p:nvPicPr>
          <p:cNvPr id="4" name="Picture 3"/>
          <p:cNvPicPr>
            <a:picLocks noChangeAspect="1"/>
          </p:cNvPicPr>
          <p:nvPr/>
        </p:nvPicPr>
        <p:blipFill>
          <a:blip r:embed="rId2"/>
          <a:stretch>
            <a:fillRect/>
          </a:stretch>
        </p:blipFill>
        <p:spPr>
          <a:xfrm>
            <a:off x="811301" y="1853248"/>
            <a:ext cx="7966074" cy="4507754"/>
          </a:xfrm>
          <a:prstGeom prst="rect">
            <a:avLst/>
          </a:prstGeom>
        </p:spPr>
      </p:pic>
      <p:sp>
        <p:nvSpPr>
          <p:cNvPr id="5" name="TextBox 4"/>
          <p:cNvSpPr txBox="1"/>
          <p:nvPr/>
        </p:nvSpPr>
        <p:spPr>
          <a:xfrm>
            <a:off x="2828516" y="1853248"/>
            <a:ext cx="2838189" cy="461665"/>
          </a:xfrm>
          <a:prstGeom prst="rect">
            <a:avLst/>
          </a:prstGeom>
          <a:noFill/>
        </p:spPr>
        <p:txBody>
          <a:bodyPr wrap="square" rtlCol="0">
            <a:spAutoFit/>
          </a:bodyPr>
          <a:lstStyle/>
          <a:p>
            <a:r>
              <a:rPr lang="en-US" sz="2400" dirty="0" smtClean="0"/>
              <a:t>Start/End Points</a:t>
            </a:r>
            <a:endParaRPr lang="en-US" sz="2400" dirty="0"/>
          </a:p>
        </p:txBody>
      </p:sp>
      <p:sp>
        <p:nvSpPr>
          <p:cNvPr id="6" name="TextBox 5"/>
          <p:cNvSpPr txBox="1"/>
          <p:nvPr/>
        </p:nvSpPr>
        <p:spPr>
          <a:xfrm>
            <a:off x="2828516" y="3022945"/>
            <a:ext cx="2838189" cy="461665"/>
          </a:xfrm>
          <a:prstGeom prst="rect">
            <a:avLst/>
          </a:prstGeom>
          <a:noFill/>
        </p:spPr>
        <p:txBody>
          <a:bodyPr wrap="square" rtlCol="0">
            <a:spAutoFit/>
          </a:bodyPr>
          <a:lstStyle/>
          <a:p>
            <a:r>
              <a:rPr lang="en-US" sz="2400" dirty="0" smtClean="0"/>
              <a:t>Process (action)</a:t>
            </a:r>
            <a:endParaRPr lang="en-US" sz="2400" dirty="0"/>
          </a:p>
        </p:txBody>
      </p:sp>
      <p:sp>
        <p:nvSpPr>
          <p:cNvPr id="7" name="TextBox 6"/>
          <p:cNvSpPr txBox="1"/>
          <p:nvPr/>
        </p:nvSpPr>
        <p:spPr>
          <a:xfrm>
            <a:off x="2828516" y="4230308"/>
            <a:ext cx="2838189" cy="461665"/>
          </a:xfrm>
          <a:prstGeom prst="rect">
            <a:avLst/>
          </a:prstGeom>
          <a:noFill/>
        </p:spPr>
        <p:txBody>
          <a:bodyPr wrap="square" rtlCol="0">
            <a:spAutoFit/>
          </a:bodyPr>
          <a:lstStyle/>
          <a:p>
            <a:r>
              <a:rPr lang="en-US" sz="2400" dirty="0" err="1" smtClean="0"/>
              <a:t>Input/Output</a:t>
            </a:r>
            <a:endParaRPr lang="en-US" sz="2400" dirty="0"/>
          </a:p>
        </p:txBody>
      </p:sp>
      <p:sp>
        <p:nvSpPr>
          <p:cNvPr id="8" name="TextBox 7"/>
          <p:cNvSpPr txBox="1"/>
          <p:nvPr/>
        </p:nvSpPr>
        <p:spPr>
          <a:xfrm>
            <a:off x="2828515" y="5621948"/>
            <a:ext cx="2838189" cy="461665"/>
          </a:xfrm>
          <a:prstGeom prst="rect">
            <a:avLst/>
          </a:prstGeom>
          <a:noFill/>
        </p:spPr>
        <p:txBody>
          <a:bodyPr wrap="square" rtlCol="0">
            <a:spAutoFit/>
          </a:bodyPr>
          <a:lstStyle/>
          <a:p>
            <a:r>
              <a:rPr lang="en-US" sz="2400" dirty="0" smtClean="0"/>
              <a:t>Decision</a:t>
            </a:r>
            <a:endParaRPr lang="en-US" sz="2400" dirty="0"/>
          </a:p>
        </p:txBody>
      </p:sp>
      <p:sp>
        <p:nvSpPr>
          <p:cNvPr id="9" name="TextBox 8"/>
          <p:cNvSpPr txBox="1"/>
          <p:nvPr/>
        </p:nvSpPr>
        <p:spPr>
          <a:xfrm>
            <a:off x="8913615" y="1976431"/>
            <a:ext cx="2838189" cy="830997"/>
          </a:xfrm>
          <a:prstGeom prst="rect">
            <a:avLst/>
          </a:prstGeom>
          <a:noFill/>
        </p:spPr>
        <p:txBody>
          <a:bodyPr wrap="square" rtlCol="0">
            <a:spAutoFit/>
          </a:bodyPr>
          <a:lstStyle/>
          <a:p>
            <a:r>
              <a:rPr lang="en-US" sz="2400" dirty="0" smtClean="0"/>
              <a:t>On Page Reference</a:t>
            </a:r>
            <a:endParaRPr lang="en-US" sz="2400" dirty="0"/>
          </a:p>
        </p:txBody>
      </p:sp>
      <p:sp>
        <p:nvSpPr>
          <p:cNvPr id="10" name="TextBox 9"/>
          <p:cNvSpPr txBox="1"/>
          <p:nvPr/>
        </p:nvSpPr>
        <p:spPr>
          <a:xfrm>
            <a:off x="8942565" y="3249826"/>
            <a:ext cx="2838189" cy="830997"/>
          </a:xfrm>
          <a:prstGeom prst="rect">
            <a:avLst/>
          </a:prstGeom>
          <a:noFill/>
        </p:spPr>
        <p:txBody>
          <a:bodyPr wrap="square" rtlCol="0">
            <a:spAutoFit/>
          </a:bodyPr>
          <a:lstStyle/>
          <a:p>
            <a:r>
              <a:rPr lang="en-US" sz="2400" dirty="0" smtClean="0"/>
              <a:t>Off Page Reference</a:t>
            </a:r>
            <a:endParaRPr lang="en-US" sz="2400" dirty="0"/>
          </a:p>
        </p:txBody>
      </p:sp>
      <p:sp>
        <p:nvSpPr>
          <p:cNvPr id="11" name="TextBox 10"/>
          <p:cNvSpPr txBox="1"/>
          <p:nvPr/>
        </p:nvSpPr>
        <p:spPr>
          <a:xfrm>
            <a:off x="8942565" y="4691973"/>
            <a:ext cx="2838189" cy="461665"/>
          </a:xfrm>
          <a:prstGeom prst="rect">
            <a:avLst/>
          </a:prstGeom>
          <a:noFill/>
        </p:spPr>
        <p:txBody>
          <a:bodyPr wrap="square" rtlCol="0">
            <a:spAutoFit/>
          </a:bodyPr>
          <a:lstStyle/>
          <a:p>
            <a:r>
              <a:rPr lang="en-US" sz="2400" dirty="0" smtClean="0"/>
              <a:t>Database</a:t>
            </a:r>
            <a:endParaRPr lang="en-US" sz="2400" dirty="0"/>
          </a:p>
        </p:txBody>
      </p:sp>
    </p:spTree>
    <p:extLst>
      <p:ext uri="{BB962C8B-B14F-4D97-AF65-F5344CB8AC3E}">
        <p14:creationId xmlns:p14="http://schemas.microsoft.com/office/powerpoint/2010/main" val="120032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Examples-Processes</a:t>
            </a:r>
            <a:endParaRPr lang="en-US" dirty="0"/>
          </a:p>
        </p:txBody>
      </p:sp>
      <p:pic>
        <p:nvPicPr>
          <p:cNvPr id="4" name="Content Placeholder 3"/>
          <p:cNvPicPr>
            <a:picLocks noGrp="1" noChangeAspect="1"/>
          </p:cNvPicPr>
          <p:nvPr>
            <p:ph idx="1"/>
          </p:nvPr>
        </p:nvPicPr>
        <p:blipFill>
          <a:blip r:embed="rId2"/>
          <a:stretch>
            <a:fillRect/>
          </a:stretch>
        </p:blipFill>
        <p:spPr>
          <a:xfrm>
            <a:off x="2276525" y="2456609"/>
            <a:ext cx="1371901" cy="2743875"/>
          </a:xfrm>
          <a:prstGeom prst="rect">
            <a:avLst/>
          </a:prstGeom>
        </p:spPr>
      </p:pic>
      <p:pic>
        <p:nvPicPr>
          <p:cNvPr id="5" name="Picture 4"/>
          <p:cNvPicPr>
            <a:picLocks noChangeAspect="1"/>
          </p:cNvPicPr>
          <p:nvPr/>
        </p:nvPicPr>
        <p:blipFill>
          <a:blip r:embed="rId3"/>
          <a:stretch>
            <a:fillRect/>
          </a:stretch>
        </p:blipFill>
        <p:spPr>
          <a:xfrm>
            <a:off x="7805519" y="2456609"/>
            <a:ext cx="1371901" cy="3734719"/>
          </a:xfrm>
          <a:prstGeom prst="rect">
            <a:avLst/>
          </a:prstGeom>
        </p:spPr>
      </p:pic>
    </p:spTree>
    <p:extLst>
      <p:ext uri="{BB962C8B-B14F-4D97-AF65-F5344CB8AC3E}">
        <p14:creationId xmlns:p14="http://schemas.microsoft.com/office/powerpoint/2010/main" val="33689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Output</a:t>
            </a:r>
            <a:endParaRPr lang="en-US" dirty="0"/>
          </a:p>
        </p:txBody>
      </p:sp>
      <p:sp>
        <p:nvSpPr>
          <p:cNvPr id="3" name="Content Placeholder 2"/>
          <p:cNvSpPr>
            <a:spLocks noGrp="1"/>
          </p:cNvSpPr>
          <p:nvPr>
            <p:ph idx="1"/>
          </p:nvPr>
        </p:nvSpPr>
        <p:spPr>
          <a:xfrm>
            <a:off x="2584383" y="2181706"/>
            <a:ext cx="3417173" cy="4195481"/>
          </a:xfrm>
        </p:spPr>
        <p:txBody>
          <a:bodyPr>
            <a:normAutofit/>
          </a:bodyPr>
          <a:lstStyle/>
          <a:p>
            <a:r>
              <a:rPr lang="en-US" dirty="0" smtClean="0"/>
              <a:t>Both input and output actions can be represented using a parallelogram.</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329204" y="1662921"/>
            <a:ext cx="2057851" cy="4611235"/>
          </a:xfrm>
          <a:prstGeom prst="rect">
            <a:avLst/>
          </a:prstGeom>
        </p:spPr>
      </p:pic>
    </p:spTree>
    <p:extLst>
      <p:ext uri="{BB962C8B-B14F-4D97-AF65-F5344CB8AC3E}">
        <p14:creationId xmlns:p14="http://schemas.microsoft.com/office/powerpoint/2010/main" val="292087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Decision Statements</a:t>
            </a:r>
            <a:endParaRPr lang="en-US" dirty="0"/>
          </a:p>
        </p:txBody>
      </p:sp>
      <p:sp>
        <p:nvSpPr>
          <p:cNvPr id="3" name="Content Placeholder 2"/>
          <p:cNvSpPr>
            <a:spLocks noGrp="1"/>
          </p:cNvSpPr>
          <p:nvPr>
            <p:ph idx="1"/>
          </p:nvPr>
        </p:nvSpPr>
        <p:spPr>
          <a:xfrm>
            <a:off x="4028030" y="1853248"/>
            <a:ext cx="1755799" cy="1050890"/>
          </a:xfrm>
        </p:spPr>
        <p:txBody>
          <a:bodyPr/>
          <a:lstStyle/>
          <a:p>
            <a:r>
              <a:rPr lang="en-US" dirty="0" smtClean="0"/>
              <a:t>How are these different?</a:t>
            </a:r>
            <a:endParaRPr lang="en-US" dirty="0"/>
          </a:p>
        </p:txBody>
      </p:sp>
      <p:pic>
        <p:nvPicPr>
          <p:cNvPr id="6" name="Picture 5"/>
          <p:cNvPicPr>
            <a:picLocks noChangeAspect="1"/>
          </p:cNvPicPr>
          <p:nvPr/>
        </p:nvPicPr>
        <p:blipFill>
          <a:blip r:embed="rId2"/>
          <a:stretch>
            <a:fillRect/>
          </a:stretch>
        </p:blipFill>
        <p:spPr>
          <a:xfrm>
            <a:off x="8367704" y="1200431"/>
            <a:ext cx="2042026" cy="5657569"/>
          </a:xfrm>
          <a:prstGeom prst="rect">
            <a:avLst/>
          </a:prstGeom>
        </p:spPr>
      </p:pic>
      <p:pic>
        <p:nvPicPr>
          <p:cNvPr id="7" name="Picture 6"/>
          <p:cNvPicPr>
            <a:picLocks noChangeAspect="1"/>
          </p:cNvPicPr>
          <p:nvPr/>
        </p:nvPicPr>
        <p:blipFill>
          <a:blip r:embed="rId3"/>
          <a:stretch>
            <a:fillRect/>
          </a:stretch>
        </p:blipFill>
        <p:spPr>
          <a:xfrm>
            <a:off x="6142725" y="1123883"/>
            <a:ext cx="1866083" cy="5734118"/>
          </a:xfrm>
          <a:prstGeom prst="rect">
            <a:avLst/>
          </a:prstGeom>
        </p:spPr>
      </p:pic>
      <p:pic>
        <p:nvPicPr>
          <p:cNvPr id="8" name="Picture 7"/>
          <p:cNvPicPr>
            <a:picLocks noChangeAspect="1"/>
          </p:cNvPicPr>
          <p:nvPr/>
        </p:nvPicPr>
        <p:blipFill>
          <a:blip r:embed="rId4"/>
          <a:stretch>
            <a:fillRect/>
          </a:stretch>
        </p:blipFill>
        <p:spPr>
          <a:xfrm>
            <a:off x="926519" y="1200431"/>
            <a:ext cx="3918882" cy="5709559"/>
          </a:xfrm>
          <a:prstGeom prst="rect">
            <a:avLst/>
          </a:prstGeom>
        </p:spPr>
      </p:pic>
    </p:spTree>
    <p:extLst>
      <p:ext uri="{BB962C8B-B14F-4D97-AF65-F5344CB8AC3E}">
        <p14:creationId xmlns:p14="http://schemas.microsoft.com/office/powerpoint/2010/main" val="33072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Subroutines</a:t>
            </a:r>
            <a:endParaRPr lang="en-US" dirty="0"/>
          </a:p>
        </p:txBody>
      </p:sp>
      <p:pic>
        <p:nvPicPr>
          <p:cNvPr id="4" name="Content Placeholder 3"/>
          <p:cNvPicPr>
            <a:picLocks noGrp="1" noChangeAspect="1"/>
          </p:cNvPicPr>
          <p:nvPr>
            <p:ph idx="1"/>
          </p:nvPr>
        </p:nvPicPr>
        <p:blipFill>
          <a:blip r:embed="rId2"/>
          <a:stretch>
            <a:fillRect/>
          </a:stretch>
        </p:blipFill>
        <p:spPr>
          <a:xfrm>
            <a:off x="3690087" y="1186721"/>
            <a:ext cx="4886370" cy="5433019"/>
          </a:xfrm>
          <a:prstGeom prst="rect">
            <a:avLst/>
          </a:prstGeom>
        </p:spPr>
      </p:pic>
    </p:spTree>
    <p:extLst>
      <p:ext uri="{BB962C8B-B14F-4D97-AF65-F5344CB8AC3E}">
        <p14:creationId xmlns:p14="http://schemas.microsoft.com/office/powerpoint/2010/main" val="192379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o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594" y="268274"/>
            <a:ext cx="4120212" cy="6293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37172" y="6192454"/>
            <a:ext cx="1885453" cy="369332"/>
          </a:xfrm>
          <a:prstGeom prst="rect">
            <a:avLst/>
          </a:prstGeom>
          <a:noFill/>
        </p:spPr>
        <p:txBody>
          <a:bodyPr wrap="none" rtlCol="0">
            <a:spAutoFit/>
          </a:bodyPr>
          <a:lstStyle/>
          <a:p>
            <a:r>
              <a:rPr lang="en-US" dirty="0"/>
              <a:t>xkcd.com/844/</a:t>
            </a:r>
          </a:p>
        </p:txBody>
      </p:sp>
    </p:spTree>
    <p:extLst>
      <p:ext uri="{BB962C8B-B14F-4D97-AF65-F5344CB8AC3E}">
        <p14:creationId xmlns:p14="http://schemas.microsoft.com/office/powerpoint/2010/main" val="2265834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831</TotalTime>
  <Words>278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Flow Charts</vt:lpstr>
      <vt:lpstr>Definition</vt:lpstr>
      <vt:lpstr>Why To Use Flow Charts</vt:lpstr>
      <vt:lpstr>Common Symbols</vt:lpstr>
      <vt:lpstr>Simple Examples-Processes</vt:lpstr>
      <vt:lpstr>Example – Output</vt:lpstr>
      <vt:lpstr>Example – Decision Statements</vt:lpstr>
      <vt:lpstr>Example Subroutines</vt:lpstr>
      <vt:lpstr>PowerPoint Presentation</vt:lpstr>
      <vt:lpstr>What do the flow charts represent?</vt:lpstr>
      <vt:lpstr>Create a flow chart</vt:lpstr>
    </vt:vector>
  </TitlesOfParts>
  <Company>Ingham 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Charts</dc:title>
  <dc:creator>David Baker</dc:creator>
  <cp:lastModifiedBy>David Baker</cp:lastModifiedBy>
  <cp:revision>13</cp:revision>
  <dcterms:created xsi:type="dcterms:W3CDTF">2016-08-30T23:09:30Z</dcterms:created>
  <dcterms:modified xsi:type="dcterms:W3CDTF">2016-08-31T13:00:54Z</dcterms:modified>
</cp:coreProperties>
</file>