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4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直方图示意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0580843339849"/>
          <c:y val="0.183880308880309"/>
          <c:w val="0.849050544540631"/>
          <c:h val="0.598552123552124"/>
        </c:manualLayout>
      </c:layout>
      <c:areaChart>
        <c:grouping val="standard"/>
        <c:varyColors val="0"/>
        <c:ser>
          <c:idx val="0"/>
          <c:order val="0"/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507209"/>
        <c:axId val="780263935"/>
      </c:areaChart>
      <c:catAx>
        <c:axId val="2850720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8bit raw</a:t>
                </a:r>
                <a:r>
                  <a:rPr altLang="en-US"/>
                  <a:t>亮度</a:t>
                </a:r>
                <a:endParaRPr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0263935"/>
        <c:crosses val="autoZero"/>
        <c:auto val="1"/>
        <c:lblAlgn val="ctr"/>
        <c:lblOffset val="100"/>
        <c:noMultiLvlLbl val="0"/>
      </c:catAx>
      <c:valAx>
        <c:axId val="78026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数量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50720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101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517672"/>
            <a:ext cx="12188825" cy="340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48360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图像" descr="图像"/>
          <p:cNvPicPr>
            <a:picLocks noChangeAspect="1"/>
          </p:cNvPicPr>
          <p:nvPr userDrawn="1"/>
        </p:nvPicPr>
        <p:blipFill rotWithShape="1">
          <a:blip r:embed="rId2"/>
          <a:srcRect r="68270"/>
          <a:stretch>
            <a:fillRect/>
          </a:stretch>
        </p:blipFill>
        <p:spPr>
          <a:xfrm>
            <a:off x="11177482" y="90855"/>
            <a:ext cx="747296" cy="7850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6181" y="255838"/>
            <a:ext cx="9273608" cy="61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56190" y="978538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56181" y="1015189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onfidential"/>
          <p:cNvSpPr txBox="1"/>
          <p:nvPr userDrawn="1"/>
        </p:nvSpPr>
        <p:spPr>
          <a:xfrm>
            <a:off x="0" y="6517672"/>
            <a:ext cx="12192000" cy="36512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825500">
              <a:defRPr sz="2800" b="1">
                <a:solidFill>
                  <a:schemeClr val="accent5">
                    <a:hueOff val="-82419"/>
                    <a:satOff val="-9492"/>
                    <a:lumOff val="-16322"/>
                  </a:schemeClr>
                </a:solidFill>
              </a:defRPr>
            </a:lvl1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GravityXR Electronics and Technology Co. Ltd. Confidential Information. All Rights Reserved.</a:t>
            </a:r>
            <a:endParaRPr sz="12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png"/><Relationship Id="rId22" Type="http://schemas.openxmlformats.org/officeDocument/2006/relationships/slideLayout" Target="../slideLayouts/slideLayout12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6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image" Target="../media/image6.png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9" Type="http://schemas.openxmlformats.org/officeDocument/2006/relationships/slideLayout" Target="../slideLayouts/slideLayout12.xml"/><Relationship Id="rId18" Type="http://schemas.openxmlformats.org/officeDocument/2006/relationships/tags" Target="../tags/tag39.xml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v1.0</a:t>
            </a:r>
            <a:r>
              <a:rPr lang="zh-CN" altLang="en-US"/>
              <a:t>主要</a:t>
            </a:r>
            <a:r>
              <a:rPr lang="zh-CN" altLang="en-US">
                <a:sym typeface="+mn-ea"/>
              </a:rPr>
              <a:t>修改功能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5610" y="1373505"/>
            <a:ext cx="8220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曝光表</a:t>
            </a:r>
            <a:r>
              <a:rPr lang="zh-CN" altLang="en-US"/>
              <a:t>设计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影响全</a:t>
            </a:r>
            <a:r>
              <a:rPr lang="zh-CN" altLang="en-US"/>
              <a:t>场景。使用</a:t>
            </a:r>
            <a:r>
              <a:rPr lang="en-US" altLang="zh-CN"/>
              <a:t>expidx</a:t>
            </a:r>
            <a:r>
              <a:rPr lang="zh-CN" altLang="en-US"/>
              <a:t>查表，</a:t>
            </a:r>
            <a:r>
              <a:rPr lang="zh-CN" altLang="en-US"/>
              <a:t>每增加一个</a:t>
            </a:r>
            <a:r>
              <a:rPr lang="en-US" altLang="zh-CN"/>
              <a:t>expidx</a:t>
            </a:r>
            <a:r>
              <a:rPr lang="zh-CN" altLang="en-US"/>
              <a:t>，曝光量是前一个的</a:t>
            </a:r>
            <a:r>
              <a:rPr lang="en-US" altLang="zh-CN"/>
              <a:t>1.03</a:t>
            </a:r>
            <a:r>
              <a:rPr lang="zh-CN" altLang="en-US"/>
              <a:t>倍；可控制</a:t>
            </a:r>
            <a:r>
              <a:rPr lang="en-US" altLang="zh-CN"/>
              <a:t>gain</a:t>
            </a:r>
            <a:r>
              <a:rPr lang="zh-CN" altLang="en-US"/>
              <a:t>和</a:t>
            </a:r>
            <a:r>
              <a:rPr lang="en-US" altLang="zh-CN"/>
              <a:t>time</a:t>
            </a:r>
            <a:r>
              <a:rPr lang="zh-CN" altLang="en-US"/>
              <a:t>变化的优先级；</a:t>
            </a:r>
            <a:r>
              <a:rPr lang="zh-CN" altLang="en-US"/>
              <a:t>当前使用CAPTURE_AUTO这个</a:t>
            </a:r>
            <a:r>
              <a:rPr lang="zh-CN" altLang="en-US"/>
              <a:t>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5610" y="2451735"/>
            <a:ext cx="3634105" cy="32912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4660" y="3110865"/>
            <a:ext cx="2249805" cy="3981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2704465" y="3310255"/>
            <a:ext cx="2125980" cy="4445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73625" y="3048635"/>
            <a:ext cx="679958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曝光表中每个节点的</a:t>
            </a:r>
            <a:r>
              <a:rPr lang="en-US" altLang="zh-CN" sz="1400"/>
              <a:t>expindex</a:t>
            </a:r>
            <a:r>
              <a:rPr lang="zh-CN" altLang="en-US" sz="1400"/>
              <a:t>的设置应与</a:t>
            </a:r>
            <a:r>
              <a:rPr lang="en-US" altLang="zh-CN" sz="1400"/>
              <a:t>exptime</a:t>
            </a:r>
            <a:r>
              <a:rPr lang="zh-CN" altLang="en-US" sz="1400"/>
              <a:t>和</a:t>
            </a:r>
            <a:r>
              <a:rPr lang="en-US" altLang="zh-CN" sz="1400"/>
              <a:t>gain</a:t>
            </a:r>
            <a:r>
              <a:rPr lang="zh-CN" altLang="en-US" sz="1400"/>
              <a:t>匹配：</a:t>
            </a:r>
            <a:endParaRPr lang="en-US" altLang="zh-CN" sz="1400"/>
          </a:p>
          <a:p>
            <a:r>
              <a:rPr lang="en-US" altLang="zh-CN" sz="1400"/>
              <a:t>100 * expindex = min expindex + LOG(exptime * gain / min exptime * min gain) / LOG(1.03)</a:t>
            </a:r>
            <a:endParaRPr lang="en-US" altLang="zh-CN" sz="1400"/>
          </a:p>
          <a:p>
            <a:r>
              <a:rPr lang="en-US" altLang="zh-CN" sz="1400"/>
              <a:t>min expindex = 0; </a:t>
            </a:r>
            <a:endParaRPr lang="en-US" altLang="zh-CN" sz="1400"/>
          </a:p>
          <a:p>
            <a:r>
              <a:rPr lang="en-US" altLang="zh-CN" sz="1400"/>
              <a:t>min exptime = 6;</a:t>
            </a:r>
            <a:endParaRPr lang="en-US" altLang="zh-CN" sz="1400"/>
          </a:p>
          <a:p>
            <a:r>
              <a:rPr lang="en-US" altLang="zh-CN" sz="1400"/>
              <a:t>min gain = 1; </a:t>
            </a:r>
            <a:r>
              <a:rPr lang="zh-CN" altLang="en-US" sz="1400"/>
              <a:t>即第一个节点所设置的</a:t>
            </a:r>
            <a:r>
              <a:rPr lang="zh-CN" altLang="en-US" sz="1400"/>
              <a:t>组合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3122295" y="4961255"/>
            <a:ext cx="583565" cy="3371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>
            <a:off x="3705860" y="5130165"/>
            <a:ext cx="1101090" cy="6985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30140" y="4909185"/>
            <a:ext cx="6743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prio</a:t>
            </a:r>
            <a:r>
              <a:rPr lang="zh-CN" altLang="en-US" sz="1400"/>
              <a:t>：</a:t>
            </a:r>
            <a:r>
              <a:rPr lang="en-US" altLang="zh-CN" sz="1400"/>
              <a:t> expindex</a:t>
            </a:r>
            <a:r>
              <a:rPr lang="zh-CN" altLang="en-US" sz="1400"/>
              <a:t>在两个节点之间</a:t>
            </a:r>
            <a:r>
              <a:rPr lang="zh-CN" altLang="en-US" sz="1400"/>
              <a:t>时曝光量改变是</a:t>
            </a:r>
            <a:r>
              <a:rPr lang="zh-CN" altLang="en-US" sz="1400"/>
              <a:t>优先通过</a:t>
            </a:r>
            <a:r>
              <a:rPr lang="en-US" altLang="zh-CN" sz="1400"/>
              <a:t>exptime</a:t>
            </a:r>
            <a:r>
              <a:rPr lang="zh-CN" altLang="en-US" sz="1400"/>
              <a:t>还是</a:t>
            </a:r>
            <a:r>
              <a:rPr lang="en-US" altLang="zh-CN" sz="1400"/>
              <a:t>gain</a:t>
            </a:r>
            <a:r>
              <a:rPr lang="zh-CN" altLang="en-US" sz="1400"/>
              <a:t>改变；</a:t>
            </a:r>
            <a:endParaRPr lang="zh-CN" altLang="en-US" sz="1400"/>
          </a:p>
          <a:p>
            <a:r>
              <a:rPr lang="en-US" altLang="zh-CN" sz="1400"/>
              <a:t>0</a:t>
            </a:r>
            <a:r>
              <a:rPr lang="zh-CN" altLang="en-US" sz="1400"/>
              <a:t>是</a:t>
            </a:r>
            <a:r>
              <a:rPr lang="en-US" altLang="zh-CN" sz="1400"/>
              <a:t>gain</a:t>
            </a:r>
            <a:r>
              <a:rPr lang="zh-CN" altLang="en-US" sz="1400"/>
              <a:t>变化，</a:t>
            </a:r>
            <a:r>
              <a:rPr lang="en-US" altLang="zh-CN" sz="1400"/>
              <a:t>1</a:t>
            </a:r>
            <a:r>
              <a:rPr lang="zh-CN" altLang="en-US" sz="1400"/>
              <a:t>是</a:t>
            </a:r>
            <a:r>
              <a:rPr lang="en-US" altLang="zh-CN" sz="1400"/>
              <a:t>exptime</a:t>
            </a:r>
            <a:r>
              <a:rPr lang="zh-CN" altLang="en-US" sz="1400"/>
              <a:t>变化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v1.0</a:t>
            </a:r>
            <a:r>
              <a:rPr lang="zh-CN" altLang="en-US">
                <a:sym typeface="+mn-ea"/>
              </a:rPr>
              <a:t>主要修改功能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6235" y="124206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2.target</a:t>
            </a:r>
            <a:r>
              <a:rPr lang="zh-CN" altLang="en-US">
                <a:sym typeface="+mn-ea"/>
              </a:rPr>
              <a:t>设计</a:t>
            </a:r>
            <a:r>
              <a:rPr lang="en-US" altLang="zh-CN">
                <a:sym typeface="+mn-ea"/>
              </a:rPr>
              <a:t>——sdr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wdr</a:t>
            </a:r>
            <a:endParaRPr lang="zh-CN" altLang="en-US"/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expidx</a:t>
            </a:r>
            <a:r>
              <a:rPr lang="zh-CN" altLang="en-US">
                <a:sym typeface="+mn-ea"/>
              </a:rPr>
              <a:t>查表，</a:t>
            </a:r>
            <a:r>
              <a:rPr lang="en-US" altLang="zh-CN">
                <a:sym typeface="+mn-ea"/>
              </a:rPr>
              <a:t>sdr target</a:t>
            </a:r>
            <a:r>
              <a:rPr lang="zh-CN" altLang="en-US">
                <a:sym typeface="+mn-ea"/>
              </a:rPr>
              <a:t>（NORMAL）和</a:t>
            </a:r>
            <a:r>
              <a:rPr lang="en-US" altLang="zh-CN">
                <a:sym typeface="+mn-ea"/>
              </a:rPr>
              <a:t>wdr target</a:t>
            </a:r>
            <a:r>
              <a:rPr lang="zh-CN" altLang="en-US">
                <a:sym typeface="+mn-ea"/>
              </a:rPr>
              <a:t>（PREVIEW）分开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33095" y="2164080"/>
            <a:ext cx="77254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2.1. wdr target</a:t>
            </a:r>
            <a:r>
              <a:rPr lang="zh-CN" altLang="en-US" sz="1400"/>
              <a:t>目的：在减小</a:t>
            </a:r>
            <a:r>
              <a:rPr lang="en-US" altLang="zh-CN" sz="1400"/>
              <a:t>midtone gain</a:t>
            </a:r>
            <a:r>
              <a:rPr lang="zh-CN" altLang="en-US" sz="1400"/>
              <a:t>的情况下压足够大的高光</a:t>
            </a:r>
            <a:endParaRPr lang="zh-CN" altLang="en-US" sz="1400"/>
          </a:p>
          <a:p>
            <a:r>
              <a:rPr lang="en-US" altLang="zh-CN" sz="1400"/>
              <a:t>2.2. wdr target</a:t>
            </a:r>
            <a:r>
              <a:rPr lang="zh-CN" altLang="en-US" sz="1400"/>
              <a:t>生效场景：</a:t>
            </a:r>
            <a:r>
              <a:rPr lang="en-US" altLang="zh-CN" sz="1400"/>
              <a:t>midtone gain</a:t>
            </a:r>
            <a:r>
              <a:rPr lang="zh-CN" altLang="en-US" sz="1400"/>
              <a:t>较大的场景</a:t>
            </a:r>
            <a:endParaRPr lang="zh-CN" altLang="en-US" sz="1400"/>
          </a:p>
          <a:p>
            <a:r>
              <a:rPr lang="en-US" altLang="zh-CN" sz="1400"/>
              <a:t>2.3. wdr target</a:t>
            </a:r>
            <a:r>
              <a:rPr lang="zh-CN" altLang="en-US" sz="1400"/>
              <a:t>效果：压高光效果与原本基本一致，暗处噪声减弱</a:t>
            </a:r>
            <a:endParaRPr lang="zh-CN" altLang="en-US" sz="1400"/>
          </a:p>
          <a:p>
            <a:r>
              <a:rPr lang="en-US" altLang="zh-CN" sz="1400"/>
              <a:t>2.4. wdr target</a:t>
            </a:r>
            <a:r>
              <a:rPr lang="zh-CN" altLang="en-US" sz="1400"/>
              <a:t>风险：暗处亮度减弱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2750" y="3240405"/>
            <a:ext cx="2481580" cy="3224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12388"/>
          <a:stretch>
            <a:fillRect/>
          </a:stretch>
        </p:blipFill>
        <p:spPr>
          <a:xfrm>
            <a:off x="3823970" y="3240405"/>
            <a:ext cx="2512060" cy="32245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9740" y="3253105"/>
            <a:ext cx="493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sdr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3823970" y="3265805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wdr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v1.0</a:t>
            </a:r>
            <a:r>
              <a:rPr lang="zh-CN" altLang="en-US">
                <a:sym typeface="+mn-ea"/>
              </a:rPr>
              <a:t>主要修改功能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8620" y="1062355"/>
            <a:ext cx="373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2.target</a:t>
            </a:r>
            <a:r>
              <a:rPr lang="zh-CN" altLang="en-US"/>
              <a:t>设计</a:t>
            </a:r>
            <a:r>
              <a:rPr lang="en-US" altLang="zh-CN"/>
              <a:t>——</a:t>
            </a:r>
            <a:r>
              <a:rPr lang="zh-CN" altLang="en-US"/>
              <a:t>进入</a:t>
            </a:r>
            <a:r>
              <a:rPr lang="en-US" altLang="zh-CN"/>
              <a:t>wdr </a:t>
            </a:r>
            <a:r>
              <a:rPr lang="en-US" altLang="zh-CN"/>
              <a:t>target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380365" y="1824990"/>
            <a:ext cx="6232525" cy="2457450"/>
            <a:chOff x="828" y="2668"/>
            <a:chExt cx="9815" cy="3870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828" y="2668"/>
              <a:ext cx="3690" cy="383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3679" y="3244"/>
              <a:ext cx="6965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brightYHistTh</a:t>
              </a:r>
              <a:r>
                <a:rPr lang="zh-CN" altLang="en-US" sz="1000"/>
                <a:t>：亮区阈值，直方图</a:t>
              </a:r>
              <a:r>
                <a:rPr lang="zh-CN" altLang="en-US" sz="1000"/>
                <a:t>中大于这个值的认为是高亮</a:t>
              </a:r>
              <a:r>
                <a:rPr lang="zh-CN" altLang="en-US" sz="1000"/>
                <a:t>区</a:t>
              </a:r>
              <a:endParaRPr lang="zh-CN" altLang="en-US" sz="1000"/>
            </a:p>
            <a:p>
              <a:endParaRPr lang="zh-CN" altLang="en-US" sz="1000"/>
            </a:p>
            <a:p>
              <a:r>
                <a:rPr lang="en-US" altLang="zh-CN" sz="1000"/>
                <a:t>darkYHistTh</a:t>
              </a:r>
              <a:r>
                <a:rPr lang="zh-CN" altLang="en-US" sz="1000"/>
                <a:t>：暗区阈值，直方图中小于这个值的认为是</a:t>
              </a:r>
              <a:r>
                <a:rPr lang="zh-CN" altLang="en-US" sz="1000"/>
                <a:t>暗区</a:t>
              </a:r>
              <a:endParaRPr lang="zh-CN" altLang="en-US" sz="1000"/>
            </a:p>
            <a:p>
              <a:endParaRPr lang="en-US" altLang="zh-CN" sz="1000"/>
            </a:p>
            <a:p>
              <a:endParaRPr lang="en-US" altLang="zh-CN" sz="1000"/>
            </a:p>
            <a:p>
              <a:r>
                <a:rPr lang="en-US" altLang="zh-CN" sz="1000"/>
                <a:t>brightRatioInTh</a:t>
              </a:r>
              <a:r>
                <a:rPr lang="zh-CN" altLang="en-US" sz="1000"/>
                <a:t>：进入</a:t>
              </a:r>
              <a:r>
                <a:rPr lang="en-US" altLang="zh-CN" sz="1000"/>
                <a:t>wdrtarget</a:t>
              </a:r>
              <a:r>
                <a:rPr lang="zh-CN" altLang="en-US" sz="1000"/>
                <a:t>的亮区占比阈值</a:t>
              </a:r>
              <a:endParaRPr lang="en-US" altLang="zh-CN" sz="1000"/>
            </a:p>
            <a:p>
              <a:r>
                <a:rPr lang="en-US" altLang="zh-CN" sz="1000"/>
                <a:t>darkRatioInTh</a:t>
              </a:r>
              <a:r>
                <a:rPr lang="zh-CN" altLang="en-US" sz="1000"/>
                <a:t>：</a:t>
              </a:r>
              <a:r>
                <a:rPr lang="zh-CN" altLang="en-US" sz="1000">
                  <a:sym typeface="+mn-ea"/>
                </a:rPr>
                <a:t>进入</a:t>
              </a:r>
              <a:r>
                <a:rPr lang="en-US" altLang="zh-CN" sz="1000">
                  <a:sym typeface="+mn-ea"/>
                </a:rPr>
                <a:t>wdrtarget</a:t>
              </a:r>
              <a:r>
                <a:rPr lang="zh-CN" altLang="en-US" sz="1000">
                  <a:sym typeface="+mn-ea"/>
                </a:rPr>
                <a:t>的</a:t>
              </a:r>
              <a:r>
                <a:rPr lang="zh-CN" altLang="en-US" sz="1000"/>
                <a:t>暗区占比阈值</a:t>
              </a:r>
              <a:endParaRPr lang="zh-CN" altLang="en-US" sz="1000"/>
            </a:p>
            <a:p>
              <a:r>
                <a:rPr lang="zh-CN" altLang="en-US" sz="1000">
                  <a:sym typeface="+mn-ea"/>
                </a:rPr>
                <a:t>高亮区占比大于阈值并且</a:t>
              </a:r>
              <a:r>
                <a:rPr lang="zh-CN" altLang="en-US" sz="1000"/>
                <a:t>暗区占比小于</a:t>
              </a:r>
              <a:r>
                <a:rPr lang="zh-CN" altLang="en-US" sz="1000"/>
                <a:t>阈值认为可以进入</a:t>
              </a:r>
              <a:r>
                <a:rPr lang="en-US" altLang="zh-CN" sz="1000"/>
                <a:t>wdr </a:t>
              </a:r>
              <a:r>
                <a:rPr lang="en-US" altLang="zh-CN" sz="1000"/>
                <a:t>target</a:t>
              </a:r>
              <a:endParaRPr lang="en-US" altLang="zh-CN" sz="1000"/>
            </a:p>
            <a:p>
              <a:endParaRPr lang="en-US" altLang="zh-CN" sz="1000"/>
            </a:p>
            <a:p>
              <a:endParaRPr lang="en-US" altLang="zh-CN" sz="1000"/>
            </a:p>
            <a:p>
              <a:r>
                <a:rPr lang="en-US" altLang="zh-CN" sz="1000"/>
                <a:t>brightRatioOutTh</a:t>
              </a:r>
              <a:r>
                <a:rPr lang="zh-CN" altLang="en-US" sz="1000"/>
                <a:t>：退出</a:t>
              </a:r>
              <a:r>
                <a:rPr lang="en-US" altLang="zh-CN" sz="1000">
                  <a:sym typeface="+mn-ea"/>
                </a:rPr>
                <a:t>wdrtarget</a:t>
              </a:r>
              <a:r>
                <a:rPr lang="zh-CN" altLang="en-US" sz="1000">
                  <a:sym typeface="+mn-ea"/>
                </a:rPr>
                <a:t>的亮区占比阈值</a:t>
              </a:r>
              <a:endParaRPr lang="en-US" altLang="zh-CN" sz="1000"/>
            </a:p>
            <a:p>
              <a:r>
                <a:rPr lang="en-US" altLang="zh-CN" sz="1000">
                  <a:sym typeface="+mn-ea"/>
                </a:rPr>
                <a:t>darkRatioOutTh</a:t>
              </a:r>
              <a:r>
                <a:rPr lang="zh-CN" altLang="en-US" sz="1000">
                  <a:sym typeface="+mn-ea"/>
                </a:rPr>
                <a:t>：退出</a:t>
              </a:r>
              <a:r>
                <a:rPr lang="en-US" altLang="zh-CN" sz="1000">
                  <a:sym typeface="+mn-ea"/>
                </a:rPr>
                <a:t>wdrtarget</a:t>
              </a:r>
              <a:r>
                <a:rPr lang="zh-CN" altLang="en-US" sz="1000">
                  <a:sym typeface="+mn-ea"/>
                </a:rPr>
                <a:t>的</a:t>
              </a:r>
              <a:r>
                <a:rPr lang="zh-CN" altLang="en-US" sz="1000">
                  <a:sym typeface="+mn-ea"/>
                </a:rPr>
                <a:t>暗区占比阈值</a:t>
              </a:r>
              <a:endParaRPr lang="zh-CN" altLang="en-US" sz="1000">
                <a:sym typeface="+mn-ea"/>
              </a:endParaRPr>
            </a:p>
            <a:p>
              <a:r>
                <a:rPr lang="zh-CN" altLang="en-US" sz="1000">
                  <a:sym typeface="+mn-ea"/>
                </a:rPr>
                <a:t>高亮区占比小于阈值或者</a:t>
              </a:r>
              <a:r>
                <a:rPr lang="zh-CN" altLang="en-US" sz="1000">
                  <a:sym typeface="+mn-ea"/>
                </a:rPr>
                <a:t>暗区占比大于阈值认为可以退出</a:t>
              </a:r>
              <a:r>
                <a:rPr lang="en-US" altLang="zh-CN" sz="1000">
                  <a:sym typeface="+mn-ea"/>
                </a:rPr>
                <a:t>wdr target</a:t>
              </a:r>
              <a:endParaRPr lang="zh-CN" altLang="en-US" sz="1000">
                <a:sym typeface="+mn-ea"/>
              </a:endParaRPr>
            </a:p>
          </p:txBody>
        </p:sp>
      </p:grpSp>
      <p:cxnSp>
        <p:nvCxnSpPr>
          <p:cNvPr id="20" name="直接箭头连接符 19"/>
          <p:cNvCxnSpPr>
            <a:stCxn id="13" idx="0"/>
          </p:cNvCxnSpPr>
          <p:nvPr/>
        </p:nvCxnSpPr>
        <p:spPr>
          <a:xfrm flipH="1" flipV="1">
            <a:off x="7912735" y="1591310"/>
            <a:ext cx="493395" cy="269875"/>
          </a:xfrm>
          <a:prstGeom prst="straightConnector1">
            <a:avLst/>
          </a:prstGeom>
          <a:ln w="635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6738226" y="1085896"/>
            <a:ext cx="3964017" cy="2694739"/>
            <a:chOff x="10813" y="1634"/>
            <a:chExt cx="6737" cy="4719"/>
          </a:xfrm>
        </p:grpSpPr>
        <p:cxnSp>
          <p:nvCxnSpPr>
            <p:cNvPr id="28" name="直接箭头连接符 27"/>
            <p:cNvCxnSpPr/>
            <p:nvPr/>
          </p:nvCxnSpPr>
          <p:spPr>
            <a:xfrm flipH="1">
              <a:off x="13629" y="2928"/>
              <a:ext cx="2370" cy="63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10813" y="1634"/>
              <a:ext cx="6737" cy="4719"/>
              <a:chOff x="10920" y="2006"/>
              <a:chExt cx="7184" cy="5550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3923" y="4075"/>
                <a:ext cx="2600" cy="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800"/>
                  <a:t>查</a:t>
                </a:r>
                <a:r>
                  <a:rPr lang="en-US" altLang="zh-CN" sz="800"/>
                  <a:t>gamma</a:t>
                </a:r>
                <a:r>
                  <a:rPr lang="zh-CN" altLang="en-US" sz="800"/>
                  <a:t>曲线互相转换</a:t>
                </a:r>
                <a:endParaRPr lang="zh-CN" altLang="en-US" sz="800"/>
              </a:p>
            </p:txBody>
          </p:sp>
          <p:sp>
            <p:nvSpPr>
              <p:cNvPr id="30" name="左大括号 29"/>
              <p:cNvSpPr/>
              <p:nvPr/>
            </p:nvSpPr>
            <p:spPr>
              <a:xfrm rot="16200000">
                <a:off x="13799" y="2912"/>
                <a:ext cx="433" cy="2453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0920" y="2006"/>
                <a:ext cx="7184" cy="5550"/>
                <a:chOff x="10361" y="1558"/>
                <a:chExt cx="7184" cy="5550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10361" y="1558"/>
                  <a:ext cx="7184" cy="5550"/>
                  <a:chOff x="11041" y="1919"/>
                  <a:chExt cx="7184" cy="5550"/>
                </a:xfrm>
              </p:grpSpPr>
              <p:grpSp>
                <p:nvGrpSpPr>
                  <p:cNvPr id="4" name="组合 3"/>
                  <p:cNvGrpSpPr/>
                  <p:nvPr/>
                </p:nvGrpSpPr>
                <p:grpSpPr>
                  <a:xfrm>
                    <a:off x="11041" y="1919"/>
                    <a:ext cx="6196" cy="5550"/>
                    <a:chOff x="12102" y="3426"/>
                    <a:chExt cx="6836" cy="6484"/>
                  </a:xfrm>
                </p:grpSpPr>
                <p:sp>
                  <p:nvSpPr>
                    <p:cNvPr id="11" name="文本框 10"/>
                    <p:cNvSpPr txBox="1"/>
                    <p:nvPr>
                      <p:custDataLst>
                        <p:tags r:id="rId5"/>
                      </p:custDataLst>
                    </p:nvPr>
                  </p:nvSpPr>
                  <p:spPr>
                    <a:xfrm>
                      <a:off x="12102" y="4529"/>
                      <a:ext cx="1479" cy="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200"/>
                        <a:t>10bitraw</a:t>
                      </a:r>
                      <a:endParaRPr lang="en-US" altLang="zh-CN" sz="1200"/>
                    </a:p>
                  </p:txBody>
                </p:sp>
                <p:sp>
                  <p:nvSpPr>
                    <p:cNvPr id="12" name="文本框 11"/>
                    <p:cNvSpPr txBox="1"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14467" y="3480"/>
                      <a:ext cx="1479" cy="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200"/>
                        <a:t>8bi</a:t>
                      </a:r>
                      <a:r>
                        <a:rPr lang="en-US" altLang="zh-CN" sz="1200"/>
                        <a:t>traw</a:t>
                      </a:r>
                      <a:endParaRPr lang="en-US" altLang="zh-CN" sz="1200"/>
                    </a:p>
                  </p:txBody>
                </p:sp>
                <p:sp>
                  <p:nvSpPr>
                    <p:cNvPr id="13" name="文本框 12"/>
                    <p:cNvSpPr txBox="1"/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14467" y="5291"/>
                      <a:ext cx="1940" cy="4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r>
                        <a:rPr lang="en-US" altLang="zh-CN" sz="1200"/>
                        <a:t>10bit</a:t>
                      </a:r>
                      <a:r>
                        <a:rPr lang="en-US" altLang="zh-CN" sz="1200"/>
                        <a:t>gamma</a:t>
                      </a:r>
                      <a:endParaRPr lang="en-US" altLang="zh-CN" sz="1200"/>
                    </a:p>
                  </p:txBody>
                </p:sp>
                <p:sp>
                  <p:nvSpPr>
                    <p:cNvPr id="14" name="文本框 13"/>
                    <p:cNvSpPr txBox="1"/>
                    <p:nvPr>
                      <p:custDataLst>
                        <p:tags r:id="rId8"/>
                      </p:custDataLst>
                    </p:nvPr>
                  </p:nvSpPr>
                  <p:spPr>
                    <a:xfrm>
                      <a:off x="16870" y="5291"/>
                      <a:ext cx="1940" cy="4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r>
                        <a:rPr lang="en-US" altLang="zh-CN" sz="1200"/>
                        <a:t>8bit</a:t>
                      </a:r>
                      <a:r>
                        <a:rPr lang="en-US" altLang="zh-CN" sz="1200"/>
                        <a:t>gamma</a:t>
                      </a:r>
                      <a:endParaRPr lang="en-US" altLang="zh-CN" sz="1200"/>
                    </a:p>
                  </p:txBody>
                </p:sp>
                <p:cxnSp>
                  <p:nvCxnSpPr>
                    <p:cNvPr id="15" name="直接箭头连接符 14"/>
                    <p:cNvCxnSpPr>
                      <a:stCxn id="11" idx="3"/>
                      <a:endCxn id="12" idx="1"/>
                    </p:cNvCxnSpPr>
                    <p:nvPr>
                      <p:custDataLst>
                        <p:tags r:id="rId9"/>
                      </p:custDataLst>
                    </p:nvPr>
                  </p:nvCxnSpPr>
                  <p:spPr>
                    <a:xfrm flipV="1">
                      <a:off x="13581" y="3810"/>
                      <a:ext cx="886" cy="10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箭头连接符 15"/>
                    <p:cNvCxnSpPr>
                      <a:endCxn id="13" idx="1"/>
                    </p:cNvCxnSpPr>
                    <p:nvPr>
                      <p:custDataLst>
                        <p:tags r:id="rId10"/>
                      </p:custDataLst>
                    </p:nvPr>
                  </p:nvCxnSpPr>
                  <p:spPr>
                    <a:xfrm>
                      <a:off x="13588" y="4752"/>
                      <a:ext cx="879" cy="77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直接箭头连接符 16"/>
                    <p:cNvCxnSpPr>
                      <a:stCxn id="13" idx="3"/>
                      <a:endCxn id="14" idx="1"/>
                    </p:cNvCxnSpPr>
                    <p:nvPr>
                      <p:custDataLst>
                        <p:tags r:id="rId11"/>
                      </p:custDataLst>
                    </p:nvPr>
                  </p:nvCxnSpPr>
                  <p:spPr>
                    <a:xfrm>
                      <a:off x="16407" y="5529"/>
                      <a:ext cx="463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9" name="图片 18"/>
                    <p:cNvPicPr>
                      <a:picLocks noChangeAspect="1"/>
                    </p:cNvPicPr>
                    <p:nvPr>
                      <p:custDataLst>
                        <p:tags r:id="rId12"/>
                      </p:custDataLst>
                    </p:nvPr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3840" y="6325"/>
                      <a:ext cx="5098" cy="299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3" name="文本框 22"/>
                    <p:cNvSpPr txBox="1"/>
                    <p:nvPr>
                      <p:custDataLst>
                        <p:tags r:id="rId14"/>
                      </p:custDataLst>
                    </p:nvPr>
                  </p:nvSpPr>
                  <p:spPr>
                    <a:xfrm>
                      <a:off x="16152" y="3426"/>
                      <a:ext cx="1806" cy="8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zh-CN" altLang="en-US" sz="800"/>
                        <a:t>亮区值</a:t>
                      </a:r>
                      <a:r>
                        <a:rPr lang="en-US" altLang="zh-CN" sz="800"/>
                        <a:t>116</a:t>
                      </a:r>
                      <a:r>
                        <a:rPr lang="zh-CN" altLang="en-US" sz="800"/>
                        <a:t>；暗区值</a:t>
                      </a:r>
                      <a:r>
                        <a:rPr lang="en-US" altLang="zh-CN" sz="800"/>
                        <a:t>2</a:t>
                      </a:r>
                      <a:endParaRPr lang="en-US" altLang="zh-CN" sz="800"/>
                    </a:p>
                  </p:txBody>
                </p:sp>
                <p:sp>
                  <p:nvSpPr>
                    <p:cNvPr id="26" name="文本框 25"/>
                    <p:cNvSpPr txBox="1"/>
                    <p:nvPr>
                      <p:custDataLst>
                        <p:tags r:id="rId15"/>
                      </p:custDataLst>
                    </p:nvPr>
                  </p:nvSpPr>
                  <p:spPr>
                    <a:xfrm>
                      <a:off x="15946" y="9320"/>
                      <a:ext cx="1652" cy="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10bitraw</a:t>
                      </a:r>
                      <a:r>
                        <a:rPr lang="zh-CN" altLang="en-US" sz="1000"/>
                        <a:t>值</a:t>
                      </a:r>
                      <a:endParaRPr lang="zh-CN" altLang="en-US" sz="1000"/>
                    </a:p>
                  </p:txBody>
                </p:sp>
                <p:sp>
                  <p:nvSpPr>
                    <p:cNvPr id="27" name="文本框 26"/>
                    <p:cNvSpPr txBox="1"/>
                    <p:nvPr>
                      <p:custDataLst>
                        <p:tags r:id="rId16"/>
                      </p:custDataLst>
                    </p:nvPr>
                  </p:nvSpPr>
                  <p:spPr>
                    <a:xfrm>
                      <a:off x="12570" y="7597"/>
                      <a:ext cx="1719" cy="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8bitgamma</a:t>
                      </a:r>
                      <a:r>
                        <a:rPr lang="zh-CN" altLang="en-US" sz="1000"/>
                        <a:t>值</a:t>
                      </a:r>
                      <a:endParaRPr lang="zh-CN" altLang="en-US" sz="1000"/>
                    </a:p>
                  </p:txBody>
                </p:sp>
              </p:grpSp>
              <p:sp>
                <p:nvSpPr>
                  <p:cNvPr id="24" name="文本框 23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6419" y="3188"/>
                    <a:ext cx="1806" cy="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800"/>
                      <a:t>经验值：亮区值</a:t>
                    </a:r>
                    <a:r>
                      <a:rPr lang="en-US" altLang="zh-CN" sz="800"/>
                      <a:t>180</a:t>
                    </a:r>
                    <a:r>
                      <a:rPr lang="zh-CN" altLang="en-US" sz="800"/>
                      <a:t>；暗区值</a:t>
                    </a:r>
                    <a:r>
                      <a:rPr lang="en-US" altLang="zh-CN" sz="800"/>
                      <a:t>20</a:t>
                    </a:r>
                    <a:endParaRPr lang="en-US" altLang="zh-CN" sz="800"/>
                  </a:p>
                </p:txBody>
              </p:sp>
            </p:grpSp>
            <p:cxnSp>
              <p:nvCxnSpPr>
                <p:cNvPr id="22" name="直接箭头连接符 21"/>
                <p:cNvCxnSpPr/>
                <p:nvPr/>
              </p:nvCxnSpPr>
              <p:spPr>
                <a:xfrm flipV="1">
                  <a:off x="12697" y="1980"/>
                  <a:ext cx="1517" cy="643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11701" y="2104"/>
                  <a:ext cx="688" cy="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00"/>
                    <a:t>&gt;&gt;2</a:t>
                  </a:r>
                  <a:endParaRPr lang="en-US" altLang="zh-CN" sz="800"/>
                </a:p>
              </p:txBody>
            </p:sp>
            <p:sp>
              <p:nvSpPr>
                <p:cNvPr id="32" name="文本框 31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13244" y="2167"/>
                  <a:ext cx="688" cy="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00"/>
                    <a:t>&lt;&lt;2</a:t>
                  </a:r>
                  <a:endParaRPr lang="en-US" altLang="zh-CN" sz="800"/>
                </a:p>
              </p:txBody>
            </p:sp>
          </p:grpSp>
        </p:grpSp>
      </p:grpSp>
      <p:graphicFrame>
        <p:nvGraphicFramePr>
          <p:cNvPr id="57" name="图表 56"/>
          <p:cNvGraphicFramePr/>
          <p:nvPr/>
        </p:nvGraphicFramePr>
        <p:xfrm>
          <a:off x="6737985" y="3836035"/>
          <a:ext cx="4547870" cy="263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59" name="直接连接符 58"/>
          <p:cNvCxnSpPr/>
          <p:nvPr/>
        </p:nvCxnSpPr>
        <p:spPr>
          <a:xfrm flipH="1">
            <a:off x="7497445" y="4283075"/>
            <a:ext cx="4445" cy="190309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141845" y="4102735"/>
            <a:ext cx="7150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</a:t>
            </a:r>
            <a:r>
              <a:rPr lang="en-US" altLang="zh-CN" sz="800"/>
              <a:t>arkYHistTh</a:t>
            </a:r>
            <a:endParaRPr lang="en-US" altLang="zh-CN" sz="800"/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8959850" y="4260850"/>
            <a:ext cx="4445" cy="192722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894445" y="4128770"/>
            <a:ext cx="811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brighYHistTh</a:t>
            </a:r>
            <a:endParaRPr lang="en-US" altLang="zh-CN" sz="800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6838315" y="5568950"/>
            <a:ext cx="554990" cy="659765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>
            <p:custDataLst>
              <p:tags r:id="rId19"/>
            </p:custDataLst>
          </p:nvPr>
        </p:nvSpPr>
        <p:spPr>
          <a:xfrm>
            <a:off x="9581515" y="4690110"/>
            <a:ext cx="17043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brightCount/allcount  &gt; brightTh</a:t>
            </a:r>
            <a:endParaRPr lang="en-US" altLang="zh-CN" sz="800"/>
          </a:p>
        </p:txBody>
      </p:sp>
      <p:sp>
        <p:nvSpPr>
          <p:cNvPr id="66" name="文本框 65"/>
          <p:cNvSpPr txBox="1"/>
          <p:nvPr>
            <p:custDataLst>
              <p:tags r:id="rId20"/>
            </p:custDataLst>
          </p:nvPr>
        </p:nvSpPr>
        <p:spPr>
          <a:xfrm>
            <a:off x="6488430" y="6193155"/>
            <a:ext cx="17043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darkCount/allcount  &lt; darkTh</a:t>
            </a:r>
            <a:endParaRPr lang="en-US" altLang="zh-CN" sz="800"/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8959215" y="5284470"/>
            <a:ext cx="2169160" cy="18415"/>
          </a:xfrm>
          <a:prstGeom prst="straightConnector1">
            <a:avLst/>
          </a:prstGeom>
          <a:ln w="635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7270115" y="5540375"/>
            <a:ext cx="227330" cy="0"/>
          </a:xfrm>
          <a:prstGeom prst="straightConnector1">
            <a:avLst/>
          </a:prstGeom>
          <a:ln w="635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9908540" y="4857115"/>
            <a:ext cx="222885" cy="393700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02590" y="2090420"/>
            <a:ext cx="1124585" cy="678815"/>
          </a:xfrm>
          <a:prstGeom prst="rect">
            <a:avLst/>
          </a:prstGeom>
          <a:noFill/>
          <a:ln w="63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>
            <p:custDataLst>
              <p:tags r:id="rId21"/>
            </p:custDataLst>
          </p:nvPr>
        </p:nvSpPr>
        <p:spPr>
          <a:xfrm>
            <a:off x="402590" y="2881630"/>
            <a:ext cx="1124585" cy="1348740"/>
          </a:xfrm>
          <a:prstGeom prst="rect">
            <a:avLst/>
          </a:prstGeom>
          <a:noFill/>
          <a:ln w="63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stCxn id="70" idx="3"/>
          </p:cNvCxnSpPr>
          <p:nvPr/>
        </p:nvCxnSpPr>
        <p:spPr>
          <a:xfrm>
            <a:off x="1527175" y="2430145"/>
            <a:ext cx="5391785" cy="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1" idx="2"/>
            <a:endCxn id="57" idx="1"/>
          </p:cNvCxnSpPr>
          <p:nvPr/>
        </p:nvCxnSpPr>
        <p:spPr>
          <a:xfrm>
            <a:off x="965200" y="4230370"/>
            <a:ext cx="5772785" cy="9213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v1.0</a:t>
            </a:r>
            <a:r>
              <a:rPr lang="zh-CN" altLang="en-US">
                <a:sym typeface="+mn-ea"/>
              </a:rPr>
              <a:t>主要修改功能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6235" y="11601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3.wdr </a:t>
            </a:r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midtone gain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shadown gain</a:t>
            </a:r>
            <a:r>
              <a:rPr lang="zh-CN" altLang="en-US">
                <a:sym typeface="+mn-ea"/>
              </a:rPr>
              <a:t>参数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5295" y="1866265"/>
            <a:ext cx="3388360" cy="3820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645" y="2875915"/>
            <a:ext cx="6286500" cy="3028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23535" y="2365375"/>
            <a:ext cx="6318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luxIdxth_0</a:t>
            </a:r>
            <a:endParaRPr lang="en-US" altLang="zh-CN" sz="800"/>
          </a:p>
        </p:txBody>
      </p:sp>
      <p:cxnSp>
        <p:nvCxnSpPr>
          <p:cNvPr id="8" name="直接连接符 7"/>
          <p:cNvCxnSpPr>
            <a:endCxn id="7" idx="0"/>
          </p:cNvCxnSpPr>
          <p:nvPr/>
        </p:nvCxnSpPr>
        <p:spPr>
          <a:xfrm>
            <a:off x="5737225" y="2185035"/>
            <a:ext cx="2540" cy="180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6808470" y="2190115"/>
            <a:ext cx="2540" cy="180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6384925" y="2364105"/>
            <a:ext cx="9969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luxIdxth_insert_01</a:t>
            </a:r>
            <a:endParaRPr lang="en-US" altLang="zh-CN" sz="800"/>
          </a:p>
        </p:txBody>
      </p: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828280" y="2183765"/>
            <a:ext cx="2540" cy="180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7593965" y="2365375"/>
            <a:ext cx="6318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luxIdxth_1</a:t>
            </a:r>
            <a:endParaRPr lang="en-US" altLang="zh-CN" sz="800"/>
          </a:p>
        </p:txBody>
      </p:sp>
      <p:sp>
        <p:nvSpPr>
          <p:cNvPr id="13" name="文本框 12"/>
          <p:cNvSpPr txBox="1"/>
          <p:nvPr/>
        </p:nvSpPr>
        <p:spPr>
          <a:xfrm>
            <a:off x="5067300" y="2011045"/>
            <a:ext cx="5168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case0</a:t>
            </a:r>
            <a:endParaRPr lang="en-US" altLang="zh-CN" sz="800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7160260" y="2011045"/>
            <a:ext cx="5168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case1</a:t>
            </a:r>
            <a:endParaRPr lang="en-US" altLang="zh-CN" sz="800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5861685" y="2011045"/>
            <a:ext cx="8623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insert case0</a:t>
            </a:r>
            <a:r>
              <a:rPr lang="zh-CN" altLang="en-US" sz="800"/>
              <a:t>、</a:t>
            </a:r>
            <a:r>
              <a:rPr lang="en-US" altLang="zh-CN" sz="800"/>
              <a:t>1</a:t>
            </a:r>
            <a:endParaRPr lang="en-US" altLang="zh-CN" sz="800"/>
          </a:p>
        </p:txBody>
      </p:sp>
      <p:cxnSp>
        <p:nvCxnSpPr>
          <p:cNvPr id="16" name="直接连接符 15"/>
          <p:cNvCxnSpPr/>
          <p:nvPr>
            <p:custDataLst>
              <p:tags r:id="rId10"/>
            </p:custDataLst>
          </p:nvPr>
        </p:nvCxnSpPr>
        <p:spPr>
          <a:xfrm>
            <a:off x="8848090" y="2185035"/>
            <a:ext cx="0" cy="201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8349615" y="2356485"/>
            <a:ext cx="9969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luxIdxth_insert_12</a:t>
            </a:r>
            <a:endParaRPr lang="en-US" altLang="zh-CN" sz="800"/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7908290" y="2009140"/>
            <a:ext cx="8623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insert case1</a:t>
            </a:r>
            <a:r>
              <a:rPr lang="zh-CN" altLang="en-US" sz="800"/>
              <a:t>、</a:t>
            </a:r>
            <a:r>
              <a:rPr lang="en-US" altLang="zh-CN" sz="800"/>
              <a:t>2</a:t>
            </a:r>
            <a:endParaRPr lang="en-US" altLang="zh-CN" sz="800"/>
          </a:p>
        </p:txBody>
      </p:sp>
      <p:cxnSp>
        <p:nvCxnSpPr>
          <p:cNvPr id="19" name="直接连接符 18"/>
          <p:cNvCxnSpPr/>
          <p:nvPr>
            <p:custDataLst>
              <p:tags r:id="rId13"/>
            </p:custDataLst>
          </p:nvPr>
        </p:nvCxnSpPr>
        <p:spPr>
          <a:xfrm>
            <a:off x="10774045" y="2162810"/>
            <a:ext cx="0" cy="201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10314305" y="2374900"/>
            <a:ext cx="9969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luxIdxth_insert_89</a:t>
            </a:r>
            <a:endParaRPr lang="en-US" altLang="zh-CN" sz="800"/>
          </a:p>
        </p:txBody>
      </p:sp>
      <p:sp>
        <p:nvSpPr>
          <p:cNvPr id="21" name="文本框 20"/>
          <p:cNvSpPr txBox="1"/>
          <p:nvPr>
            <p:custDataLst>
              <p:tags r:id="rId15"/>
            </p:custDataLst>
          </p:nvPr>
        </p:nvSpPr>
        <p:spPr>
          <a:xfrm>
            <a:off x="10939145" y="2019300"/>
            <a:ext cx="5168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case9</a:t>
            </a:r>
            <a:endParaRPr lang="en-US" altLang="zh-CN" sz="800"/>
          </a:p>
        </p:txBody>
      </p:sp>
      <p:sp>
        <p:nvSpPr>
          <p:cNvPr id="22" name="文本框 21"/>
          <p:cNvSpPr txBox="1"/>
          <p:nvPr/>
        </p:nvSpPr>
        <p:spPr>
          <a:xfrm>
            <a:off x="9187180" y="19164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9841230" y="2012950"/>
            <a:ext cx="8623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insert case8</a:t>
            </a:r>
            <a:r>
              <a:rPr lang="zh-CN" altLang="en-US" sz="800"/>
              <a:t>、</a:t>
            </a:r>
            <a:r>
              <a:rPr lang="en-US" altLang="zh-CN" sz="800"/>
              <a:t>9</a:t>
            </a:r>
            <a:endParaRPr lang="en-US" altLang="zh-CN" sz="800"/>
          </a:p>
        </p:txBody>
      </p:sp>
      <p:cxnSp>
        <p:nvCxnSpPr>
          <p:cNvPr id="24" name="直接连接符 23"/>
          <p:cNvCxnSpPr/>
          <p:nvPr>
            <p:custDataLst>
              <p:tags r:id="rId17"/>
            </p:custDataLst>
          </p:nvPr>
        </p:nvCxnSpPr>
        <p:spPr>
          <a:xfrm>
            <a:off x="9805670" y="2185035"/>
            <a:ext cx="0" cy="201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9514840" y="2368550"/>
            <a:ext cx="6318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luxIdxth_8</a:t>
            </a:r>
            <a:endParaRPr lang="en-US" altLang="zh-CN" sz="800"/>
          </a:p>
        </p:txBody>
      </p:sp>
      <p:sp>
        <p:nvSpPr>
          <p:cNvPr id="26" name="矩形 25"/>
          <p:cNvSpPr/>
          <p:nvPr/>
        </p:nvSpPr>
        <p:spPr>
          <a:xfrm>
            <a:off x="383540" y="2213610"/>
            <a:ext cx="1461770" cy="34721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1859915" y="2138045"/>
            <a:ext cx="2771140" cy="901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959610" y="2550795"/>
            <a:ext cx="1788795" cy="31413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3"/>
          </p:cNvCxnSpPr>
          <p:nvPr/>
        </p:nvCxnSpPr>
        <p:spPr>
          <a:xfrm>
            <a:off x="3748405" y="4121785"/>
            <a:ext cx="991870" cy="755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911725" y="2279650"/>
            <a:ext cx="6534150" cy="5080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v1.0</a:t>
            </a:r>
            <a:r>
              <a:rPr lang="zh-CN" altLang="en-US">
                <a:sym typeface="+mn-ea"/>
              </a:rPr>
              <a:t>主要修改功能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6235" y="11601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控制部分</a:t>
            </a:r>
            <a:r>
              <a:rPr lang="en-US" altLang="zh-CN">
                <a:sym typeface="+mn-ea"/>
              </a:rPr>
              <a:t>——manual</a:t>
            </a:r>
            <a:r>
              <a:rPr lang="zh-CN" altLang="en-US">
                <a:sym typeface="+mn-ea"/>
              </a:rPr>
              <a:t>手动设置</a:t>
            </a:r>
            <a:r>
              <a:rPr lang="zh-CN" altLang="en-US">
                <a:sym typeface="+mn-ea"/>
              </a:rPr>
              <a:t>曝光</a:t>
            </a:r>
            <a:endParaRPr lang="zh-CN" altLang="en-US">
              <a:sym typeface="+mn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5385" y="1814830"/>
            <a:ext cx="5476875" cy="380555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1773555"/>
            <a:ext cx="2714625" cy="292925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538480" y="2341245"/>
            <a:ext cx="1025525" cy="12014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v1.0</a:t>
            </a:r>
            <a:r>
              <a:rPr lang="zh-CN" altLang="en-US">
                <a:sym typeface="+mn-ea"/>
              </a:rPr>
              <a:t>主要修改功能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6235" y="1160145"/>
            <a:ext cx="4686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控制部分</a:t>
            </a:r>
            <a:r>
              <a:rPr lang="en-US" altLang="zh-CN">
                <a:sym typeface="+mn-ea"/>
              </a:rPr>
              <a:t>——ae</a:t>
            </a:r>
            <a:r>
              <a:rPr lang="zh-CN" altLang="en-US">
                <a:sym typeface="+mn-ea"/>
              </a:rPr>
              <a:t>模式选择</a:t>
            </a:r>
            <a:endParaRPr lang="zh-CN" altLang="en-US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982845" y="1528445"/>
          <a:ext cx="5125085" cy="48342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5780"/>
                <a:gridCol w="1907540"/>
                <a:gridCol w="1421765"/>
              </a:tblGrid>
              <a:tr h="328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tuningTool参数名称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参数含义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建议参数范围</a:t>
                      </a:r>
                      <a:endParaRPr lang="zh-CN" altLang="en-US" sz="1400"/>
                    </a:p>
                  </a:txBody>
                  <a:tcPr/>
                </a:tc>
              </a:tr>
              <a:tr h="3086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afd_flicker_mode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0: off;  1: 50HZ;  2: 60HZ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0，1，2</a:t>
                      </a:r>
                      <a:endParaRPr lang="zh-CN" altLang="en-US" sz="1000"/>
                    </a:p>
                  </a:txBody>
                  <a:tcPr/>
                </a:tc>
              </a:tr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ae_metering_mode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0: avg metering;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1: center metering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0,1</a:t>
                      </a:r>
                      <a:endParaRPr lang="zh-CN" altLang="en-US" sz="1000"/>
                    </a:p>
                  </a:txBody>
                  <a:tcPr/>
                </a:tc>
              </a:tr>
              <a:tr h="10839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converge_speedlv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收敛速度等级：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0: normal;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1: fastest;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2: fast;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3: smooth (slow);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4: slow (slowest)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0,1,2,3,4</a:t>
                      </a:r>
                      <a:endParaRPr lang="zh-CN" altLang="en-US" sz="1000"/>
                    </a:p>
                  </a:txBody>
                  <a:tcPr/>
                </a:tc>
              </a:tr>
              <a:tr h="10833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ae_target_mode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选择target的方式：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0: fix, manual target;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1: normal (target table: sdr normal, wdr preview);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2: night;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3: userdef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0,1,2,3</a:t>
                      </a:r>
                      <a:endParaRPr lang="zh-CN" altLang="en-US" sz="1000"/>
                    </a:p>
                  </a:txBody>
                  <a:tcPr/>
                </a:tc>
              </a:tr>
              <a:tr h="16033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ae_expo_mode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选择查曝光表的方式：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0: iso prior;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1: exptime prior;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2: normal (exptable: capture_auto);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3: night;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4: userdef (exptable: preview_auto)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0,1,2,3,4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6105" y="1716405"/>
            <a:ext cx="2714625" cy="29292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1810" y="1971675"/>
            <a:ext cx="1181735" cy="2990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8960" y="3481070"/>
            <a:ext cx="1148080" cy="11626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TABLE_ENDDRAG_ORIGIN_RECT" val="403*380"/>
  <p:tag name="TABLE_ENDDRAG_RECT" val="28*123*403*380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commondata" val="eyJoZGlkIjoiZTFhNzlhZDI0NTUxOWEzNmI3ZGUzNTY4NTFmZmM3OW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WPS 演示</Application>
  <PresentationFormat>宽屏</PresentationFormat>
  <Paragraphs>165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v1.0主要修改功能</vt:lpstr>
      <vt:lpstr>v1.0主要修改功能</vt:lpstr>
      <vt:lpstr>v1.0主要修改功能</vt:lpstr>
      <vt:lpstr>v1.0主要修改功能</vt:lpstr>
      <vt:lpstr>v1.0主要修改功能</vt:lpstr>
      <vt:lpstr>v1.0主要修改功能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杨诗琳</cp:lastModifiedBy>
  <cp:revision>3</cp:revision>
  <dcterms:created xsi:type="dcterms:W3CDTF">2023-08-09T12:44:00Z</dcterms:created>
  <dcterms:modified xsi:type="dcterms:W3CDTF">2024-05-15T09:56:30Z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