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0" r:id="rId4"/>
    <p:sldId id="321" r:id="rId5"/>
    <p:sldId id="329" r:id="rId6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80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154083" y="219979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199803" y="374315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020" y="719357"/>
            <a:ext cx="2885684" cy="961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Date Placeholder 6"/>
          <p:cNvSpPr>
            <a:spLocks noGrp="1"/>
          </p:cNvSpPr>
          <p:nvPr>
            <p:ph type="dt" sz="half" idx="2"/>
          </p:nvPr>
        </p:nvSpPr>
        <p:spPr>
          <a:xfrm>
            <a:off x="9629789" y="6471018"/>
            <a:ext cx="2472271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458D3472-3039-4CDA-A65E-A999B6CCF95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5" name="Confidential"/>
          <p:cNvSpPr txBox="1"/>
          <p:nvPr userDrawn="1"/>
        </p:nvSpPr>
        <p:spPr>
          <a:xfrm>
            <a:off x="89939" y="6471017"/>
            <a:ext cx="9893815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6"/>
                    <a:lumOff val="-16326"/>
                  </a:schemeClr>
                </a:solidFill>
              </a:defRPr>
            </a:lvl1pPr>
          </a:lstStyle>
          <a:p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17672"/>
            <a:ext cx="12188825" cy="34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836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90855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6181" y="255838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56190" y="978538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56181" y="1015189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onfidential"/>
          <p:cNvSpPr txBox="1"/>
          <p:nvPr userDrawn="1"/>
        </p:nvSpPr>
        <p:spPr>
          <a:xfrm>
            <a:off x="0" y="6517672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6"/>
                    <a:lumOff val="-16326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6"/>
                    <a:lumOff val="-16326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53531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6181" y="166045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6190" y="838575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6181" y="875226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6"/>
                    <a:lumOff val="-16326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ctr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AWB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仿真工具方案草稿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1493" y="3897441"/>
            <a:ext cx="15709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邹卓良</a:t>
            </a:r>
            <a:endParaRPr lang="en-US" sz="2400" dirty="0"/>
          </a:p>
          <a:p>
            <a:pPr algn="r"/>
            <a:r>
              <a:rPr lang="en-US" sz="2400" dirty="0"/>
              <a:t>2023.05.15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200"/>
              <a:t>仿真工具功能要求</a:t>
            </a:r>
            <a:r>
              <a:rPr lang="en-US" altLang="zh-CN" sz="3200"/>
              <a:t>-</a:t>
            </a:r>
            <a:r>
              <a:rPr lang="zh-CN" altLang="en-US" sz="3200">
                <a:sym typeface="+mn-ea"/>
              </a:rPr>
              <a:t>待决策</a:t>
            </a:r>
            <a:endParaRPr lang="en-US" altLang="zh-CN" sz="320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3275" y="1330325"/>
            <a:ext cx="8229600" cy="27730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800"/>
              <a:t>1.</a:t>
            </a:r>
            <a:r>
              <a:rPr lang="zh-CN" sz="1800" b="1">
                <a:highlight>
                  <a:srgbClr val="FF0000"/>
                </a:highlight>
              </a:rPr>
              <a:t>逆向</a:t>
            </a:r>
            <a:r>
              <a:rPr lang="en-US" altLang="zh-CN" sz="1800" b="1">
                <a:highlight>
                  <a:srgbClr val="FF0000"/>
                </a:highlight>
              </a:rPr>
              <a:t>AWB</a:t>
            </a:r>
            <a:r>
              <a:rPr lang="zh-CN" altLang="en-US" sz="1800"/>
              <a:t>：只有成片的情况，利用</a:t>
            </a:r>
            <a:r>
              <a:rPr lang="en-US" altLang="zh-CN" sz="1800"/>
              <a:t>metadata</a:t>
            </a:r>
            <a:r>
              <a:rPr lang="zh-CN" altLang="en-US" sz="1800"/>
              <a:t>来重做</a:t>
            </a:r>
            <a:r>
              <a:rPr lang="en-US" altLang="zh-CN" sz="1800"/>
              <a:t>AWB</a:t>
            </a:r>
            <a:r>
              <a:rPr lang="zh-CN" altLang="en-US" sz="1800"/>
              <a:t>。</a:t>
            </a:r>
            <a:r>
              <a:rPr lang="en-US" altLang="zh-CN" sz="1800"/>
              <a:t>degamma\deCCM\deAWB</a:t>
            </a:r>
            <a:r>
              <a:rPr lang="zh-CN" altLang="en-US" sz="1800"/>
              <a:t>得到未白平衡的</a:t>
            </a:r>
            <a:r>
              <a:rPr lang="en-US" altLang="zh-CN" sz="1800"/>
              <a:t>raw</a:t>
            </a:r>
            <a:r>
              <a:rPr lang="zh-CN" altLang="en-US" sz="1800"/>
              <a:t>图。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2.</a:t>
            </a:r>
            <a:r>
              <a:rPr lang="en-US" altLang="zh-CN" sz="1800" b="1">
                <a:highlight>
                  <a:srgbClr val="00FF00"/>
                </a:highlight>
              </a:rPr>
              <a:t>CCM</a:t>
            </a:r>
            <a:r>
              <a:rPr lang="zh-CN" altLang="en-US" sz="1800" b="1">
                <a:highlight>
                  <a:srgbClr val="00FF00"/>
                </a:highlight>
              </a:rPr>
              <a:t>调试</a:t>
            </a:r>
            <a:r>
              <a:rPr lang="zh-CN" altLang="en-US" sz="1800"/>
              <a:t>：确认颜色问题是由于AWB模块引入还是CCM引入。如果</a:t>
            </a:r>
            <a:r>
              <a:rPr lang="en-US" altLang="zh-CN" sz="1800"/>
              <a:t>CCM</a:t>
            </a:r>
            <a:r>
              <a:rPr lang="zh-CN" altLang="en-US" sz="1800"/>
              <a:t>引入，仿真工具改</a:t>
            </a:r>
            <a:r>
              <a:rPr lang="en-US" altLang="zh-CN" sz="1800"/>
              <a:t>ccm</a:t>
            </a:r>
            <a:r>
              <a:rPr lang="zh-CN" altLang="en-US" sz="1800"/>
              <a:t>，</a:t>
            </a:r>
            <a:r>
              <a:rPr lang="en-US" altLang="zh-CN" sz="1800"/>
              <a:t>apply</a:t>
            </a:r>
            <a:r>
              <a:rPr lang="zh-CN" altLang="en-US" sz="1800"/>
              <a:t>后查看对比。（</a:t>
            </a:r>
            <a:r>
              <a:rPr lang="en-US" altLang="zh-CN" sz="1800">
                <a:highlight>
                  <a:srgbClr val="FF0000"/>
                </a:highlight>
              </a:rPr>
              <a:t>gamma</a:t>
            </a:r>
            <a:r>
              <a:rPr lang="zh-CN" altLang="en-US" sz="1800"/>
              <a:t>效果调试对比同理）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3.</a:t>
            </a:r>
            <a:r>
              <a:rPr lang="zh-CN" altLang="en-US" sz="1800" b="1">
                <a:highlight>
                  <a:srgbClr val="FF0000"/>
                </a:highlight>
              </a:rPr>
              <a:t>双目一致性仿真</a:t>
            </a:r>
            <a:r>
              <a:rPr lang="zh-CN" altLang="en-US" sz="1800"/>
              <a:t>（维护两组</a:t>
            </a:r>
            <a:r>
              <a:rPr lang="en-US" altLang="zh-CN" sz="1800"/>
              <a:t>AWB</a:t>
            </a:r>
            <a:r>
              <a:rPr lang="zh-CN" altLang="en-US" sz="1800"/>
              <a:t>参数，</a:t>
            </a:r>
            <a:r>
              <a:rPr lang="zh-CN" altLang="en-US" sz="1800">
                <a:highlight>
                  <a:srgbClr val="00FF00"/>
                </a:highlight>
              </a:rPr>
              <a:t>同时显示两个</a:t>
            </a:r>
            <a:r>
              <a:rPr lang="en-US" altLang="zh-CN" sz="1800">
                <a:highlight>
                  <a:srgbClr val="00FF00"/>
                </a:highlight>
              </a:rPr>
              <a:t>pipe</a:t>
            </a:r>
            <a:r>
              <a:rPr lang="zh-CN" altLang="en-US" sz="1800">
                <a:highlight>
                  <a:srgbClr val="00FF00"/>
                </a:highlight>
              </a:rPr>
              <a:t>，对比着调两个</a:t>
            </a:r>
            <a:r>
              <a:rPr lang="zh-CN" altLang="en-US" sz="1800"/>
              <a:t>）：</a:t>
            </a:r>
            <a:r>
              <a:rPr lang="zh-CN" altLang="en-US" sz="1800">
                <a:highlight>
                  <a:srgbClr val="FF0000"/>
                </a:highlight>
              </a:rPr>
              <a:t>时序的</a:t>
            </a:r>
            <a:r>
              <a:rPr lang="en-US" altLang="zh-CN" sz="1800">
                <a:highlight>
                  <a:srgbClr val="FF0000"/>
                </a:highlight>
              </a:rPr>
              <a:t> </a:t>
            </a:r>
            <a:r>
              <a:rPr lang="zh-CN" altLang="en-US" sz="1800">
                <a:highlight>
                  <a:srgbClr val="FF0000"/>
                </a:highlight>
              </a:rPr>
              <a:t>先考虑</a:t>
            </a:r>
            <a:endParaRPr lang="zh-CN" altLang="en-US" sz="1800"/>
          </a:p>
          <a:p>
            <a:pPr marL="0" indent="457200" algn="just">
              <a:buNone/>
            </a:pPr>
            <a:r>
              <a:rPr lang="en-US" altLang="zh-CN" sz="1800"/>
              <a:t>1</a:t>
            </a:r>
            <a:r>
              <a:rPr lang="zh-CN" altLang="en-US" sz="1800"/>
              <a:t>）</a:t>
            </a:r>
            <a:r>
              <a:rPr lang="en-US" altLang="zh-CN" sz="1800"/>
              <a:t>sensor</a:t>
            </a:r>
            <a:r>
              <a:rPr lang="zh-CN" altLang="en-US" sz="1800"/>
              <a:t>之间的差异，校正到</a:t>
            </a:r>
            <a:r>
              <a:rPr lang="en-US" altLang="zh-CN" sz="1800"/>
              <a:t>golden</a:t>
            </a:r>
            <a:r>
              <a:rPr lang="zh-CN" altLang="en-US" sz="1800"/>
              <a:t>，色温曲线标定点微小偏差；</a:t>
            </a:r>
            <a:endParaRPr lang="zh-CN" altLang="en-US" sz="1800"/>
          </a:p>
          <a:p>
            <a:pPr marL="0" indent="457200" algn="just">
              <a:buNone/>
            </a:pPr>
            <a:r>
              <a:rPr lang="en-US" altLang="zh-CN" sz="1800"/>
              <a:t>2</a:t>
            </a:r>
            <a:r>
              <a:rPr lang="zh-CN" altLang="en-US" sz="1800"/>
              <a:t>）场景差异导致</a:t>
            </a:r>
            <a:r>
              <a:rPr lang="en-US" altLang="zh-CN" sz="1800"/>
              <a:t>AWB</a:t>
            </a:r>
            <a:r>
              <a:rPr lang="zh-CN" altLang="en-US" sz="1800"/>
              <a:t>统计信息差异</a:t>
            </a:r>
            <a:endParaRPr lang="zh-CN" altLang="en-US" sz="1800"/>
          </a:p>
          <a:p>
            <a:pPr marL="0" indent="457200" algn="just">
              <a:buNone/>
            </a:pPr>
            <a:r>
              <a:rPr lang="en-US" altLang="zh-CN" sz="1800"/>
              <a:t>3</a:t>
            </a:r>
            <a:r>
              <a:rPr lang="zh-CN" altLang="en-US" sz="1800"/>
              <a:t>）光源差异。窗边、一侧台灯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16395" y="3429000"/>
            <a:ext cx="2889885" cy="29197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53270" y="6042025"/>
            <a:ext cx="1718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MTK ccm tuning</a:t>
            </a:r>
            <a:r>
              <a:rPr lang="zh-CN" altLang="en-US" sz="1400"/>
              <a:t>界面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200"/>
              <a:t>仿真工具功能要求</a:t>
            </a:r>
            <a:r>
              <a:rPr lang="en-US" altLang="zh-CN" sz="3200"/>
              <a:t>-</a:t>
            </a:r>
            <a:r>
              <a:rPr lang="zh-CN" altLang="en-US" sz="3200">
                <a:sym typeface="+mn-ea"/>
              </a:rPr>
              <a:t>待决策</a:t>
            </a:r>
            <a:endParaRPr lang="en-US" altLang="zh-CN" sz="320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73275" y="1330325"/>
            <a:ext cx="8229600" cy="23837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800"/>
              <a:t>1.</a:t>
            </a:r>
            <a:r>
              <a:rPr lang="zh-CN" altLang="en-US" sz="1800"/>
              <a:t>收敛方法是怎样的？否是固定的、收敛算法是否可选、暴露</a:t>
            </a:r>
            <a:r>
              <a:rPr lang="en-US" altLang="zh-CN" sz="1800"/>
              <a:t>tuning</a:t>
            </a:r>
            <a:r>
              <a:rPr lang="zh-CN" altLang="en-US" sz="1800"/>
              <a:t>参数的情况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2.</a:t>
            </a:r>
            <a:r>
              <a:rPr lang="zh-CN" altLang="en-US" sz="1800"/>
              <a:t>收敛方法如果设计的很简单，可调性不好。可替换性怎么样？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3.</a:t>
            </a:r>
            <a:r>
              <a:rPr lang="zh-CN" altLang="en-US" sz="1800"/>
              <a:t>软件仿真应该是重写一遍收敛算法，提前计算好每一帧的</a:t>
            </a:r>
            <a:r>
              <a:rPr lang="en-US" altLang="zh-CN" sz="1800"/>
              <a:t>wb gain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4.</a:t>
            </a:r>
            <a:r>
              <a:rPr lang="zh-CN" altLang="en-US" sz="1800"/>
              <a:t>软件仿真实现</a:t>
            </a:r>
            <a:r>
              <a:rPr lang="en-US" altLang="zh-CN" sz="1800"/>
              <a:t>90fps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5.</a:t>
            </a:r>
            <a:r>
              <a:rPr lang="zh-CN" altLang="en-US" sz="1800"/>
              <a:t>这个工具应该是一个单独的东西。依赖于</a:t>
            </a:r>
            <a:r>
              <a:rPr lang="en-US" altLang="zh-CN" sz="1800"/>
              <a:t>awb</a:t>
            </a:r>
            <a:r>
              <a:rPr lang="zh-CN" altLang="en-US" sz="1800"/>
              <a:t>仿真工具的批量仿真结果</a:t>
            </a:r>
            <a:endParaRPr lang="zh-CN" altLang="en-US" sz="1800"/>
          </a:p>
          <a:p>
            <a:pPr marL="0" indent="0" algn="just">
              <a:buNone/>
            </a:pPr>
            <a:r>
              <a:rPr lang="en-US" altLang="zh-CN" sz="1800"/>
              <a:t>6.</a:t>
            </a:r>
            <a:r>
              <a:rPr lang="zh-CN" altLang="en-US" sz="1800"/>
              <a:t>双目一致性单独做，在仿真工具结果基础上。同时显示。</a:t>
            </a:r>
            <a:endParaRPr lang="zh-CN" altLang="en-US" sz="1800"/>
          </a:p>
          <a:p>
            <a:pPr marL="0" indent="0" algn="just">
              <a:buNone/>
            </a:pPr>
            <a:endParaRPr lang="zh-CN" altLang="en-US" sz="18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690735" y="6009640"/>
            <a:ext cx="1718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MTK ccm tuning</a:t>
            </a:r>
            <a:r>
              <a:rPr lang="zh-CN" altLang="en-US" sz="1400"/>
              <a:t>界面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200"/>
              <a:t>仿真工具功能要求</a:t>
            </a:r>
            <a:r>
              <a:rPr lang="en-US" altLang="zh-CN" sz="3200"/>
              <a:t>-</a:t>
            </a:r>
            <a:r>
              <a:rPr lang="zh-CN" altLang="en-US" sz="3200">
                <a:sym typeface="+mn-ea"/>
              </a:rPr>
              <a:t>待决策</a:t>
            </a:r>
            <a:endParaRPr lang="en-US" altLang="zh-CN" sz="32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90735" y="6009640"/>
            <a:ext cx="1718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MTK ccm tuning</a:t>
            </a:r>
            <a:r>
              <a:rPr lang="zh-CN" altLang="en-US" sz="1400"/>
              <a:t>界面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3048000" y="213677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conv_skip_frame</a:t>
            </a:r>
            <a:endParaRPr lang="zh-CN" altLang="en-US"/>
          </a:p>
          <a:p>
            <a:r>
              <a:rPr lang="zh-CN" altLang="en-US"/>
              <a:t>自動白平衡計算頻率，控制幾幀做一次白平衡。</a:t>
            </a:r>
            <a:endParaRPr lang="zh-CN" altLang="en-US"/>
          </a:p>
          <a:p>
            <a:r>
              <a:rPr lang="zh-CN" altLang="en-US"/>
              <a:t>數值愈大，白平衡計算愈慢；數值愈小，白平衡計算愈快。</a:t>
            </a:r>
            <a:endParaRPr lang="zh-CN" altLang="en-US"/>
          </a:p>
          <a:p>
            <a:r>
              <a:rPr lang="zh-CN" altLang="en-US"/>
              <a:t>默認值 4。</a:t>
            </a:r>
            <a:endParaRPr lang="zh-CN" altLang="en-US"/>
          </a:p>
          <a:p>
            <a:r>
              <a:rPr lang="zh-CN" altLang="en-US"/>
              <a:t>值域：[1, 10] </a:t>
            </a:r>
            <a:endParaRPr lang="zh-CN" altLang="en-US"/>
          </a:p>
          <a:p>
            <a:r>
              <a:rPr lang="zh-CN" altLang="en-US"/>
              <a:t>conv_speed</a:t>
            </a:r>
            <a:endParaRPr lang="zh-CN" altLang="en-US"/>
          </a:p>
          <a:p>
            <a:r>
              <a:rPr lang="zh-CN" altLang="en-US"/>
              <a:t>自動白平衡收斂速度。</a:t>
            </a:r>
            <a:endParaRPr lang="zh-CN" altLang="en-US"/>
          </a:p>
          <a:p>
            <a:r>
              <a:rPr lang="zh-CN" altLang="en-US"/>
              <a:t>數值愈大收斂速度愈快。默認值50。</a:t>
            </a:r>
            <a:endParaRPr lang="zh-CN" altLang="en-US"/>
          </a:p>
          <a:p>
            <a:r>
              <a:rPr lang="zh-CN" altLang="en-US"/>
              <a:t>值域：[1, 100]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8354a0f9-105c-4418-b9d9-6cfd5b9e3a3d"/>
  <p:tag name="COMMONDATA" val="eyJoZGlkIjoiMWM4Y2Y1NmYyYWU5ZjRmMGE1MWY1ZDU1ZjNjNzA2O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回顾</vt:lpstr>
      <vt:lpstr>AWB仿真工具方案草稿</vt:lpstr>
      <vt:lpstr>仿真工具功能要求-待决策</vt:lpstr>
      <vt:lpstr>仿真工具功能要求-待决策</vt:lpstr>
      <vt:lpstr>仿真工具功能要求-待决策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Clip影响分析</dc:title>
  <dc:creator>张睿</dc:creator>
  <cp:lastModifiedBy>邹卓良</cp:lastModifiedBy>
  <cp:revision>273</cp:revision>
  <dcterms:created xsi:type="dcterms:W3CDTF">2023-03-15T07:31:00Z</dcterms:created>
  <dcterms:modified xsi:type="dcterms:W3CDTF">2023-05-17T03:10:52Z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1261A53D072D4ECEBACCB01323F2CEE7</vt:lpwstr>
  </property>
  <property fmtid="{D5CDD505-2E9C-101B-9397-08002B2CF9AE}" pid="3" name="KSOProductBuildVer">
    <vt:lpwstr>2052-11.1.0.14036</vt:lpwstr>
  </property>
</Properties>
</file>